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20" autoAdjust="0"/>
  </p:normalViewPr>
  <p:slideViewPr>
    <p:cSldViewPr>
      <p:cViewPr varScale="1">
        <p:scale>
          <a:sx n="64" d="100"/>
          <a:sy n="64" d="100"/>
        </p:scale>
        <p:origin x="148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C4CA5-E24B-42E6-9CF1-FF3D0B4D7938}" type="datetimeFigureOut">
              <a:rPr lang="id-ID" smtClean="0"/>
              <a:t>19/09/2019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1E285-A70D-40AE-8D1E-F2EF3D6890E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5061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Konteks</a:t>
            </a:r>
            <a:r>
              <a:rPr lang="en-US" dirty="0"/>
              <a:t> </a:t>
            </a:r>
            <a:r>
              <a:rPr lang="en-US" dirty="0" err="1"/>
              <a:t>penjelasan</a:t>
            </a:r>
            <a:r>
              <a:rPr lang="en-US" dirty="0"/>
              <a:t> Bab 1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slide 38 </a:t>
            </a:r>
            <a:r>
              <a:rPr lang="en-US" dirty="0" err="1"/>
              <a:t>saja</a:t>
            </a:r>
            <a:r>
              <a:rPr lang="en-US" dirty="0"/>
              <a:t>. 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1E285-A70D-40AE-8D1E-F2EF3D6890EE}" type="slidenum">
              <a:rPr lang="id-ID" smtClean="0"/>
              <a:t>38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3985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29000" y="3505200"/>
            <a:ext cx="5410200" cy="16764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1000" y="6172200"/>
            <a:ext cx="8763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172200"/>
            <a:ext cx="457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0198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27676"/>
            <a:ext cx="2895600" cy="2839724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 Light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rgbClr val="0070C0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 b="0">
                <a:latin typeface="Myriad Pro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8B3A6C1-4A43-4205-8695-A67F44131150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447800" cy="4572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486400"/>
            <a:ext cx="1447800" cy="1371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8B3A6C1-4A43-4205-8695-A67F44131150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rgbClr val="0070C0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09600"/>
            <a:ext cx="6019800" cy="548640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3733800"/>
            <a:ext cx="5181600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180076"/>
            <a:ext cx="2895600" cy="2839724"/>
          </a:xfrm>
          <a:prstGeom prst="rect">
            <a:avLst/>
          </a:prstGeom>
        </p:spPr>
      </p:pic>
      <p:sp>
        <p:nvSpPr>
          <p:cNvPr id="10" name="Date Placeholder 10"/>
          <p:cNvSpPr txBox="1">
            <a:spLocks/>
          </p:cNvSpPr>
          <p:nvPr/>
        </p:nvSpPr>
        <p:spPr>
          <a:xfrm>
            <a:off x="6248400" y="6400800"/>
            <a:ext cx="2667000" cy="36512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B3E01-F88B-47EF-8E88-546566C8D896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 sz="2400"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667000"/>
            <a:ext cx="7123113" cy="16732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4400">
                <a:solidFill>
                  <a:srgbClr val="0070C0"/>
                </a:solidFill>
                <a:latin typeface="Myriad Pro Light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2438400"/>
            <a:ext cx="9144000" cy="1524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5908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f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352800"/>
            <a:ext cx="1293881" cy="1293881"/>
          </a:xfrm>
          <a:prstGeom prst="rect">
            <a:avLst/>
          </a:prstGeom>
        </p:spPr>
      </p:pic>
      <p:pic>
        <p:nvPicPr>
          <p:cNvPr id="11" name="Picture 10" descr="t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5181600"/>
            <a:ext cx="1293881" cy="1293881"/>
          </a:xfrm>
          <a:prstGeom prst="rect">
            <a:avLst/>
          </a:prstGeom>
        </p:spPr>
      </p:pic>
      <p:sp>
        <p:nvSpPr>
          <p:cNvPr id="13" name="Text Placeholder 1"/>
          <p:cNvSpPr txBox="1">
            <a:spLocks/>
          </p:cNvSpPr>
          <p:nvPr/>
        </p:nvSpPr>
        <p:spPr>
          <a:xfrm>
            <a:off x="2438400" y="35052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Myriad Pro" pitchFamily="34" charset="0"/>
              </a:rPr>
              <a:t>Fan Page</a:t>
            </a:r>
            <a:endParaRPr lang="id-ID" sz="2800" b="1" dirty="0">
              <a:solidFill>
                <a:srgbClr val="0070C0"/>
              </a:solidFill>
              <a:latin typeface="Myriad Pro" pitchFamily="34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Myriad Pro" pitchFamily="34" charset="0"/>
              </a:rPr>
              <a:t>www.facebook.com/</a:t>
            </a:r>
            <a:r>
              <a:rPr lang="id-ID" sz="2800" dirty="0">
                <a:solidFill>
                  <a:srgbClr val="0070C0"/>
                </a:solidFill>
                <a:latin typeface="Myriad Pro" pitchFamily="34" charset="0"/>
              </a:rPr>
              <a:t>penerbit</a:t>
            </a:r>
            <a:r>
              <a:rPr lang="en-US" sz="2800" dirty="0">
                <a:solidFill>
                  <a:srgbClr val="0070C0"/>
                </a:solidFill>
                <a:latin typeface="Myriad Pro" pitchFamily="34" charset="0"/>
              </a:rPr>
              <a:t>.</a:t>
            </a:r>
            <a:r>
              <a:rPr lang="id-ID" sz="2800" dirty="0">
                <a:solidFill>
                  <a:srgbClr val="0070C0"/>
                </a:solidFill>
                <a:latin typeface="Myriad Pro" pitchFamily="34" charset="0"/>
              </a:rPr>
              <a:t>salemba</a:t>
            </a: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2438400" y="54864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id-ID" sz="2800" b="1" dirty="0">
                <a:solidFill>
                  <a:srgbClr val="0070C0"/>
                </a:solidFill>
                <a:latin typeface="Myriad Pro" pitchFamily="34" charset="0"/>
              </a:rPr>
              <a:t>Follow Us On</a:t>
            </a:r>
          </a:p>
          <a:p>
            <a:r>
              <a:rPr lang="id-ID" sz="2800" dirty="0">
                <a:solidFill>
                  <a:srgbClr val="0070C0"/>
                </a:solidFill>
                <a:latin typeface="Myriad Pro" pitchFamily="34" charset="0"/>
              </a:rPr>
              <a:t>@penerbitsalemba</a:t>
            </a:r>
          </a:p>
        </p:txBody>
      </p:sp>
      <p:pic>
        <p:nvPicPr>
          <p:cNvPr id="19" name="Picture 18" descr="ecommer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57200"/>
            <a:ext cx="8382000" cy="1729585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2286000" y="1828800"/>
            <a:ext cx="6858000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8"/>
          </p:nvPr>
        </p:nvSpPr>
        <p:spPr>
          <a:xfrm>
            <a:off x="48768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rgbClr val="0070C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8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9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Content Placeholder 5" descr="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2050"/>
            <a:ext cx="9144000" cy="4248150"/>
          </a:xfrm>
          <a:prstGeom prst="rect">
            <a:avLst/>
          </a:prstGeom>
        </p:spPr>
      </p:pic>
      <p:pic>
        <p:nvPicPr>
          <p:cNvPr id="10" name="Picture 9" descr="fa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6168922"/>
            <a:ext cx="536678" cy="536678"/>
          </a:xfrm>
          <a:prstGeom prst="rect">
            <a:avLst/>
          </a:prstGeom>
        </p:spPr>
      </p:pic>
      <p:pic>
        <p:nvPicPr>
          <p:cNvPr id="11" name="Picture 10" descr="hom 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5486400"/>
            <a:ext cx="536678" cy="536678"/>
          </a:xfrm>
          <a:prstGeom prst="rect">
            <a:avLst/>
          </a:prstGeom>
        </p:spPr>
      </p:pic>
      <p:pic>
        <p:nvPicPr>
          <p:cNvPr id="12" name="Picture 11" descr="mai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6168922"/>
            <a:ext cx="536678" cy="536678"/>
          </a:xfrm>
          <a:prstGeom prst="rect">
            <a:avLst/>
          </a:prstGeom>
        </p:spPr>
      </p:pic>
      <p:pic>
        <p:nvPicPr>
          <p:cNvPr id="13" name="Picture 12" descr="pho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5400" y="5486400"/>
            <a:ext cx="536678" cy="5366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1600" y="5486400"/>
            <a:ext cx="3375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latin typeface="Myriad Pro" pitchFamily="34" charset="0"/>
              </a:rPr>
              <a:t>Jl. Raya Lenteng Agung No. 101 </a:t>
            </a:r>
          </a:p>
          <a:p>
            <a:r>
              <a:rPr lang="id-ID" dirty="0">
                <a:latin typeface="Myriad Pro" pitchFamily="34" charset="0"/>
              </a:rPr>
              <a:t>Jagakarsa</a:t>
            </a:r>
            <a:r>
              <a:rPr lang="en-US" dirty="0">
                <a:latin typeface="Myriad Pro" pitchFamily="34" charset="0"/>
              </a:rPr>
              <a:t>, </a:t>
            </a:r>
            <a:r>
              <a:rPr lang="id-ID" dirty="0">
                <a:latin typeface="Myriad Pro" pitchFamily="34" charset="0"/>
              </a:rPr>
              <a:t>Jakarta Selatan 12610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0" y="6260068"/>
            <a:ext cx="2834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yriad Pro" pitchFamily="34" charset="0"/>
              </a:rPr>
              <a:t>info@penerbitsalemba.com</a:t>
            </a:r>
            <a:endParaRPr lang="id-ID" dirty="0">
              <a:latin typeface="Myriad Pr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2517" y="557426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latin typeface="Myriad Pro" pitchFamily="34" charset="0"/>
              </a:rPr>
              <a:t>+62 21 781 86 16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2517" y="6260068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latin typeface="Myriad Pro" pitchFamily="34" charset="0"/>
              </a:rPr>
              <a:t>+62 21 7818470/7818486</a:t>
            </a:r>
          </a:p>
        </p:txBody>
      </p:sp>
      <p:sp>
        <p:nvSpPr>
          <p:cNvPr id="19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267" y="2644170"/>
            <a:ext cx="72314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</a:rPr>
              <a:t>TERIMA KASIH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B3A6C1-4A43-4205-8695-A67F44131150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Untitled-2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Click to edit Master text styles</a:t>
            </a:r>
          </a:p>
          <a:p>
            <a:pPr marL="320040" marR="0" lvl="1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Second level</a:t>
            </a:r>
          </a:p>
          <a:p>
            <a:pPr marL="320040" marR="0" lvl="2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Third level</a:t>
            </a:r>
          </a:p>
          <a:p>
            <a:pPr marL="320040" marR="0" lvl="3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Fourth level</a:t>
            </a:r>
          </a:p>
          <a:p>
            <a:pPr marL="320040" marR="0" lvl="4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0070C0"/>
          </a:solidFill>
          <a:latin typeface="Myriad Pro Light" pitchFamily="34" charset="0"/>
          <a:ea typeface="+mj-ea"/>
          <a:cs typeface="+mj-cs"/>
        </a:defRPr>
      </a:lvl1pPr>
    </p:titleStyle>
    <p:bodyStyle>
      <a:lvl1pPr marL="320040" marR="0" indent="-320040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0070C0"/>
        </a:buClr>
        <a:buSzPct val="100000"/>
        <a:buFont typeface="Arial" pitchFamily="34" charset="0"/>
        <a:buChar char="•"/>
        <a:tabLst/>
        <a:defRPr kumimoji="0"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640080" marR="0" indent="-274320" algn="l" defTabSz="914400" rtl="0" eaLnBrk="1" fontAlgn="auto" latinLnBrk="0" hangingPunct="1">
        <a:lnSpc>
          <a:spcPct val="100000"/>
        </a:lnSpc>
        <a:spcBef>
          <a:spcPts val="550"/>
        </a:spcBef>
        <a:spcAft>
          <a:spcPts val="0"/>
        </a:spcAft>
        <a:buClr>
          <a:srgbClr val="0070C0"/>
        </a:buClr>
        <a:buSzPct val="70000"/>
        <a:buFont typeface="Arial" pitchFamily="34" charset="0"/>
        <a:buChar char="•"/>
        <a:tabLst/>
        <a:defRPr kumimoji="0" sz="2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144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3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3716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8288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6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BAB 1 </a:t>
            </a:r>
            <a:br>
              <a:rPr lang="en-US" b="1" dirty="0"/>
            </a:br>
            <a:br>
              <a:rPr lang="en-US" b="1" dirty="0"/>
            </a:b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Akuntansi</a:t>
            </a:r>
            <a:endParaRPr lang="en-US" dirty="0"/>
          </a:p>
        </p:txBody>
      </p:sp>
      <p:pic>
        <p:nvPicPr>
          <p:cNvPr id="4" name="Picture 3" descr="Sistem Akuntansi edisi 4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0"/>
            <a:ext cx="4038600" cy="2582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086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PERBEDAAN PENGERTIAN SISTEM DAN PROSEDUR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memperjelas</a:t>
            </a:r>
            <a:r>
              <a:rPr lang="en-US" dirty="0"/>
              <a:t> </a:t>
            </a:r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,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disajikan</a:t>
            </a:r>
            <a:r>
              <a:rPr lang="en-US" dirty="0"/>
              <a:t> </a:t>
            </a:r>
            <a:r>
              <a:rPr lang="en-US" i="1" dirty="0"/>
              <a:t>document flowchart </a:t>
            </a:r>
            <a:r>
              <a:rPr lang="en-US" dirty="0"/>
              <a:t>(</a:t>
            </a:r>
            <a:r>
              <a:rPr lang="en-US" dirty="0" err="1"/>
              <a:t>bagan</a:t>
            </a:r>
            <a:r>
              <a:rPr lang="en-US" dirty="0"/>
              <a:t> </a:t>
            </a:r>
            <a:r>
              <a:rPr lang="en-US" dirty="0" err="1"/>
              <a:t>alir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)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tunai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toko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yang </a:t>
            </a:r>
            <a:r>
              <a:rPr lang="en-US" dirty="0" err="1"/>
              <a:t>disajikan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1.1.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dirancang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toko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tunai</a:t>
            </a:r>
            <a:r>
              <a:rPr lang="en-US" dirty="0"/>
              <a:t>.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tunai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6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: (a) </a:t>
            </a:r>
            <a:r>
              <a:rPr lang="en-US" dirty="0" err="1"/>
              <a:t>prosedur</a:t>
            </a:r>
            <a:r>
              <a:rPr lang="en-US" dirty="0"/>
              <a:t> order </a:t>
            </a:r>
            <a:r>
              <a:rPr lang="en-US" dirty="0" err="1"/>
              <a:t>penjualan</a:t>
            </a:r>
            <a:r>
              <a:rPr lang="en-US" dirty="0"/>
              <a:t>, (b)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, (c)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penyerahan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, (d)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pencatatan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, (e)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pencatatan</a:t>
            </a:r>
            <a:r>
              <a:rPr lang="en-US" dirty="0"/>
              <a:t> </a:t>
            </a: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tunai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(f)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rekonsiliasi</a:t>
            </a:r>
            <a:r>
              <a:rPr lang="en-US" dirty="0"/>
              <a:t> bank.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-7_Page_1.jpg"/>
          <p:cNvPicPr>
            <a:picLocks noChangeAspect="1"/>
          </p:cNvPicPr>
          <p:nvPr/>
        </p:nvPicPr>
        <p:blipFill>
          <a:blip r:embed="rId2" cstate="print"/>
          <a:srcRect l="15432" t="52222" r="20146" b="11111"/>
          <a:stretch>
            <a:fillRect/>
          </a:stretch>
        </p:blipFill>
        <p:spPr>
          <a:xfrm>
            <a:off x="0" y="685800"/>
            <a:ext cx="7668491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-7_Page_2.jpg"/>
          <p:cNvPicPr>
            <a:picLocks noChangeAspect="1"/>
          </p:cNvPicPr>
          <p:nvPr/>
        </p:nvPicPr>
        <p:blipFill>
          <a:blip r:embed="rId2" cstate="print"/>
          <a:srcRect l="24860" t="14444" r="18574" b="44445"/>
          <a:stretch>
            <a:fillRect/>
          </a:stretch>
        </p:blipFill>
        <p:spPr>
          <a:xfrm>
            <a:off x="0" y="0"/>
            <a:ext cx="667264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-7_Page_2.jpg"/>
          <p:cNvPicPr>
            <a:picLocks noChangeAspect="1"/>
          </p:cNvPicPr>
          <p:nvPr/>
        </p:nvPicPr>
        <p:blipFill>
          <a:blip r:embed="rId2" cstate="print"/>
          <a:srcRect l="26431" t="58889" r="31145" b="12222"/>
          <a:stretch>
            <a:fillRect/>
          </a:stretch>
        </p:blipFill>
        <p:spPr>
          <a:xfrm>
            <a:off x="0" y="-1"/>
            <a:ext cx="7086600" cy="682413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KOMPONEN UTAMA SISTEM INFORMASI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blok-blok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yang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9.jpg"/>
          <p:cNvPicPr>
            <a:picLocks noChangeAspect="1"/>
          </p:cNvPicPr>
          <p:nvPr/>
        </p:nvPicPr>
        <p:blipFill>
          <a:blip r:embed="rId2" cstate="print"/>
          <a:srcRect l="31145" t="18889" r="28002" b="74444"/>
          <a:stretch>
            <a:fillRect/>
          </a:stretch>
        </p:blipFill>
        <p:spPr>
          <a:xfrm>
            <a:off x="457200" y="3810000"/>
            <a:ext cx="7848600" cy="18112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Blok </a:t>
            </a:r>
            <a:r>
              <a:rPr lang="en-US" b="1" dirty="0" err="1"/>
              <a:t>Masukan</a:t>
            </a:r>
            <a:r>
              <a:rPr lang="en-US" b="1" dirty="0"/>
              <a:t> (</a:t>
            </a:r>
            <a:r>
              <a:rPr lang="en-US" b="1" i="1" dirty="0"/>
              <a:t>Input Block)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data yang </a:t>
            </a:r>
            <a:r>
              <a:rPr lang="en-US" dirty="0" err="1"/>
              <a:t>dimasukkan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beserta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media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menangkap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memasukkan</a:t>
            </a:r>
            <a:r>
              <a:rPr lang="en-US" dirty="0"/>
              <a:t> data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. </a:t>
            </a:r>
          </a:p>
          <a:p>
            <a:r>
              <a:rPr lang="fi-FI" dirty="0"/>
              <a:t>Masukan terdiri dari transaksi, permintaan, pertanyaan, perintah, dan pesan.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Contoh</a:t>
            </a:r>
            <a:r>
              <a:rPr lang="en-US" b="1" dirty="0"/>
              <a:t>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per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,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retur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masukan</a:t>
            </a:r>
            <a:r>
              <a:rPr lang="en-US" dirty="0"/>
              <a:t>. </a:t>
            </a:r>
          </a:p>
          <a:p>
            <a:r>
              <a:rPr lang="en-US" dirty="0"/>
              <a:t>Data </a:t>
            </a:r>
            <a:r>
              <a:rPr lang="en-US" dirty="0" err="1"/>
              <a:t>tanggal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,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, </a:t>
            </a:r>
            <a:r>
              <a:rPr lang="en-US" dirty="0" err="1"/>
              <a:t>kuantitas</a:t>
            </a:r>
            <a:r>
              <a:rPr lang="en-US" dirty="0"/>
              <a:t> yang </a:t>
            </a:r>
            <a:r>
              <a:rPr lang="en-US" dirty="0" err="1"/>
              <a:t>dijual</a:t>
            </a:r>
            <a:r>
              <a:rPr lang="en-US" dirty="0"/>
              <a:t>,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jual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,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masukan</a:t>
            </a:r>
            <a:r>
              <a:rPr lang="en-US" dirty="0"/>
              <a:t> yang </a:t>
            </a:r>
            <a:r>
              <a:rPr lang="en-US" dirty="0" err="1"/>
              <a:t>dimasukkan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per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. </a:t>
            </a:r>
          </a:p>
          <a:p>
            <a:r>
              <a:rPr lang="en-US" dirty="0"/>
              <a:t>Media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memasukkan</a:t>
            </a:r>
            <a:r>
              <a:rPr lang="en-US" dirty="0"/>
              <a:t> data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formulir</a:t>
            </a:r>
            <a:r>
              <a:rPr lang="en-US" dirty="0"/>
              <a:t> </a:t>
            </a:r>
            <a:r>
              <a:rPr lang="en-US" dirty="0" err="1"/>
              <a:t>faktur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yang </a:t>
            </a:r>
            <a:r>
              <a:rPr lang="en-US" dirty="0" err="1"/>
              <a:t>mempunyai</a:t>
            </a:r>
            <a:r>
              <a:rPr lang="en-US" dirty="0"/>
              <a:t> format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pengisiannya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Blok Model (</a:t>
            </a:r>
            <a:r>
              <a:rPr lang="en-US" b="1" i="1" dirty="0"/>
              <a:t>Model Block)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Blok model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 err="1"/>
              <a:t>logico</a:t>
            </a:r>
            <a:r>
              <a:rPr lang="en-US" i="1" dirty="0"/>
              <a:t>-mathematical models </a:t>
            </a:r>
            <a:r>
              <a:rPr lang="en-US" dirty="0"/>
              <a:t>yang </a:t>
            </a:r>
            <a:r>
              <a:rPr lang="en-US" dirty="0" err="1"/>
              <a:t>mengolah</a:t>
            </a:r>
            <a:r>
              <a:rPr lang="en-US" dirty="0"/>
              <a:t> </a:t>
            </a:r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data yang </a:t>
            </a:r>
            <a:r>
              <a:rPr lang="en-US" dirty="0" err="1"/>
              <a:t>disimpan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memproduksi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dikehendaki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keluaran</a:t>
            </a:r>
            <a:r>
              <a:rPr lang="en-US" dirty="0"/>
              <a:t>. </a:t>
            </a:r>
          </a:p>
          <a:p>
            <a:r>
              <a:rPr lang="en-US" i="1" dirty="0" err="1"/>
              <a:t>Logico</a:t>
            </a:r>
            <a:r>
              <a:rPr lang="en-US" i="1" dirty="0"/>
              <a:t>-mathematical model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mengombinasi</a:t>
            </a:r>
            <a:r>
              <a:rPr lang="en-US" dirty="0"/>
              <a:t> </a:t>
            </a:r>
            <a:r>
              <a:rPr lang="en-US" dirty="0" err="1"/>
              <a:t>unsur-unsur</a:t>
            </a:r>
            <a:r>
              <a:rPr lang="en-US" dirty="0"/>
              <a:t> data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meringkas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menggabungkan</a:t>
            </a:r>
            <a:r>
              <a:rPr lang="en-US" dirty="0"/>
              <a:t> data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ringkas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Contoh</a:t>
            </a:r>
            <a:r>
              <a:rPr lang="en-US" b="1" dirty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Pengolahan</a:t>
            </a:r>
            <a:r>
              <a:rPr lang="en-US" dirty="0"/>
              <a:t> data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rugi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i="1" dirty="0" err="1"/>
              <a:t>logico</a:t>
            </a:r>
            <a:r>
              <a:rPr lang="en-US" i="1" dirty="0"/>
              <a:t>-mathematical model </a:t>
            </a:r>
            <a:r>
              <a:rPr lang="en-US" dirty="0"/>
              <a:t>yang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b="1" dirty="0"/>
              <a:t>		</a:t>
            </a:r>
            <a:r>
              <a:rPr lang="en-US" b="1" dirty="0" err="1"/>
              <a:t>Laba</a:t>
            </a:r>
            <a:r>
              <a:rPr lang="en-US" b="1" dirty="0"/>
              <a:t> = </a:t>
            </a:r>
            <a:r>
              <a:rPr lang="en-US" b="1" dirty="0" err="1"/>
              <a:t>Pendapatan</a:t>
            </a:r>
            <a:r>
              <a:rPr lang="en-US" b="1" dirty="0"/>
              <a:t> – </a:t>
            </a:r>
            <a:r>
              <a:rPr lang="en-US" b="1" dirty="0" err="1"/>
              <a:t>Beban</a:t>
            </a:r>
            <a:endParaRPr lang="en-US" b="1" dirty="0"/>
          </a:p>
          <a:p>
            <a:pPr>
              <a:buNone/>
            </a:pPr>
            <a:endParaRPr lang="en-US" b="1" dirty="0"/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yang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diajukan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Manajer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saldo</a:t>
            </a:r>
            <a:r>
              <a:rPr lang="en-US" dirty="0"/>
              <a:t> </a:t>
            </a:r>
            <a:r>
              <a:rPr lang="en-US" dirty="0" err="1"/>
              <a:t>piutang</a:t>
            </a:r>
            <a:r>
              <a:rPr lang="en-US" dirty="0"/>
              <a:t> </a:t>
            </a:r>
            <a:r>
              <a:rPr lang="en-US" dirty="0" err="1"/>
              <a:t>debitur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i="1" dirty="0" err="1"/>
              <a:t>logico</a:t>
            </a:r>
            <a:r>
              <a:rPr lang="en-US" i="1" dirty="0"/>
              <a:t>-mathematical model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.... s/d ....			 xx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retur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.... s/d ....		 xx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piutang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... s/d ... 	</a:t>
            </a:r>
            <a:r>
              <a:rPr lang="en-US" u="sng" dirty="0"/>
              <a:t>xx +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pengurangan</a:t>
            </a:r>
            <a:r>
              <a:rPr lang="en-US" dirty="0"/>
              <a:t> </a:t>
            </a:r>
            <a:r>
              <a:rPr lang="en-US" dirty="0" err="1"/>
              <a:t>piutang</a:t>
            </a:r>
            <a:r>
              <a:rPr lang="en-US" dirty="0"/>
              <a:t> 					</a:t>
            </a:r>
            <a:r>
              <a:rPr lang="en-US" u="sng" dirty="0"/>
              <a:t>xx –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Saldo</a:t>
            </a:r>
            <a:r>
              <a:rPr lang="en-US" dirty="0"/>
              <a:t> </a:t>
            </a:r>
            <a:r>
              <a:rPr lang="en-US" dirty="0" err="1"/>
              <a:t>piutang</a:t>
            </a:r>
            <a:r>
              <a:rPr lang="en-US" dirty="0"/>
              <a:t> 						</a:t>
            </a:r>
            <a:r>
              <a:rPr lang="en-US" u="sng" dirty="0"/>
              <a:t>xx 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Blok </a:t>
            </a:r>
            <a:r>
              <a:rPr lang="en-US" b="1" dirty="0" err="1"/>
              <a:t>Keluaran</a:t>
            </a:r>
            <a:r>
              <a:rPr lang="en-US" b="1" dirty="0"/>
              <a:t> (</a:t>
            </a:r>
            <a:r>
              <a:rPr lang="en-US" b="1" i="1" dirty="0"/>
              <a:t>Output Block)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keluaran</a:t>
            </a:r>
            <a:r>
              <a:rPr lang="en-US" dirty="0"/>
              <a:t> yang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bermutu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 intern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. </a:t>
            </a:r>
          </a:p>
          <a:p>
            <a:r>
              <a:rPr lang="en-US" dirty="0" err="1"/>
              <a:t>Keluaran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yang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blok-blok</a:t>
            </a:r>
            <a:r>
              <a:rPr lang="en-US" dirty="0"/>
              <a:t> lain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. </a:t>
            </a:r>
          </a:p>
          <a:p>
            <a:r>
              <a:rPr lang="en-US" dirty="0" err="1"/>
              <a:t>Keluaran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, </a:t>
            </a:r>
            <a:r>
              <a:rPr lang="en-US" dirty="0" err="1"/>
              <a:t>faktur</a:t>
            </a:r>
            <a:r>
              <a:rPr lang="en-US" dirty="0"/>
              <a:t>, </a:t>
            </a:r>
            <a:r>
              <a:rPr lang="en-US" dirty="0" err="1"/>
              <a:t>surat</a:t>
            </a:r>
            <a:r>
              <a:rPr lang="en-US" dirty="0"/>
              <a:t> order </a:t>
            </a:r>
            <a:r>
              <a:rPr lang="en-US" dirty="0" err="1"/>
              <a:t>pembelian</a:t>
            </a:r>
            <a:r>
              <a:rPr lang="en-US" dirty="0"/>
              <a:t>, </a:t>
            </a:r>
            <a:r>
              <a:rPr lang="en-US" dirty="0" err="1"/>
              <a:t>cek</a:t>
            </a:r>
            <a:r>
              <a:rPr lang="en-US" dirty="0"/>
              <a:t>,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, </a:t>
            </a:r>
            <a:r>
              <a:rPr lang="en-US" dirty="0" err="1"/>
              <a:t>jawaban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(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berapa</a:t>
            </a:r>
            <a:r>
              <a:rPr lang="en-US" dirty="0"/>
              <a:t> </a:t>
            </a: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err="1"/>
              <a:t>pengobatan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?), </a:t>
            </a:r>
            <a:r>
              <a:rPr lang="en-US" dirty="0" err="1"/>
              <a:t>pesan</a:t>
            </a:r>
            <a:r>
              <a:rPr lang="en-US" dirty="0"/>
              <a:t>, </a:t>
            </a:r>
            <a:r>
              <a:rPr lang="en-US" dirty="0" err="1"/>
              <a:t>perintah</a:t>
            </a:r>
            <a:r>
              <a:rPr lang="en-US" dirty="0"/>
              <a:t>,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yang </a:t>
            </a:r>
            <a:r>
              <a:rPr lang="en-US" dirty="0" err="1"/>
              <a:t>diprogram</a:t>
            </a:r>
            <a:r>
              <a:rPr lang="en-US" dirty="0"/>
              <a:t>, </a:t>
            </a:r>
            <a:r>
              <a:rPr lang="en-US" dirty="0" err="1"/>
              <a:t>skenario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simulasi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. </a:t>
            </a:r>
          </a:p>
          <a:p>
            <a:r>
              <a:rPr lang="en-US" dirty="0" err="1"/>
              <a:t>Mutu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melekat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keluaran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: </a:t>
            </a:r>
            <a:r>
              <a:rPr lang="en-US" dirty="0" err="1"/>
              <a:t>ketelitian</a:t>
            </a:r>
            <a:r>
              <a:rPr lang="en-US" dirty="0"/>
              <a:t>, </a:t>
            </a:r>
            <a:r>
              <a:rPr lang="en-US" dirty="0" err="1"/>
              <a:t>ketepatan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relevansi</a:t>
            </a:r>
            <a:r>
              <a:rPr lang="en-US" dirty="0"/>
              <a:t>.</a:t>
            </a:r>
          </a:p>
          <a:p>
            <a:r>
              <a:rPr lang="en-US" dirty="0"/>
              <a:t>Media yang </a:t>
            </a: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menyajikan</a:t>
            </a:r>
            <a:r>
              <a:rPr lang="en-US" dirty="0"/>
              <a:t> </a:t>
            </a:r>
            <a:r>
              <a:rPr lang="en-US" dirty="0" err="1"/>
              <a:t>keluaran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: </a:t>
            </a:r>
            <a:r>
              <a:rPr lang="en-US" dirty="0" err="1"/>
              <a:t>layar</a:t>
            </a:r>
            <a:r>
              <a:rPr lang="en-US" dirty="0"/>
              <a:t> monitor,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pencetak</a:t>
            </a:r>
            <a:r>
              <a:rPr lang="en-US" dirty="0"/>
              <a:t> (</a:t>
            </a:r>
            <a:r>
              <a:rPr lang="en-US" i="1" dirty="0"/>
              <a:t>printer),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pendengar</a:t>
            </a:r>
            <a:r>
              <a:rPr lang="en-US" dirty="0"/>
              <a:t> (audio), </a:t>
            </a:r>
            <a:r>
              <a:rPr lang="en-US" dirty="0" err="1"/>
              <a:t>atau</a:t>
            </a:r>
            <a:r>
              <a:rPr lang="en-US" i="1" dirty="0"/>
              <a:t> </a:t>
            </a:r>
            <a:r>
              <a:rPr lang="en-US" dirty="0"/>
              <a:t>microfilm</a:t>
            </a:r>
            <a:r>
              <a:rPr lang="en-US" i="1" dirty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600200"/>
            <a:ext cx="8686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bab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diuraikan</a:t>
            </a:r>
            <a:r>
              <a:rPr lang="en-US" sz="2800" dirty="0"/>
              <a:t> </a:t>
            </a:r>
            <a:r>
              <a:rPr lang="en-US" sz="2800" dirty="0" err="1"/>
              <a:t>definisi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umum</a:t>
            </a:r>
            <a:r>
              <a:rPr lang="en-US" sz="2800" dirty="0"/>
              <a:t>, </a:t>
            </a:r>
            <a:r>
              <a:rPr lang="en-US" sz="2800" dirty="0" err="1"/>
              <a:t>definisi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akuntansi</a:t>
            </a:r>
            <a:r>
              <a:rPr lang="en-US" sz="2800" dirty="0"/>
              <a:t>, </a:t>
            </a:r>
            <a:r>
              <a:rPr lang="en-US" sz="2800" dirty="0" err="1"/>
              <a:t>unsur-unsur</a:t>
            </a:r>
            <a:r>
              <a:rPr lang="en-US" sz="2800" dirty="0"/>
              <a:t> yang </a:t>
            </a:r>
            <a:r>
              <a:rPr lang="en-US" sz="2800" dirty="0" err="1"/>
              <a:t>membentuk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akuntansi</a:t>
            </a:r>
            <a:r>
              <a:rPr lang="en-US" sz="2800" dirty="0"/>
              <a:t> </a:t>
            </a:r>
            <a:r>
              <a:rPr lang="en-US" sz="2800" dirty="0" err="1"/>
              <a:t>pokok</a:t>
            </a:r>
            <a:r>
              <a:rPr lang="en-US" sz="2800" dirty="0"/>
              <a:t>: </a:t>
            </a:r>
            <a:r>
              <a:rPr lang="en-US" sz="2800" dirty="0" err="1"/>
              <a:t>formulir</a:t>
            </a:r>
            <a:r>
              <a:rPr lang="en-US" sz="2800" dirty="0"/>
              <a:t>, </a:t>
            </a:r>
            <a:r>
              <a:rPr lang="en-US" sz="2800" dirty="0" err="1"/>
              <a:t>jurnal</a:t>
            </a:r>
            <a:r>
              <a:rPr lang="en-US" sz="2800" dirty="0"/>
              <a:t>, </a:t>
            </a:r>
            <a:r>
              <a:rPr lang="en-US" sz="2800" dirty="0" err="1"/>
              <a:t>buku</a:t>
            </a:r>
            <a:r>
              <a:rPr lang="en-US" sz="2800" dirty="0"/>
              <a:t> </a:t>
            </a:r>
            <a:r>
              <a:rPr lang="en-US" sz="2800" dirty="0" err="1"/>
              <a:t>besar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laporan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/>
              <a:t>Di </a:t>
            </a:r>
            <a:r>
              <a:rPr lang="en-US" sz="2800" dirty="0" err="1"/>
              <a:t>samping</a:t>
            </a:r>
            <a:r>
              <a:rPr lang="en-US" sz="2800" dirty="0"/>
              <a:t> </a:t>
            </a:r>
            <a:r>
              <a:rPr lang="en-US" sz="2800" dirty="0" err="1"/>
              <a:t>itu</a:t>
            </a:r>
            <a:r>
              <a:rPr lang="en-US" sz="2800" dirty="0"/>
              <a:t>,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bab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dijelaskan</a:t>
            </a:r>
            <a:r>
              <a:rPr lang="en-US" sz="2800" dirty="0"/>
              <a:t> pula </a:t>
            </a:r>
            <a:r>
              <a:rPr lang="en-US" sz="2800" dirty="0" err="1"/>
              <a:t>peran</a:t>
            </a:r>
            <a:r>
              <a:rPr lang="en-US" sz="2800" dirty="0"/>
              <a:t> </a:t>
            </a:r>
            <a:r>
              <a:rPr lang="en-US" sz="2800" dirty="0" err="1"/>
              <a:t>penting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akuntansi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pelaksanaan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kedudukan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akuntansi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manajemen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bab-bab</a:t>
            </a:r>
            <a:r>
              <a:rPr lang="en-US" sz="2800" dirty="0"/>
              <a:t> </a:t>
            </a:r>
            <a:r>
              <a:rPr lang="en-US" sz="2800" dirty="0" err="1"/>
              <a:t>selanjutnya</a:t>
            </a:r>
            <a:r>
              <a:rPr lang="en-US" sz="2800" dirty="0"/>
              <a:t> </a:t>
            </a:r>
            <a:r>
              <a:rPr lang="en-US" sz="2800" dirty="0" err="1"/>
              <a:t>diuraikan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mendalam</a:t>
            </a:r>
            <a:r>
              <a:rPr lang="en-US" sz="2800" dirty="0"/>
              <a:t> </a:t>
            </a:r>
            <a:r>
              <a:rPr lang="en-US" sz="2800" dirty="0" err="1"/>
              <a:t>perancangan</a:t>
            </a:r>
            <a:r>
              <a:rPr lang="en-US" sz="2800" dirty="0"/>
              <a:t>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unsur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akuntansi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.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848600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Blok </a:t>
            </a:r>
            <a:r>
              <a:rPr lang="en-US" b="1" dirty="0" err="1"/>
              <a:t>Teknologi</a:t>
            </a:r>
            <a:r>
              <a:rPr lang="en-US" b="1" dirty="0"/>
              <a:t> (</a:t>
            </a:r>
            <a:r>
              <a:rPr lang="en-US" b="1" i="1" dirty="0"/>
              <a:t>Technology Block)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ibarat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. </a:t>
            </a:r>
          </a:p>
          <a:p>
            <a:r>
              <a:rPr lang="sv-SE" dirty="0"/>
              <a:t>Teknologi menangkap masukan, menjalankan model, menyimpan dan mengakses data, menghasilkan dan menyampaikan keluaran, serta mengendalikan seluruh sistem. </a:t>
            </a:r>
          </a:p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,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: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penyimpan</a:t>
            </a:r>
            <a:r>
              <a:rPr lang="en-US" dirty="0"/>
              <a:t> data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i="1" dirty="0"/>
              <a:t>(auxiliary storage), </a:t>
            </a:r>
            <a:r>
              <a:rPr lang="en-US" dirty="0" err="1"/>
              <a:t>telekomunikasi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i="1" dirty="0"/>
              <a:t>(software).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Contoh</a:t>
            </a:r>
            <a:r>
              <a:rPr lang="en-US" b="1" dirty="0"/>
              <a:t>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harian</a:t>
            </a:r>
            <a:r>
              <a:rPr lang="en-US" dirty="0"/>
              <a:t>,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register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i="1" dirty="0"/>
              <a:t>(cash register). </a:t>
            </a:r>
          </a:p>
          <a:p>
            <a:r>
              <a:rPr lang="en-US" dirty="0" err="1"/>
              <a:t>Mesin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ringkasan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20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minuman</a:t>
            </a:r>
            <a:r>
              <a:rPr lang="en-US" dirty="0"/>
              <a:t> yang </a:t>
            </a:r>
            <a:r>
              <a:rPr lang="en-US" dirty="0" err="1"/>
              <a:t>dijual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391400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Blok Basis Data (</a:t>
            </a:r>
            <a:r>
              <a:rPr lang="en-US" b="1" i="1" dirty="0"/>
              <a:t>Data Base Block)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z="1800" dirty="0"/>
              <a:t>Basis data </a:t>
            </a:r>
            <a:r>
              <a:rPr lang="en-US" sz="1800" dirty="0" err="1"/>
              <a:t>merupakan</a:t>
            </a:r>
            <a:r>
              <a:rPr lang="en-US" sz="1800" dirty="0"/>
              <a:t> </a:t>
            </a:r>
            <a:r>
              <a:rPr lang="en-US" sz="1800" dirty="0" err="1"/>
              <a:t>tempat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menyimpan</a:t>
            </a:r>
            <a:r>
              <a:rPr lang="en-US" sz="1800" dirty="0"/>
              <a:t> data yang </a:t>
            </a:r>
            <a:r>
              <a:rPr lang="en-US" sz="1800" dirty="0" err="1"/>
              <a:t>digunakan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melayani</a:t>
            </a:r>
            <a:r>
              <a:rPr lang="en-US" sz="1800" dirty="0"/>
              <a:t> </a:t>
            </a:r>
            <a:r>
              <a:rPr lang="en-US" sz="1800" dirty="0" err="1"/>
              <a:t>kebutuhan</a:t>
            </a:r>
            <a:r>
              <a:rPr lang="en-US" sz="1800" dirty="0"/>
              <a:t> </a:t>
            </a:r>
            <a:r>
              <a:rPr lang="en-US" sz="1800" dirty="0" err="1"/>
              <a:t>pemakai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. </a:t>
            </a:r>
          </a:p>
          <a:p>
            <a:r>
              <a:rPr lang="en-US" sz="1800" dirty="0"/>
              <a:t>Basis data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diperlakukan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dua</a:t>
            </a:r>
            <a:r>
              <a:rPr lang="en-US" sz="1800" dirty="0"/>
              <a:t> </a:t>
            </a:r>
            <a:r>
              <a:rPr lang="en-US" sz="1800" dirty="0" err="1"/>
              <a:t>sudut</a:t>
            </a:r>
            <a:r>
              <a:rPr lang="en-US" sz="1800" dirty="0"/>
              <a:t> </a:t>
            </a:r>
            <a:r>
              <a:rPr lang="en-US" sz="1800" dirty="0" err="1"/>
              <a:t>pandang</a:t>
            </a:r>
            <a:r>
              <a:rPr lang="en-US" sz="1800" dirty="0"/>
              <a:t>: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fisik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logis</a:t>
            </a:r>
            <a:r>
              <a:rPr lang="en-US" sz="1800" dirty="0"/>
              <a:t>. </a:t>
            </a:r>
          </a:p>
          <a:p>
            <a:r>
              <a:rPr lang="en-US" sz="1800" dirty="0"/>
              <a:t>Basis data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fisik</a:t>
            </a:r>
            <a:r>
              <a:rPr lang="en-US" sz="1800" dirty="0"/>
              <a:t> </a:t>
            </a:r>
            <a:r>
              <a:rPr lang="en-US" sz="1800" dirty="0" err="1"/>
              <a:t>berupa</a:t>
            </a:r>
            <a:r>
              <a:rPr lang="en-US" sz="1800" dirty="0"/>
              <a:t> media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menyimpan</a:t>
            </a:r>
            <a:r>
              <a:rPr lang="en-US" sz="1800" dirty="0"/>
              <a:t> data, </a:t>
            </a:r>
            <a:r>
              <a:rPr lang="en-US" sz="1800" dirty="0" err="1"/>
              <a:t>seperti</a:t>
            </a:r>
            <a:r>
              <a:rPr lang="en-US" sz="1800" dirty="0"/>
              <a:t> </a:t>
            </a:r>
            <a:r>
              <a:rPr lang="en-US" sz="1800" dirty="0" err="1"/>
              <a:t>kartu</a:t>
            </a:r>
            <a:r>
              <a:rPr lang="en-US" sz="1800" dirty="0"/>
              <a:t> </a:t>
            </a:r>
            <a:r>
              <a:rPr lang="en-US" sz="1800" dirty="0" err="1"/>
              <a:t>buku</a:t>
            </a:r>
            <a:r>
              <a:rPr lang="en-US" sz="1800" dirty="0"/>
              <a:t> </a:t>
            </a:r>
            <a:r>
              <a:rPr lang="en-US" sz="1800" dirty="0" err="1"/>
              <a:t>besar</a:t>
            </a:r>
            <a:r>
              <a:rPr lang="en-US" sz="1800" dirty="0"/>
              <a:t>, pita </a:t>
            </a:r>
            <a:r>
              <a:rPr lang="en-US" sz="1800" dirty="0" err="1"/>
              <a:t>magnetik</a:t>
            </a:r>
            <a:r>
              <a:rPr lang="en-US" sz="1800" dirty="0"/>
              <a:t>, </a:t>
            </a:r>
            <a:r>
              <a:rPr lang="en-US" sz="1800" dirty="0" err="1"/>
              <a:t>disket</a:t>
            </a:r>
            <a:r>
              <a:rPr lang="en-US" sz="1800" dirty="0"/>
              <a:t>, </a:t>
            </a:r>
            <a:r>
              <a:rPr lang="en-US" sz="1800" dirty="0" err="1"/>
              <a:t>kaset</a:t>
            </a:r>
            <a:r>
              <a:rPr lang="en-US" sz="1800" dirty="0"/>
              <a:t>, </a:t>
            </a:r>
            <a:r>
              <a:rPr lang="en-US" sz="1800" dirty="0" err="1"/>
              <a:t>kartu</a:t>
            </a:r>
            <a:r>
              <a:rPr lang="en-US" sz="1800" dirty="0"/>
              <a:t> </a:t>
            </a:r>
            <a:r>
              <a:rPr lang="en-US" sz="1800" dirty="0" err="1"/>
              <a:t>magnetik</a:t>
            </a:r>
            <a:r>
              <a:rPr lang="en-US" sz="1800" dirty="0"/>
              <a:t>, </a:t>
            </a:r>
            <a:r>
              <a:rPr lang="en-US" sz="1800" i="1" dirty="0"/>
              <a:t>chip, </a:t>
            </a:r>
            <a:r>
              <a:rPr lang="en-US" sz="1800" dirty="0" err="1"/>
              <a:t>dan</a:t>
            </a:r>
            <a:r>
              <a:rPr lang="en-US" sz="1800" dirty="0"/>
              <a:t> microfilm. </a:t>
            </a:r>
          </a:p>
          <a:p>
            <a:r>
              <a:rPr lang="it-IT" sz="1800" dirty="0"/>
              <a:t>Basis data secara fisik merupakan tempat sesungguhnya suatu data disimpan. </a:t>
            </a:r>
          </a:p>
          <a:p>
            <a:r>
              <a:rPr lang="en-US" sz="1800" dirty="0" err="1"/>
              <a:t>Namun</a:t>
            </a:r>
            <a:r>
              <a:rPr lang="en-US" sz="1800" dirty="0"/>
              <a:t> yang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penting</a:t>
            </a:r>
            <a:r>
              <a:rPr lang="en-US" sz="1800" dirty="0"/>
              <a:t> </a:t>
            </a:r>
            <a:r>
              <a:rPr lang="en-US" sz="1800" dirty="0" err="1"/>
              <a:t>bukan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bentuk</a:t>
            </a:r>
            <a:r>
              <a:rPr lang="en-US" sz="1800" dirty="0"/>
              <a:t> </a:t>
            </a:r>
            <a:r>
              <a:rPr lang="en-US" sz="1800" dirty="0" err="1"/>
              <a:t>fisik</a:t>
            </a:r>
            <a:r>
              <a:rPr lang="en-US" sz="1800" dirty="0"/>
              <a:t> </a:t>
            </a:r>
            <a:r>
              <a:rPr lang="en-US" sz="1800" dirty="0" err="1"/>
              <a:t>apakah</a:t>
            </a:r>
            <a:r>
              <a:rPr lang="en-US" sz="1800" dirty="0"/>
              <a:t> data </a:t>
            </a:r>
            <a:r>
              <a:rPr lang="en-US" sz="1800" dirty="0" err="1"/>
              <a:t>disimpan</a:t>
            </a:r>
            <a:r>
              <a:rPr lang="en-US" sz="1800" dirty="0"/>
              <a:t>, </a:t>
            </a:r>
            <a:r>
              <a:rPr lang="en-US" sz="1800" dirty="0" err="1"/>
              <a:t>melainkan</a:t>
            </a:r>
            <a:r>
              <a:rPr lang="en-US" sz="1800" dirty="0"/>
              <a:t> </a:t>
            </a:r>
            <a:r>
              <a:rPr lang="en-US" sz="1800" dirty="0" err="1"/>
              <a:t>bagaimana</a:t>
            </a:r>
            <a:r>
              <a:rPr lang="en-US" sz="1800" dirty="0"/>
              <a:t> </a:t>
            </a:r>
            <a:r>
              <a:rPr lang="en-US" sz="1800" dirty="0" err="1"/>
              <a:t>mencari</a:t>
            </a:r>
            <a:r>
              <a:rPr lang="en-US" sz="1800" dirty="0"/>
              <a:t>, </a:t>
            </a:r>
            <a:r>
              <a:rPr lang="en-US" sz="1800" dirty="0" err="1"/>
              <a:t>menggabungkan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mengambil</a:t>
            </a:r>
            <a:r>
              <a:rPr lang="en-US" sz="1800" dirty="0"/>
              <a:t> data yang </a:t>
            </a:r>
            <a:r>
              <a:rPr lang="en-US" sz="1800" dirty="0" err="1"/>
              <a:t>disimpan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memenuhi</a:t>
            </a:r>
            <a:r>
              <a:rPr lang="en-US" sz="1800" dirty="0"/>
              <a:t> </a:t>
            </a:r>
            <a:r>
              <a:rPr lang="en-US" sz="1800" dirty="0" err="1"/>
              <a:t>kebutuhan</a:t>
            </a:r>
            <a:r>
              <a:rPr lang="en-US" sz="1800" dirty="0"/>
              <a:t> </a:t>
            </a:r>
            <a:r>
              <a:rPr lang="en-US" sz="1800" dirty="0" err="1"/>
              <a:t>khusus</a:t>
            </a:r>
            <a:r>
              <a:rPr lang="en-US" sz="1800" dirty="0"/>
              <a:t> </a:t>
            </a:r>
            <a:r>
              <a:rPr lang="en-US" sz="1800" dirty="0" err="1"/>
              <a:t>pemakai</a:t>
            </a:r>
            <a:r>
              <a:rPr lang="en-US" sz="1800" dirty="0"/>
              <a:t>. </a:t>
            </a:r>
          </a:p>
          <a:p>
            <a:r>
              <a:rPr lang="en-US" sz="1800" dirty="0" err="1"/>
              <a:t>Oleh</a:t>
            </a:r>
            <a:r>
              <a:rPr lang="en-US" sz="1800" dirty="0"/>
              <a:t> </a:t>
            </a:r>
            <a:r>
              <a:rPr lang="en-US" sz="1800" dirty="0" err="1"/>
              <a:t>karena</a:t>
            </a:r>
            <a:r>
              <a:rPr lang="en-US" sz="1800" dirty="0"/>
              <a:t> </a:t>
            </a:r>
            <a:r>
              <a:rPr lang="en-US" sz="1800" dirty="0" err="1"/>
              <a:t>itu</a:t>
            </a:r>
            <a:r>
              <a:rPr lang="en-US" sz="1800" dirty="0"/>
              <a:t>, basis data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dipandang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sudut</a:t>
            </a:r>
            <a:r>
              <a:rPr lang="en-US" sz="1800" dirty="0"/>
              <a:t> </a:t>
            </a:r>
            <a:r>
              <a:rPr lang="en-US" sz="1800" dirty="0" err="1"/>
              <a:t>pandang</a:t>
            </a:r>
            <a:r>
              <a:rPr lang="en-US" sz="1800" dirty="0"/>
              <a:t> </a:t>
            </a:r>
            <a:r>
              <a:rPr lang="en-US" sz="1800" dirty="0" err="1"/>
              <a:t>logis</a:t>
            </a:r>
            <a:r>
              <a:rPr lang="en-US" sz="1800" dirty="0"/>
              <a:t> yang </a:t>
            </a:r>
            <a:r>
              <a:rPr lang="en-US" sz="1800" dirty="0" err="1"/>
              <a:t>bersangkutan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bagaimana</a:t>
            </a:r>
            <a:r>
              <a:rPr lang="en-US" sz="1800" dirty="0"/>
              <a:t> </a:t>
            </a:r>
            <a:r>
              <a:rPr lang="en-US" sz="1800" dirty="0" err="1"/>
              <a:t>struktur</a:t>
            </a:r>
            <a:r>
              <a:rPr lang="en-US" sz="1800" dirty="0"/>
              <a:t> </a:t>
            </a:r>
            <a:r>
              <a:rPr lang="en-US" sz="1800" dirty="0" err="1"/>
              <a:t>penyimpanan</a:t>
            </a:r>
            <a:r>
              <a:rPr lang="en-US" sz="1800" dirty="0"/>
              <a:t> data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menjamin</a:t>
            </a:r>
            <a:r>
              <a:rPr lang="en-US" sz="1800" dirty="0"/>
              <a:t> </a:t>
            </a:r>
            <a:r>
              <a:rPr lang="en-US" sz="1800" dirty="0" err="1"/>
              <a:t>ketepatan</a:t>
            </a:r>
            <a:r>
              <a:rPr lang="en-US" sz="1800" dirty="0"/>
              <a:t>, </a:t>
            </a:r>
            <a:r>
              <a:rPr lang="en-US" sz="1800" dirty="0" err="1"/>
              <a:t>ketelitian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relevansi</a:t>
            </a:r>
            <a:r>
              <a:rPr lang="en-US" sz="1800" dirty="0"/>
              <a:t> </a:t>
            </a:r>
            <a:r>
              <a:rPr lang="en-US" sz="1800" dirty="0" err="1"/>
              <a:t>pengambilan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memenuhi</a:t>
            </a:r>
            <a:r>
              <a:rPr lang="en-US" sz="1800" dirty="0"/>
              <a:t> </a:t>
            </a:r>
            <a:r>
              <a:rPr lang="en-US" sz="1800" dirty="0" err="1"/>
              <a:t>kebutuhan</a:t>
            </a:r>
            <a:r>
              <a:rPr lang="en-US" sz="1800" dirty="0"/>
              <a:t> </a:t>
            </a:r>
            <a:r>
              <a:rPr lang="en-US" sz="1800" dirty="0" err="1"/>
              <a:t>pemakai</a:t>
            </a:r>
            <a:r>
              <a:rPr lang="en-US" sz="1800" dirty="0"/>
              <a:t>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43800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Blok </a:t>
            </a:r>
            <a:r>
              <a:rPr lang="en-US" b="1" dirty="0" err="1"/>
              <a:t>Pengendalian</a:t>
            </a:r>
            <a:r>
              <a:rPr lang="en-US" b="1" dirty="0"/>
              <a:t> (</a:t>
            </a:r>
            <a:r>
              <a:rPr lang="en-US" b="1" i="1" dirty="0"/>
              <a:t>Control Block)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dilindungi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bencana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ancaman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bencana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, </a:t>
            </a:r>
            <a:r>
              <a:rPr lang="en-US" dirty="0" err="1"/>
              <a:t>api</a:t>
            </a:r>
            <a:r>
              <a:rPr lang="en-US" dirty="0"/>
              <a:t>, </a:t>
            </a:r>
            <a:r>
              <a:rPr lang="en-US" dirty="0" err="1"/>
              <a:t>kecurangan</a:t>
            </a:r>
            <a:r>
              <a:rPr lang="en-US" dirty="0"/>
              <a:t>, </a:t>
            </a:r>
            <a:r>
              <a:rPr lang="en-US" dirty="0" err="1"/>
              <a:t>kegagalan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,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penggelapan</a:t>
            </a:r>
            <a:r>
              <a:rPr lang="en-US" dirty="0"/>
              <a:t>, </a:t>
            </a:r>
            <a:r>
              <a:rPr lang="en-US" dirty="0" err="1"/>
              <a:t>penyadapan</a:t>
            </a:r>
            <a:r>
              <a:rPr lang="en-US" dirty="0"/>
              <a:t>, </a:t>
            </a:r>
            <a:r>
              <a:rPr lang="en-US" dirty="0" err="1"/>
              <a:t>ketidakefisienan</a:t>
            </a:r>
            <a:r>
              <a:rPr lang="en-US" dirty="0"/>
              <a:t>, </a:t>
            </a:r>
            <a:r>
              <a:rPr lang="en-US" dirty="0" err="1"/>
              <a:t>sabotase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orang-orang</a:t>
            </a:r>
            <a:r>
              <a:rPr lang="en-US" dirty="0"/>
              <a:t> yang </a:t>
            </a:r>
            <a:r>
              <a:rPr lang="en-US" dirty="0" err="1"/>
              <a:t>dibayar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kejahatan</a:t>
            </a:r>
            <a:r>
              <a:rPr lang="en-US" dirty="0"/>
              <a:t>. </a:t>
            </a:r>
          </a:p>
          <a:p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dirancang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menjamin</a:t>
            </a:r>
            <a:r>
              <a:rPr lang="en-US" dirty="0"/>
              <a:t> </a:t>
            </a:r>
            <a:r>
              <a:rPr lang="en-US" dirty="0" err="1"/>
              <a:t>perlindungan</a:t>
            </a:r>
            <a:r>
              <a:rPr lang="en-US" dirty="0"/>
              <a:t>, </a:t>
            </a:r>
            <a:r>
              <a:rPr lang="en-US" dirty="0" err="1"/>
              <a:t>integritas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kelancaran</a:t>
            </a:r>
            <a:r>
              <a:rPr lang="en-US" dirty="0"/>
              <a:t> </a:t>
            </a:r>
            <a:r>
              <a:rPr lang="en-US" dirty="0" err="1"/>
              <a:t>jalannya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:</a:t>
            </a:r>
          </a:p>
          <a:p>
            <a:pPr lvl="1">
              <a:buNone/>
            </a:pPr>
            <a:r>
              <a:rPr lang="fi-FI" dirty="0"/>
              <a:t>1.	Penggunaan sistem pengelolaan catatan;</a:t>
            </a:r>
          </a:p>
          <a:p>
            <a:pPr lvl="1">
              <a:buNone/>
            </a:pPr>
            <a:r>
              <a:rPr lang="en-US" dirty="0"/>
              <a:t>2.	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;</a:t>
            </a:r>
          </a:p>
          <a:p>
            <a:pPr lvl="1">
              <a:buNone/>
            </a:pPr>
            <a:r>
              <a:rPr lang="nn-NO" dirty="0"/>
              <a:t>3.	Pengembangan rancangan induk sistem informasi;</a:t>
            </a:r>
          </a:p>
          <a:p>
            <a:pPr lvl="1">
              <a:buNone/>
            </a:pPr>
            <a:r>
              <a:rPr lang="en-US" dirty="0"/>
              <a:t>4.	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darurat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gagal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fungsinya</a:t>
            </a:r>
            <a:r>
              <a:rPr lang="en-US" dirty="0"/>
              <a:t>;</a:t>
            </a:r>
          </a:p>
          <a:p>
            <a:pPr lvl="1">
              <a:buNone/>
            </a:pPr>
            <a:r>
              <a:rPr lang="en-US" dirty="0"/>
              <a:t>5.	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;</a:t>
            </a:r>
          </a:p>
          <a:p>
            <a:pPr lvl="1">
              <a:buNone/>
            </a:pPr>
            <a:r>
              <a:rPr lang="en-US" dirty="0"/>
              <a:t>6.	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dokumentasi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;</a:t>
            </a:r>
          </a:p>
          <a:p>
            <a:pPr lvl="1">
              <a:buNone/>
            </a:pPr>
            <a:r>
              <a:rPr lang="en-US" dirty="0"/>
              <a:t>7.	</a:t>
            </a:r>
            <a:r>
              <a:rPr lang="en-US" dirty="0" err="1"/>
              <a:t>Perlindungan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bencana</a:t>
            </a:r>
            <a:r>
              <a:rPr lang="en-US" dirty="0"/>
              <a:t> </a:t>
            </a:r>
            <a:r>
              <a:rPr lang="en-US" dirty="0" err="1"/>
              <a:t>api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putusnya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;</a:t>
            </a:r>
          </a:p>
          <a:p>
            <a:pPr lvl="1">
              <a:buNone/>
            </a:pPr>
            <a:r>
              <a:rPr lang="en-US" dirty="0"/>
              <a:t>8.	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penunjang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mengantisipasi</a:t>
            </a:r>
            <a:r>
              <a:rPr lang="en-US" dirty="0"/>
              <a:t> </a:t>
            </a:r>
            <a:r>
              <a:rPr lang="en-US" dirty="0" err="1"/>
              <a:t>kegagalan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data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cadangan</a:t>
            </a:r>
            <a:r>
              <a:rPr lang="en-US" dirty="0"/>
              <a:t> </a:t>
            </a:r>
            <a:r>
              <a:rPr lang="en-US" i="1" dirty="0"/>
              <a:t>(backup);</a:t>
            </a:r>
          </a:p>
          <a:p>
            <a:pPr lvl="1">
              <a:buNone/>
            </a:pPr>
            <a:r>
              <a:rPr lang="sv-SE" dirty="0"/>
              <a:t>9.	Pembuatan prosedur pengamanan dan penggunaan alat-alat pengamanan serta pengendalian akses ke dalam sistem informasi.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SISTEM AKUNTANSI DALAM PERUSAHAAN MANUFAKTUR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menangani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,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dirancang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:</a:t>
            </a:r>
          </a:p>
          <a:p>
            <a:pPr>
              <a:buNone/>
            </a:pPr>
            <a:endParaRPr lang="en-US" dirty="0"/>
          </a:p>
          <a:p>
            <a:pPr lvl="1">
              <a:buNone/>
            </a:pPr>
            <a:r>
              <a:rPr lang="en-US" dirty="0"/>
              <a:t>1.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;</a:t>
            </a:r>
          </a:p>
          <a:p>
            <a:pPr lvl="1">
              <a:buNone/>
            </a:pPr>
            <a:r>
              <a:rPr lang="en-US" dirty="0"/>
              <a:t>2.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piutang</a:t>
            </a:r>
            <a:r>
              <a:rPr lang="en-US" dirty="0"/>
              <a:t>;</a:t>
            </a:r>
          </a:p>
          <a:p>
            <a:pPr lvl="1">
              <a:buNone/>
            </a:pPr>
            <a:r>
              <a:rPr lang="en-US" dirty="0"/>
              <a:t>3.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utang</a:t>
            </a:r>
            <a:r>
              <a:rPr lang="en-US" dirty="0"/>
              <a:t>;</a:t>
            </a:r>
          </a:p>
          <a:p>
            <a:pPr lvl="1">
              <a:buNone/>
            </a:pPr>
            <a:r>
              <a:rPr lang="fi-FI" dirty="0"/>
              <a:t>4. Sistem akuntansi penggajian dan pengupahan;</a:t>
            </a:r>
          </a:p>
          <a:p>
            <a:pPr lvl="1">
              <a:buNone/>
            </a:pPr>
            <a:r>
              <a:rPr lang="en-US" dirty="0"/>
              <a:t>5.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;</a:t>
            </a:r>
          </a:p>
          <a:p>
            <a:pPr lvl="1">
              <a:buNone/>
            </a:pPr>
            <a:r>
              <a:rPr lang="en-US" dirty="0"/>
              <a:t>6.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;</a:t>
            </a:r>
          </a:p>
          <a:p>
            <a:pPr lvl="1">
              <a:buNone/>
            </a:pPr>
            <a:r>
              <a:rPr lang="en-US" dirty="0"/>
              <a:t>7.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;</a:t>
            </a:r>
          </a:p>
          <a:p>
            <a:pPr lvl="1">
              <a:buNone/>
            </a:pPr>
            <a:r>
              <a:rPr lang="fi-FI" dirty="0"/>
              <a:t>8. Sistem akuntansi aset tetap.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Akuntansi</a:t>
            </a:r>
            <a:r>
              <a:rPr lang="en-US" b="1" dirty="0"/>
              <a:t> </a:t>
            </a:r>
            <a:r>
              <a:rPr lang="en-US" b="1" dirty="0" err="1"/>
              <a:t>Pokok</a:t>
            </a:r>
            <a:endParaRPr lang="en-US" dirty="0"/>
          </a:p>
        </p:txBody>
      </p:sp>
      <p:pic>
        <p:nvPicPr>
          <p:cNvPr id="4" name="Content Placeholder 3" descr="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8988" t="14035" r="23950" b="71930"/>
          <a:stretch>
            <a:fillRect/>
          </a:stretch>
        </p:blipFill>
        <p:spPr>
          <a:xfrm>
            <a:off x="-1" y="1676400"/>
            <a:ext cx="8982075" cy="31242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4676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Akuntansi</a:t>
            </a:r>
            <a:r>
              <a:rPr lang="en-US" b="1" dirty="0"/>
              <a:t> </a:t>
            </a:r>
            <a:r>
              <a:rPr lang="en-US" b="1" dirty="0" err="1"/>
              <a:t>Piutang</a:t>
            </a:r>
            <a:r>
              <a:rPr lang="en-US" b="1" dirty="0"/>
              <a:t> </a:t>
            </a:r>
            <a:r>
              <a:rPr lang="en-US" b="1" i="1" dirty="0"/>
              <a:t>(Account Receivable System)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mencatat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piutang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Prosedur</a:t>
            </a:r>
            <a:r>
              <a:rPr lang="en-US" dirty="0"/>
              <a:t> order </a:t>
            </a:r>
            <a:r>
              <a:rPr lang="en-US" dirty="0" err="1"/>
              <a:t>penjualan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persetujuan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pengiriman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penagihan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pencatatan</a:t>
            </a:r>
            <a:r>
              <a:rPr lang="en-US" dirty="0"/>
              <a:t> </a:t>
            </a:r>
            <a:r>
              <a:rPr lang="en-US" dirty="0" err="1"/>
              <a:t>bertambahnya</a:t>
            </a:r>
            <a:r>
              <a:rPr lang="en-US" dirty="0"/>
              <a:t> </a:t>
            </a:r>
            <a:r>
              <a:rPr lang="en-US" dirty="0" err="1"/>
              <a:t>piutang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mencatat</a:t>
            </a:r>
            <a:r>
              <a:rPr lang="en-US" dirty="0"/>
              <a:t> </a:t>
            </a:r>
            <a:r>
              <a:rPr lang="en-US" dirty="0" err="1"/>
              <a:t>berkurangnya</a:t>
            </a:r>
            <a:r>
              <a:rPr lang="en-US" dirty="0"/>
              <a:t> </a:t>
            </a:r>
            <a:r>
              <a:rPr lang="en-US" dirty="0" err="1"/>
              <a:t>piutang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retur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; </a:t>
            </a:r>
          </a:p>
          <a:p>
            <a:pPr lvl="1"/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memo </a:t>
            </a:r>
            <a:r>
              <a:rPr lang="en-US" dirty="0" err="1"/>
              <a:t>kredit</a:t>
            </a:r>
            <a:r>
              <a:rPr lang="en-US" dirty="0"/>
              <a:t>; </a:t>
            </a:r>
          </a:p>
          <a:p>
            <a:pPr lvl="1"/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pencatatan</a:t>
            </a:r>
            <a:r>
              <a:rPr lang="en-US" dirty="0"/>
              <a:t> </a:t>
            </a:r>
            <a:r>
              <a:rPr lang="en-US" dirty="0" err="1"/>
              <a:t>retur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pencatatan</a:t>
            </a:r>
            <a:r>
              <a:rPr lang="en-US" dirty="0"/>
              <a:t> </a:t>
            </a:r>
            <a:r>
              <a:rPr lang="en-US" dirty="0" err="1"/>
              <a:t>berkurangnya</a:t>
            </a:r>
            <a:r>
              <a:rPr lang="en-US" dirty="0"/>
              <a:t> </a:t>
            </a:r>
            <a:r>
              <a:rPr lang="en-US" dirty="0" err="1"/>
              <a:t>piutang</a:t>
            </a:r>
            <a:r>
              <a:rPr lang="en-US" dirty="0"/>
              <a:t>; </a:t>
            </a:r>
          </a:p>
          <a:p>
            <a:pPr lvl="1"/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382000" cy="10668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Akuntansi</a:t>
            </a:r>
            <a:r>
              <a:rPr lang="en-US" b="1" dirty="0"/>
              <a:t> </a:t>
            </a:r>
            <a:r>
              <a:rPr lang="en-US" b="1" dirty="0" err="1"/>
              <a:t>Piutang</a:t>
            </a:r>
            <a:r>
              <a:rPr lang="en-US" b="1" dirty="0"/>
              <a:t> </a:t>
            </a:r>
            <a:r>
              <a:rPr lang="en-US" b="1" i="1" dirty="0"/>
              <a:t>(Account Receivable System) - </a:t>
            </a:r>
            <a:r>
              <a:rPr lang="en-US" b="1" i="1" dirty="0" err="1"/>
              <a:t>lanjutan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0104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Akuntansi</a:t>
            </a:r>
            <a:r>
              <a:rPr lang="en-US" b="1" dirty="0"/>
              <a:t> </a:t>
            </a:r>
            <a:r>
              <a:rPr lang="en-US" b="1" dirty="0" err="1"/>
              <a:t>Utang</a:t>
            </a:r>
            <a:r>
              <a:rPr lang="en-US" b="1" dirty="0"/>
              <a:t> </a:t>
            </a:r>
            <a:r>
              <a:rPr lang="en-US" b="1" i="1" dirty="0"/>
              <a:t>(Account Payable System)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mencatat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utang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pembelian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/>
              <a:t>pembelian</a:t>
            </a:r>
            <a:r>
              <a:rPr lang="en-US" dirty="0"/>
              <a:t>;</a:t>
            </a:r>
          </a:p>
          <a:p>
            <a:pPr lvl="1"/>
            <a:r>
              <a:rPr lang="fi-FI" dirty="0"/>
              <a:t>Prosedur permintaan penawaran harga dan pemilihan pemasok;</a:t>
            </a:r>
          </a:p>
          <a:p>
            <a:pPr lvl="1"/>
            <a:r>
              <a:rPr lang="en-US" dirty="0" err="1"/>
              <a:t>Prosedur</a:t>
            </a:r>
            <a:r>
              <a:rPr lang="en-US" dirty="0"/>
              <a:t> order </a:t>
            </a:r>
            <a:r>
              <a:rPr lang="en-US" dirty="0" err="1"/>
              <a:t>pembelian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pencatatan</a:t>
            </a:r>
            <a:r>
              <a:rPr lang="en-US" dirty="0"/>
              <a:t> </a:t>
            </a:r>
            <a:r>
              <a:rPr lang="en-US" dirty="0" err="1"/>
              <a:t>bertambahnya</a:t>
            </a:r>
            <a:r>
              <a:rPr lang="en-US" dirty="0"/>
              <a:t> </a:t>
            </a:r>
            <a:r>
              <a:rPr lang="en-US" dirty="0" err="1"/>
              <a:t>utang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pembelian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mencatat</a:t>
            </a:r>
            <a:r>
              <a:rPr lang="en-US" dirty="0"/>
              <a:t> </a:t>
            </a:r>
            <a:r>
              <a:rPr lang="en-US" dirty="0" err="1"/>
              <a:t>berkurangnya</a:t>
            </a:r>
            <a:r>
              <a:rPr lang="en-US" dirty="0"/>
              <a:t> </a:t>
            </a:r>
            <a:r>
              <a:rPr lang="en-US" dirty="0" err="1"/>
              <a:t>utang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retur</a:t>
            </a:r>
            <a:r>
              <a:rPr lang="en-US" dirty="0"/>
              <a:t> </a:t>
            </a:r>
            <a:r>
              <a:rPr lang="en-US" dirty="0" err="1"/>
              <a:t>pembelian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memo debit;</a:t>
            </a:r>
          </a:p>
          <a:p>
            <a:pPr lvl="1"/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pengiriman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pencatatan</a:t>
            </a:r>
            <a:r>
              <a:rPr lang="en-US" dirty="0"/>
              <a:t> </a:t>
            </a:r>
            <a:r>
              <a:rPr lang="en-US" dirty="0" err="1"/>
              <a:t>berkurangnya</a:t>
            </a:r>
            <a:r>
              <a:rPr lang="en-US" dirty="0"/>
              <a:t> </a:t>
            </a:r>
            <a:r>
              <a:rPr lang="en-US" dirty="0" err="1"/>
              <a:t>utang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pembelian</a:t>
            </a:r>
            <a:r>
              <a:rPr lang="en-US" dirty="0"/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438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Akuntansi</a:t>
            </a:r>
            <a:r>
              <a:rPr lang="en-US" b="1" dirty="0"/>
              <a:t> </a:t>
            </a:r>
            <a:r>
              <a:rPr lang="en-US" b="1" dirty="0" err="1"/>
              <a:t>Utang</a:t>
            </a:r>
            <a:r>
              <a:rPr lang="en-US" b="1" dirty="0"/>
              <a:t> </a:t>
            </a:r>
            <a:r>
              <a:rPr lang="en-US" b="1" i="1" dirty="0"/>
              <a:t>(Account Payable System)- </a:t>
            </a:r>
            <a:r>
              <a:rPr lang="en-US" b="1" i="1" dirty="0" err="1"/>
              <a:t>lanjutan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DEFINISI SISTEM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dasarnya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sekelompok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yang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, yang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bersama-sama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 </a:t>
            </a:r>
          </a:p>
          <a:p>
            <a:r>
              <a:rPr lang="en-US" dirty="0"/>
              <a:t>Dari </a:t>
            </a:r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dirinci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 </a:t>
            </a:r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Unsur-Unsur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Unsur-Unsur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Terpadu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Bersangkutan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Lain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086600" cy="990600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Sistem Akuntansi Penggajian dan Pengupahan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/>
              <a:t>Sistem ini terdiri dari jaringan prosedur berikut ini:</a:t>
            </a:r>
          </a:p>
          <a:p>
            <a:pPr lvl="1"/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pencatatan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hadir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daftar</a:t>
            </a:r>
            <a:r>
              <a:rPr lang="en-US" dirty="0"/>
              <a:t> </a:t>
            </a:r>
            <a:r>
              <a:rPr lang="en-US" dirty="0" err="1"/>
              <a:t>gaji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upah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 </a:t>
            </a:r>
            <a:r>
              <a:rPr lang="en-US" dirty="0" err="1"/>
              <a:t>gaji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upah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gaji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upah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Akuntansi</a:t>
            </a:r>
            <a:r>
              <a:rPr lang="en-US" b="1" dirty="0"/>
              <a:t> </a:t>
            </a:r>
            <a:r>
              <a:rPr lang="en-US" b="1" dirty="0" err="1"/>
              <a:t>Biaya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/>
              <a:t>Sistem ini terdiri dari jaringan prosedur berikut ini:</a:t>
            </a:r>
          </a:p>
          <a:p>
            <a:pPr lvl="1"/>
            <a:r>
              <a:rPr lang="en-US" dirty="0" err="1"/>
              <a:t>Prosedur</a:t>
            </a:r>
            <a:r>
              <a:rPr lang="en-US" dirty="0"/>
              <a:t> order </a:t>
            </a:r>
            <a:r>
              <a:rPr lang="en-US" dirty="0" err="1"/>
              <a:t>produksi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pengumpulan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nonproduksi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Akuntansi</a:t>
            </a:r>
            <a:r>
              <a:rPr lang="en-US" b="1" dirty="0"/>
              <a:t> </a:t>
            </a:r>
            <a:r>
              <a:rPr lang="en-US" b="1" dirty="0" err="1"/>
              <a:t>Kas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/>
              <a:t>Sistem ini terdiri dari jaringan prosedur berikut ini:</a:t>
            </a:r>
          </a:p>
          <a:p>
            <a:pPr lvl="1"/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; </a:t>
            </a:r>
          </a:p>
          <a:p>
            <a:pPr lvl="1"/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; </a:t>
            </a:r>
          </a:p>
          <a:p>
            <a:pPr lvl="1"/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Akuntansi</a:t>
            </a:r>
            <a:r>
              <a:rPr lang="en-US" b="1" dirty="0"/>
              <a:t> </a:t>
            </a:r>
            <a:r>
              <a:rPr lang="en-US" b="1" dirty="0" err="1"/>
              <a:t>Persediaan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Sistem ini terdiri dari jaringan prosedur berikut ini:</a:t>
            </a:r>
          </a:p>
          <a:p>
            <a:pPr lvl="1"/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pencatatan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jadi</a:t>
            </a:r>
            <a:r>
              <a:rPr lang="en-US" dirty="0"/>
              <a:t>;</a:t>
            </a:r>
          </a:p>
          <a:p>
            <a:pPr lvl="1"/>
            <a:r>
              <a:rPr lang="nn-NO" dirty="0"/>
              <a:t>Prosedur pencatatan harga pokok produk yang dijual;</a:t>
            </a:r>
          </a:p>
          <a:p>
            <a:pPr lvl="1"/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pencatatan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dikembalikan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pembeli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pencatatan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pencatatan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 yang </a:t>
            </a:r>
            <a:r>
              <a:rPr lang="en-US" dirty="0" err="1"/>
              <a:t>dibeli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pencatatan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 yang </a:t>
            </a:r>
            <a:r>
              <a:rPr lang="en-US" dirty="0" err="1"/>
              <a:t>dikembalikan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pemasok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gudang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pencatatan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 yang </a:t>
            </a:r>
            <a:r>
              <a:rPr lang="en-US" dirty="0" err="1"/>
              <a:t>dikembalikan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gudang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penghitungan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Akuntansi</a:t>
            </a:r>
            <a:r>
              <a:rPr lang="en-US" b="1" dirty="0"/>
              <a:t> </a:t>
            </a:r>
            <a:r>
              <a:rPr lang="en-US" b="1" dirty="0" err="1"/>
              <a:t>Aset</a:t>
            </a:r>
            <a:r>
              <a:rPr lang="en-US" b="1" dirty="0"/>
              <a:t> </a:t>
            </a:r>
            <a:r>
              <a:rPr lang="en-US" b="1" dirty="0" err="1"/>
              <a:t>Tetap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/>
              <a:t>Sistem ini terdiri dari jaringan prosedur berikut ini:</a:t>
            </a:r>
          </a:p>
          <a:p>
            <a:pPr lvl="1"/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pengadaan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;</a:t>
            </a:r>
          </a:p>
          <a:p>
            <a:pPr lvl="1"/>
            <a:r>
              <a:rPr lang="fi-FI" dirty="0"/>
              <a:t>Prosedur penghentian pemakaian aset tetap;</a:t>
            </a:r>
          </a:p>
          <a:p>
            <a:pPr lvl="1"/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penyusutan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penempatan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4026" t="15789" r="23950" b="46555"/>
          <a:stretch>
            <a:fillRect/>
          </a:stretch>
        </p:blipFill>
        <p:spPr>
          <a:xfrm>
            <a:off x="0" y="0"/>
            <a:ext cx="7696200" cy="6607469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dirty="0"/>
              <a:t>TUJUAN UMUM PENGEMBANGAN SISTEM AKUNTANSI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1.	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2.	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memperbaiki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, </a:t>
            </a:r>
            <a:r>
              <a:rPr lang="en-US" dirty="0" err="1"/>
              <a:t>ketepatan</a:t>
            </a:r>
            <a:r>
              <a:rPr lang="en-US" dirty="0"/>
              <a:t> </a:t>
            </a:r>
            <a:r>
              <a:rPr lang="en-US" dirty="0" err="1"/>
              <a:t>penyajian</a:t>
            </a:r>
            <a:r>
              <a:rPr lang="en-US" dirty="0"/>
              <a:t>,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informasinya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3.	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memperbaiki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pengecekan</a:t>
            </a:r>
            <a:r>
              <a:rPr lang="en-US" dirty="0"/>
              <a:t> intern,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memperbaiki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keandalan</a:t>
            </a:r>
            <a:r>
              <a:rPr lang="en-US" dirty="0"/>
              <a:t> </a:t>
            </a:r>
            <a:r>
              <a:rPr lang="en-US" i="1" dirty="0"/>
              <a:t>(reliability)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catatan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pertanggungjawaban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perlindungan</a:t>
            </a:r>
            <a:r>
              <a:rPr lang="en-US" dirty="0"/>
              <a:t> </a:t>
            </a:r>
            <a:r>
              <a:rPr lang="en-US" dirty="0" err="1"/>
              <a:t>kekayaan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4.	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klerikal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penyelenggaraan</a:t>
            </a:r>
            <a:r>
              <a:rPr lang="en-US" dirty="0"/>
              <a:t> </a:t>
            </a:r>
            <a:r>
              <a:rPr lang="en-US" dirty="0" err="1"/>
              <a:t>catatan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696200" cy="990600"/>
          </a:xfrm>
        </p:spPr>
        <p:txBody>
          <a:bodyPr>
            <a:noAutofit/>
          </a:bodyPr>
          <a:lstStyle/>
          <a:p>
            <a:r>
              <a:rPr lang="en-US" sz="3600" dirty="0"/>
              <a:t>TIPE PENUGASAN PENGEMBANGAN SISTEM AKUNTANSI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1. 	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yang </a:t>
            </a:r>
            <a:r>
              <a:rPr lang="en-US" dirty="0" err="1"/>
              <a:t>lengkap</a:t>
            </a:r>
            <a:r>
              <a:rPr lang="en-US" dirty="0"/>
              <a:t>;</a:t>
            </a:r>
          </a:p>
          <a:p>
            <a:pPr>
              <a:buNone/>
            </a:pPr>
            <a:r>
              <a:rPr lang="sv-SE" dirty="0"/>
              <a:t>2.	 Perluasan sistem akuntansi yang sekarang dipakai untuk mencakup kegiatan bisnis yang baru;</a:t>
            </a:r>
          </a:p>
          <a:p>
            <a:pPr>
              <a:buNone/>
            </a:pPr>
            <a:r>
              <a:rPr lang="en-US" dirty="0"/>
              <a:t>3. 	</a:t>
            </a:r>
            <a:r>
              <a:rPr lang="en-US" dirty="0" err="1"/>
              <a:t>Perbaikan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yang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SIAPA YANG HARUS MENGERJAKAN PEKERJAAN PENGEMBANGAN SISTEM AKUNTANSI?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dikerjakan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: </a:t>
            </a:r>
            <a:r>
              <a:rPr lang="en-US" dirty="0" err="1"/>
              <a:t>analis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profesi</a:t>
            </a:r>
            <a:r>
              <a:rPr lang="en-US" dirty="0"/>
              <a:t> </a:t>
            </a:r>
            <a:r>
              <a:rPr lang="en-US" dirty="0" err="1"/>
              <a:t>akuntan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SISTEM AKUNTANSI UNTUK MELAKSANAKAN 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digambarkan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yang </a:t>
            </a:r>
            <a:r>
              <a:rPr lang="en-US" dirty="0" err="1"/>
              <a:t>diuraikan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perbankan</a:t>
            </a:r>
            <a:r>
              <a:rPr lang="en-US" dirty="0"/>
              <a:t> yang </a:t>
            </a:r>
            <a:r>
              <a:rPr lang="en-US" dirty="0" err="1"/>
              <a:t>mengembalikan</a:t>
            </a:r>
            <a:r>
              <a:rPr lang="en-US" dirty="0"/>
              <a:t> </a:t>
            </a:r>
            <a:r>
              <a:rPr lang="en-US" i="1" dirty="0"/>
              <a:t>cancelled check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pembuat</a:t>
            </a:r>
            <a:r>
              <a:rPr lang="en-US" dirty="0"/>
              <a:t> </a:t>
            </a:r>
            <a:r>
              <a:rPr lang="en-US" dirty="0" err="1"/>
              <a:t>cek</a:t>
            </a:r>
            <a:r>
              <a:rPr lang="en-US" i="1" dirty="0"/>
              <a:t> (check issuer), cash on delivery sale,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penagihan</a:t>
            </a:r>
            <a:r>
              <a:rPr lang="en-US" dirty="0"/>
              <a:t> </a:t>
            </a:r>
            <a:r>
              <a:rPr lang="en-US" i="1" dirty="0"/>
              <a:t>(billing system</a:t>
            </a:r>
            <a:r>
              <a:rPr lang="en-US" dirty="0"/>
              <a:t>)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bakar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i="1" dirty="0"/>
              <a:t>unattended gasoline station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dijumpai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Indonesia.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Formulir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Formulir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merekam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. </a:t>
            </a:r>
          </a:p>
          <a:p>
            <a:r>
              <a:rPr lang="en-US" dirty="0" err="1"/>
              <a:t>Formulir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b="1" dirty="0" err="1"/>
              <a:t>dokumen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formulir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, </a:t>
            </a:r>
            <a:r>
              <a:rPr lang="en-US" dirty="0" err="1"/>
              <a:t>direkam</a:t>
            </a:r>
            <a:r>
              <a:rPr lang="en-US" dirty="0"/>
              <a:t> (</a:t>
            </a:r>
            <a:r>
              <a:rPr lang="en-US" dirty="0" err="1"/>
              <a:t>didokumentasikan</a:t>
            </a:r>
            <a:r>
              <a:rPr lang="en-US" dirty="0"/>
              <a:t>)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secarik</a:t>
            </a:r>
            <a:r>
              <a:rPr lang="en-US" dirty="0"/>
              <a:t> </a:t>
            </a:r>
            <a:r>
              <a:rPr lang="en-US" dirty="0" err="1"/>
              <a:t>kertas</a:t>
            </a:r>
            <a:r>
              <a:rPr lang="en-US" dirty="0"/>
              <a:t>. </a:t>
            </a:r>
          </a:p>
          <a:p>
            <a:r>
              <a:rPr lang="en-US" dirty="0" err="1"/>
              <a:t>Formulir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pula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b="1" dirty="0"/>
              <a:t>media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formulir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media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mencatat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catatan</a:t>
            </a:r>
            <a:r>
              <a:rPr lang="en-US" dirty="0"/>
              <a:t>. </a:t>
            </a:r>
          </a:p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formulir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data yang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direkam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kalinya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pencatatan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catatan</a:t>
            </a:r>
            <a:r>
              <a:rPr lang="en-US" dirty="0"/>
              <a:t>. </a:t>
            </a:r>
          </a:p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formulir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: </a:t>
            </a:r>
            <a:r>
              <a:rPr lang="en-US" dirty="0" err="1"/>
              <a:t>faktur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,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cek</a:t>
            </a:r>
            <a:r>
              <a:rPr lang="en-US" dirty="0"/>
              <a:t>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Cancelled Check</a:t>
            </a:r>
            <a:endParaRPr lang="en-US" dirty="0"/>
          </a:p>
        </p:txBody>
      </p:sp>
      <p:pic>
        <p:nvPicPr>
          <p:cNvPr id="4" name="Content Placeholder 3" descr="1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6507" t="19298" r="18988" b="61404"/>
          <a:stretch>
            <a:fillRect/>
          </a:stretch>
        </p:blipFill>
        <p:spPr>
          <a:xfrm>
            <a:off x="-41564" y="1524000"/>
            <a:ext cx="9185564" cy="38862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9-23_Page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4026" t="14035" r="11545" b="54386"/>
          <a:stretch>
            <a:fillRect/>
          </a:stretch>
        </p:blipFill>
        <p:spPr>
          <a:xfrm>
            <a:off x="0" y="1463040"/>
            <a:ext cx="9144000" cy="548640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COD Sale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/>
              <a:t>Cash on delivery sale (COD sale)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over-the-counter sale.</a:t>
            </a:r>
          </a:p>
          <a:p>
            <a:pPr>
              <a:buNone/>
            </a:pPr>
            <a:endParaRPr lang="en-US" i="1" dirty="0"/>
          </a:p>
          <a:p>
            <a:endParaRPr lang="en-US" dirty="0"/>
          </a:p>
        </p:txBody>
      </p:sp>
      <p:pic>
        <p:nvPicPr>
          <p:cNvPr id="4" name="Picture 3" descr="19-23_Page_2.jpg"/>
          <p:cNvPicPr>
            <a:picLocks noChangeAspect="1"/>
          </p:cNvPicPr>
          <p:nvPr/>
        </p:nvPicPr>
        <p:blipFill>
          <a:blip r:embed="rId2" cstate="print"/>
          <a:srcRect l="23288" t="14444" r="24860" b="67778"/>
          <a:stretch>
            <a:fillRect/>
          </a:stretch>
        </p:blipFill>
        <p:spPr>
          <a:xfrm>
            <a:off x="228600" y="2514600"/>
            <a:ext cx="8610600" cy="417483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COD Sale-</a:t>
            </a:r>
            <a:r>
              <a:rPr lang="en-US" b="1" i="1" dirty="0" err="1"/>
              <a:t>lanjutan</a:t>
            </a:r>
            <a:endParaRPr lang="en-US" dirty="0"/>
          </a:p>
        </p:txBody>
      </p:sp>
      <p:pic>
        <p:nvPicPr>
          <p:cNvPr id="4" name="Content Placeholder 3" descr="19-23_Page_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1469" t="33333" r="14026" b="40351"/>
          <a:stretch>
            <a:fillRect/>
          </a:stretch>
        </p:blipFill>
        <p:spPr>
          <a:xfrm>
            <a:off x="1" y="1582616"/>
            <a:ext cx="9144000" cy="5275384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Unattended Gasoline 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153400" cy="4495800"/>
          </a:xfrm>
        </p:spPr>
        <p:txBody>
          <a:bodyPr/>
          <a:lstStyle/>
          <a:p>
            <a:r>
              <a:rPr lang="en-US" sz="1800" i="1" dirty="0"/>
              <a:t>Unattended gasoline station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tempat</a:t>
            </a:r>
            <a:r>
              <a:rPr lang="en-US" sz="1800" dirty="0"/>
              <a:t> </a:t>
            </a:r>
            <a:r>
              <a:rPr lang="en-US" sz="1800" dirty="0" err="1"/>
              <a:t>penjualan</a:t>
            </a:r>
            <a:r>
              <a:rPr lang="en-US" sz="1800" dirty="0"/>
              <a:t> </a:t>
            </a:r>
            <a:r>
              <a:rPr lang="en-US" sz="1800" dirty="0" err="1"/>
              <a:t>bensin</a:t>
            </a:r>
            <a:r>
              <a:rPr lang="en-US" sz="1800" dirty="0"/>
              <a:t> yang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dijaga</a:t>
            </a:r>
            <a:r>
              <a:rPr lang="en-US" sz="1800" dirty="0"/>
              <a:t> </a:t>
            </a:r>
            <a:r>
              <a:rPr lang="en-US" sz="1800" dirty="0" err="1"/>
              <a:t>oleh</a:t>
            </a:r>
            <a:r>
              <a:rPr lang="en-US" sz="1800" dirty="0"/>
              <a:t> </a:t>
            </a:r>
            <a:r>
              <a:rPr lang="en-US" sz="1800" dirty="0" err="1"/>
              <a:t>orang</a:t>
            </a:r>
            <a:r>
              <a:rPr lang="en-US" sz="1800" dirty="0"/>
              <a:t>. </a:t>
            </a:r>
            <a:r>
              <a:rPr lang="en-US" sz="1800" dirty="0" err="1"/>
              <a:t>Pembeli</a:t>
            </a:r>
            <a:r>
              <a:rPr lang="en-US" sz="1800" dirty="0"/>
              <a:t> yang </a:t>
            </a:r>
            <a:r>
              <a:rPr lang="en-US" sz="1800" dirty="0" err="1"/>
              <a:t>melakukan</a:t>
            </a:r>
            <a:r>
              <a:rPr lang="en-US" sz="1800" dirty="0"/>
              <a:t> </a:t>
            </a:r>
            <a:r>
              <a:rPr lang="en-US" sz="1800" dirty="0" err="1"/>
              <a:t>pembelian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tempat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pembeli</a:t>
            </a:r>
            <a:r>
              <a:rPr lang="en-US" sz="1800" dirty="0"/>
              <a:t> yang </a:t>
            </a:r>
            <a:r>
              <a:rPr lang="en-US" sz="1800" dirty="0" err="1"/>
              <a:t>berlangganan</a:t>
            </a:r>
            <a:r>
              <a:rPr lang="en-US" sz="1800" dirty="0"/>
              <a:t> </a:t>
            </a:r>
            <a:r>
              <a:rPr lang="en-US" sz="1800" dirty="0" err="1"/>
              <a:t>kartu</a:t>
            </a:r>
            <a:r>
              <a:rPr lang="en-US" sz="1800" dirty="0"/>
              <a:t> </a:t>
            </a:r>
            <a:r>
              <a:rPr lang="en-US" sz="1800" dirty="0" err="1"/>
              <a:t>kredit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perusahaan</a:t>
            </a:r>
            <a:r>
              <a:rPr lang="en-US" sz="1800" dirty="0"/>
              <a:t> </a:t>
            </a:r>
            <a:r>
              <a:rPr lang="en-US" sz="1800" dirty="0" err="1"/>
              <a:t>pengelola</a:t>
            </a:r>
            <a:r>
              <a:rPr lang="en-US" sz="1800" dirty="0"/>
              <a:t> </a:t>
            </a:r>
            <a:r>
              <a:rPr lang="en-US" sz="1800" dirty="0" err="1"/>
              <a:t>tempat</a:t>
            </a:r>
            <a:r>
              <a:rPr lang="en-US" sz="1800" dirty="0"/>
              <a:t> </a:t>
            </a:r>
            <a:r>
              <a:rPr lang="en-US" sz="1800" dirty="0" err="1"/>
              <a:t>penjualan</a:t>
            </a:r>
            <a:r>
              <a:rPr lang="en-US" sz="1800" dirty="0"/>
              <a:t> </a:t>
            </a:r>
            <a:r>
              <a:rPr lang="en-US" sz="1800" dirty="0" err="1"/>
              <a:t>bensin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. </a:t>
            </a:r>
          </a:p>
          <a:p>
            <a:endParaRPr lang="en-US" dirty="0"/>
          </a:p>
        </p:txBody>
      </p:sp>
      <p:pic>
        <p:nvPicPr>
          <p:cNvPr id="4" name="Picture 3" descr="19-23_Page_3.jpg"/>
          <p:cNvPicPr>
            <a:picLocks noChangeAspect="1"/>
          </p:cNvPicPr>
          <p:nvPr/>
        </p:nvPicPr>
        <p:blipFill>
          <a:blip r:embed="rId2" cstate="print"/>
          <a:srcRect l="23288" t="62222" r="21804" b="14445"/>
          <a:stretch>
            <a:fillRect/>
          </a:stretch>
        </p:blipFill>
        <p:spPr>
          <a:xfrm>
            <a:off x="914400" y="2792627"/>
            <a:ext cx="7162800" cy="4065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Bisnis</a:t>
            </a:r>
            <a:r>
              <a:rPr lang="en-US" b="1" dirty="0"/>
              <a:t> </a:t>
            </a:r>
            <a:r>
              <a:rPr lang="en-US" b="1" dirty="0" err="1"/>
              <a:t>Kartu</a:t>
            </a:r>
            <a:r>
              <a:rPr lang="en-US" b="1" dirty="0"/>
              <a:t> </a:t>
            </a:r>
            <a:r>
              <a:rPr lang="en-US" b="1" dirty="0" err="1"/>
              <a:t>Kredit</a:t>
            </a:r>
            <a:r>
              <a:rPr lang="en-US" b="1" dirty="0"/>
              <a:t> (</a:t>
            </a:r>
            <a:r>
              <a:rPr lang="en-US" b="1" i="1" dirty="0"/>
              <a:t>Credit Card Business)</a:t>
            </a:r>
            <a:endParaRPr lang="en-US" dirty="0"/>
          </a:p>
        </p:txBody>
      </p:sp>
      <p:pic>
        <p:nvPicPr>
          <p:cNvPr id="4" name="Content Placeholder 3" descr="19-23_Page_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6431" t="42105" r="28912" b="38597"/>
          <a:stretch>
            <a:fillRect/>
          </a:stretch>
        </p:blipFill>
        <p:spPr>
          <a:xfrm>
            <a:off x="0" y="1523999"/>
            <a:ext cx="8763000" cy="5355167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990600"/>
          </a:xfrm>
        </p:spPr>
        <p:txBody>
          <a:bodyPr>
            <a:noAutofit/>
          </a:bodyPr>
          <a:lstStyle/>
          <a:p>
            <a:r>
              <a:rPr lang="en-US" sz="3200" dirty="0"/>
              <a:t>HUBUNGAN SISTEM AKUNTANSI DENGAN SISTEM INFORMASI MANAJEMEN</a:t>
            </a:r>
          </a:p>
        </p:txBody>
      </p:sp>
      <p:pic>
        <p:nvPicPr>
          <p:cNvPr id="4" name="Content Placeholder 3" descr="19-23_Page_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1469" t="21755" r="18988" b="57894"/>
          <a:stretch>
            <a:fillRect/>
          </a:stretch>
        </p:blipFill>
        <p:spPr>
          <a:xfrm>
            <a:off x="0" y="1828800"/>
            <a:ext cx="9144000" cy="4419600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RANGKUMAN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dasarnya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sekelompok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yang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, yang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bersama-sama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diciptakan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menangani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berulangkali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yang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rutin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. </a:t>
            </a:r>
          </a:p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formulir</a:t>
            </a:r>
            <a:r>
              <a:rPr lang="en-US" dirty="0"/>
              <a:t>, </a:t>
            </a:r>
            <a:r>
              <a:rPr lang="en-US" dirty="0" err="1"/>
              <a:t>catatan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yang </a:t>
            </a:r>
            <a:r>
              <a:rPr lang="en-US" dirty="0" err="1"/>
              <a:t>dikoordinasikan</a:t>
            </a:r>
            <a:r>
              <a:rPr lang="en-US" dirty="0"/>
              <a:t> </a:t>
            </a:r>
            <a:r>
              <a:rPr lang="en-US" dirty="0" err="1"/>
              <a:t>sedemikian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guna</a:t>
            </a:r>
            <a:r>
              <a:rPr lang="en-US" dirty="0"/>
              <a:t> </a:t>
            </a:r>
            <a:r>
              <a:rPr lang="en-US" dirty="0" err="1"/>
              <a:t>memudahkan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 </a:t>
            </a:r>
          </a:p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enam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: </a:t>
            </a:r>
            <a:r>
              <a:rPr lang="en-US" dirty="0" err="1"/>
              <a:t>masukan</a:t>
            </a:r>
            <a:r>
              <a:rPr lang="en-US" dirty="0"/>
              <a:t>, model, </a:t>
            </a:r>
            <a:r>
              <a:rPr lang="en-US" dirty="0" err="1"/>
              <a:t>keluaran</a:t>
            </a:r>
            <a:r>
              <a:rPr lang="en-US" dirty="0"/>
              <a:t>, </a:t>
            </a:r>
            <a:r>
              <a:rPr lang="en-US" dirty="0" err="1"/>
              <a:t>teknologi</a:t>
            </a:r>
            <a:r>
              <a:rPr lang="en-US" dirty="0"/>
              <a:t>, basis data,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.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manufaktur</a:t>
            </a:r>
            <a:r>
              <a:rPr lang="en-US" dirty="0"/>
              <a:t>,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delapan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: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,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piutang</a:t>
            </a:r>
            <a:r>
              <a:rPr lang="en-US" dirty="0"/>
              <a:t>,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utang</a:t>
            </a:r>
            <a:r>
              <a:rPr lang="en-US" dirty="0"/>
              <a:t>,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penggajian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pengupahan</a:t>
            </a:r>
            <a:r>
              <a:rPr lang="en-US" dirty="0"/>
              <a:t>,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,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,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.</a:t>
            </a:r>
          </a:p>
          <a:p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: (a)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, (b)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memperbaiki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, </a:t>
            </a:r>
            <a:r>
              <a:rPr lang="en-US" dirty="0" err="1"/>
              <a:t>ketepatan</a:t>
            </a:r>
            <a:r>
              <a:rPr lang="en-US" dirty="0"/>
              <a:t> </a:t>
            </a:r>
            <a:r>
              <a:rPr lang="en-US" dirty="0" err="1"/>
              <a:t>penyajian</a:t>
            </a:r>
            <a:r>
              <a:rPr lang="en-US" dirty="0"/>
              <a:t>,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informasinya</a:t>
            </a:r>
            <a:r>
              <a:rPr lang="en-US" dirty="0"/>
              <a:t>, (c)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memperbaiki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pengecekan</a:t>
            </a:r>
            <a:r>
              <a:rPr lang="en-US" dirty="0"/>
              <a:t> intern,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memperbaiki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keandalan</a:t>
            </a:r>
            <a:r>
              <a:rPr lang="en-US" dirty="0"/>
              <a:t> </a:t>
            </a:r>
            <a:r>
              <a:rPr lang="en-US" i="1" dirty="0"/>
              <a:t>(reliability</a:t>
            </a:r>
            <a:r>
              <a:rPr lang="en-US" dirty="0"/>
              <a:t>)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catatan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pertanggungjawaban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perlindungan</a:t>
            </a:r>
            <a:r>
              <a:rPr lang="en-US" dirty="0"/>
              <a:t> </a:t>
            </a:r>
            <a:r>
              <a:rPr lang="en-US" dirty="0" err="1"/>
              <a:t>kekayaan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, (d)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klerikal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penyelenggaraan</a:t>
            </a:r>
            <a:r>
              <a:rPr lang="en-US" dirty="0"/>
              <a:t> </a:t>
            </a:r>
            <a:r>
              <a:rPr lang="en-US" dirty="0" err="1"/>
              <a:t>catatan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RANGKUMAN-</a:t>
            </a:r>
            <a:r>
              <a:rPr lang="en-US" i="1" dirty="0" err="1"/>
              <a:t>lanjutan</a:t>
            </a:r>
            <a:endParaRPr lang="en-US" i="1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akuntansi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hanya</a:t>
            </a:r>
            <a:r>
              <a:rPr lang="en-US" sz="1800" dirty="0"/>
              <a:t> </a:t>
            </a:r>
            <a:r>
              <a:rPr lang="en-US" sz="1800" dirty="0" err="1"/>
              <a:t>digunakan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mencatat</a:t>
            </a:r>
            <a:r>
              <a:rPr lang="en-US" sz="1800" dirty="0"/>
              <a:t> </a:t>
            </a:r>
            <a:r>
              <a:rPr lang="en-US" sz="1800" dirty="0" err="1"/>
              <a:t>transaksi</a:t>
            </a:r>
            <a:r>
              <a:rPr lang="en-US" sz="1800" dirty="0"/>
              <a:t> </a:t>
            </a:r>
            <a:r>
              <a:rPr lang="en-US" sz="1800" dirty="0" err="1"/>
              <a:t>keuangan</a:t>
            </a:r>
            <a:r>
              <a:rPr lang="en-US" sz="1800" dirty="0"/>
              <a:t> yang </a:t>
            </a:r>
            <a:r>
              <a:rPr lang="en-US" sz="1800" dirty="0" err="1"/>
              <a:t>telah</a:t>
            </a:r>
            <a:r>
              <a:rPr lang="en-US" sz="1800" dirty="0"/>
              <a:t> </a:t>
            </a:r>
            <a:r>
              <a:rPr lang="en-US" sz="1800" dirty="0" err="1"/>
              <a:t>terjadi</a:t>
            </a:r>
            <a:r>
              <a:rPr lang="en-US" sz="1800" dirty="0"/>
              <a:t> </a:t>
            </a:r>
            <a:r>
              <a:rPr lang="en-US" sz="1800" dirty="0" err="1"/>
              <a:t>saja</a:t>
            </a:r>
            <a:r>
              <a:rPr lang="en-US" sz="1800" dirty="0"/>
              <a:t>, </a:t>
            </a:r>
            <a:r>
              <a:rPr lang="en-US" sz="1800" dirty="0" err="1"/>
              <a:t>namun</a:t>
            </a:r>
            <a:r>
              <a:rPr lang="en-US" sz="1800" dirty="0"/>
              <a:t>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peran</a:t>
            </a:r>
            <a:r>
              <a:rPr lang="en-US" sz="1800" dirty="0"/>
              <a:t> yang </a:t>
            </a:r>
            <a:r>
              <a:rPr lang="en-US" sz="1800" dirty="0" err="1"/>
              <a:t>besar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melaksanakan</a:t>
            </a:r>
            <a:r>
              <a:rPr lang="en-US" sz="1800" dirty="0"/>
              <a:t> </a:t>
            </a:r>
            <a:r>
              <a:rPr lang="en-US" sz="1800" dirty="0" err="1"/>
              <a:t>bisnis</a:t>
            </a:r>
            <a:r>
              <a:rPr lang="en-US" sz="1800" dirty="0"/>
              <a:t> </a:t>
            </a:r>
            <a:r>
              <a:rPr lang="en-US" sz="1800" dirty="0" err="1"/>
              <a:t>perusahaan</a:t>
            </a:r>
            <a:r>
              <a:rPr lang="en-US" sz="1800" dirty="0"/>
              <a:t>. </a:t>
            </a:r>
            <a:r>
              <a:rPr lang="en-US" sz="1800" dirty="0" err="1"/>
              <a:t>Bahkan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bisnis</a:t>
            </a:r>
            <a:r>
              <a:rPr lang="en-US" sz="1800" dirty="0"/>
              <a:t> </a:t>
            </a:r>
            <a:r>
              <a:rPr lang="en-US" sz="1800" dirty="0" err="1"/>
              <a:t>perusahaan</a:t>
            </a:r>
            <a:r>
              <a:rPr lang="en-US" sz="1800" dirty="0"/>
              <a:t> </a:t>
            </a:r>
            <a:r>
              <a:rPr lang="en-US" sz="1800" dirty="0" err="1"/>
              <a:t>tertentu</a:t>
            </a:r>
            <a:r>
              <a:rPr lang="en-US" sz="1800" dirty="0"/>
              <a:t>,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akuntansi</a:t>
            </a:r>
            <a:r>
              <a:rPr lang="en-US" sz="1800" dirty="0"/>
              <a:t> </a:t>
            </a:r>
            <a:r>
              <a:rPr lang="en-US" sz="1800" dirty="0" err="1"/>
              <a:t>merupakan</a:t>
            </a:r>
            <a:r>
              <a:rPr lang="en-US" sz="1800" dirty="0"/>
              <a:t> </a:t>
            </a:r>
            <a:r>
              <a:rPr lang="en-US" sz="1800" dirty="0" err="1"/>
              <a:t>alat</a:t>
            </a:r>
            <a:r>
              <a:rPr lang="en-US" sz="1800" dirty="0"/>
              <a:t> yang </a:t>
            </a:r>
            <a:r>
              <a:rPr lang="en-US" sz="1800" dirty="0" err="1"/>
              <a:t>digunakan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melaksanakan</a:t>
            </a:r>
            <a:r>
              <a:rPr lang="en-US" sz="1800" dirty="0"/>
              <a:t> </a:t>
            </a:r>
            <a:r>
              <a:rPr lang="en-US" sz="1800" dirty="0" err="1"/>
              <a:t>bisnis</a:t>
            </a:r>
            <a:r>
              <a:rPr lang="en-US" sz="1800" dirty="0"/>
              <a:t> </a:t>
            </a:r>
            <a:r>
              <a:rPr lang="en-US" sz="1800" dirty="0" err="1"/>
              <a:t>utama</a:t>
            </a:r>
            <a:r>
              <a:rPr lang="en-US" sz="1800" dirty="0"/>
              <a:t> </a:t>
            </a:r>
            <a:r>
              <a:rPr lang="en-US" sz="1800" dirty="0" err="1"/>
              <a:t>perusahaan</a:t>
            </a:r>
            <a:r>
              <a:rPr lang="en-US" sz="1800" dirty="0"/>
              <a:t>. Perusahaan </a:t>
            </a:r>
            <a:r>
              <a:rPr lang="en-US" sz="1800" dirty="0" err="1"/>
              <a:t>kartu</a:t>
            </a:r>
            <a:r>
              <a:rPr lang="en-US" sz="1800" dirty="0"/>
              <a:t> </a:t>
            </a:r>
            <a:r>
              <a:rPr lang="en-US" sz="1800" dirty="0" err="1"/>
              <a:t>kredit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perusahaan</a:t>
            </a:r>
            <a:r>
              <a:rPr lang="en-US" sz="1800" dirty="0"/>
              <a:t> yang </a:t>
            </a:r>
            <a:r>
              <a:rPr lang="en-US" sz="1800" dirty="0" err="1"/>
              <a:t>menjual</a:t>
            </a:r>
            <a:r>
              <a:rPr lang="en-US" sz="1800" dirty="0"/>
              <a:t> </a:t>
            </a:r>
            <a:r>
              <a:rPr lang="en-US" sz="1800" dirty="0" err="1"/>
              <a:t>jasa</a:t>
            </a:r>
            <a:r>
              <a:rPr lang="en-US" sz="1800" dirty="0"/>
              <a:t> </a:t>
            </a:r>
            <a:r>
              <a:rPr lang="en-US" sz="1800" dirty="0" err="1"/>
              <a:t>penagihan</a:t>
            </a:r>
            <a:r>
              <a:rPr lang="en-US" sz="1800" dirty="0"/>
              <a:t> yang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menggunakan</a:t>
            </a:r>
            <a:r>
              <a:rPr lang="en-US" sz="1800" dirty="0"/>
              <a:t> </a:t>
            </a:r>
            <a:r>
              <a:rPr lang="en-US" sz="1800" i="1" dirty="0"/>
              <a:t>billing </a:t>
            </a:r>
            <a:r>
              <a:rPr lang="en-US" sz="1800" dirty="0"/>
              <a:t>system (</a:t>
            </a:r>
            <a:r>
              <a:rPr lang="en-US" sz="1800" dirty="0" err="1"/>
              <a:t>merupakan</a:t>
            </a:r>
            <a:r>
              <a:rPr lang="en-US" sz="1800" dirty="0"/>
              <a:t> </a:t>
            </a:r>
            <a:r>
              <a:rPr lang="en-US" sz="1800" dirty="0" err="1"/>
              <a:t>salah</a:t>
            </a:r>
            <a:r>
              <a:rPr lang="en-US" sz="1800" dirty="0"/>
              <a:t> </a:t>
            </a:r>
            <a:r>
              <a:rPr lang="en-US" sz="1800" dirty="0" err="1"/>
              <a:t>satu</a:t>
            </a:r>
            <a:r>
              <a:rPr lang="en-US" sz="1800" dirty="0"/>
              <a:t> </a:t>
            </a:r>
            <a:r>
              <a:rPr lang="en-US" sz="1800" dirty="0" err="1"/>
              <a:t>subsistem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akuntansi</a:t>
            </a:r>
            <a:r>
              <a:rPr lang="en-US" sz="1800" dirty="0"/>
              <a:t>) </a:t>
            </a:r>
            <a:r>
              <a:rPr lang="en-US" sz="1800" dirty="0" err="1"/>
              <a:t>perusahaan</a:t>
            </a:r>
            <a:r>
              <a:rPr lang="en-US" sz="1800" dirty="0"/>
              <a:t> </a:t>
            </a:r>
            <a:r>
              <a:rPr lang="en-US" sz="1800" dirty="0" err="1"/>
              <a:t>tersebut</a:t>
            </a:r>
            <a:r>
              <a:rPr lang="en-US" sz="1800" dirty="0"/>
              <a:t> </a:t>
            </a:r>
            <a:r>
              <a:rPr lang="en-US" sz="1800" dirty="0" err="1"/>
              <a:t>melayani</a:t>
            </a:r>
            <a:r>
              <a:rPr lang="en-US" sz="1800" dirty="0"/>
              <a:t> </a:t>
            </a:r>
            <a:r>
              <a:rPr lang="en-US" sz="1800" dirty="0" err="1"/>
              <a:t>anggota</a:t>
            </a:r>
            <a:r>
              <a:rPr lang="en-US" sz="1800" dirty="0"/>
              <a:t> </a:t>
            </a:r>
            <a:r>
              <a:rPr lang="en-US" sz="1800" dirty="0" err="1"/>
              <a:t>mereka</a:t>
            </a:r>
            <a:r>
              <a:rPr lang="en-US" sz="1800" dirty="0"/>
              <a:t>. Perusahaan </a:t>
            </a:r>
            <a:r>
              <a:rPr lang="en-US" sz="1800" dirty="0" err="1"/>
              <a:t>distribusi</a:t>
            </a:r>
            <a:r>
              <a:rPr lang="en-US" sz="1800" dirty="0"/>
              <a:t> </a:t>
            </a:r>
            <a:r>
              <a:rPr lang="en-US" sz="1800" dirty="0" err="1"/>
              <a:t>bahan</a:t>
            </a:r>
            <a:r>
              <a:rPr lang="en-US" sz="1800" dirty="0"/>
              <a:t> </a:t>
            </a:r>
            <a:r>
              <a:rPr lang="en-US" sz="1800" dirty="0" err="1"/>
              <a:t>bakar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menciptakan</a:t>
            </a:r>
            <a:r>
              <a:rPr lang="en-US" sz="1800" dirty="0"/>
              <a:t> </a:t>
            </a:r>
            <a:r>
              <a:rPr lang="en-US" sz="1800" dirty="0" err="1"/>
              <a:t>bisnis</a:t>
            </a:r>
            <a:r>
              <a:rPr lang="en-US" sz="1800" dirty="0"/>
              <a:t> </a:t>
            </a:r>
            <a:r>
              <a:rPr lang="en-US" sz="1800" dirty="0" err="1"/>
              <a:t>penjualan</a:t>
            </a:r>
            <a:r>
              <a:rPr lang="en-US" sz="1800" dirty="0"/>
              <a:t> </a:t>
            </a:r>
            <a:r>
              <a:rPr lang="en-US" sz="1800" dirty="0" err="1"/>
              <a:t>bahan</a:t>
            </a:r>
            <a:r>
              <a:rPr lang="en-US" sz="1800" dirty="0"/>
              <a:t> </a:t>
            </a:r>
            <a:r>
              <a:rPr lang="en-US" sz="1800" dirty="0" err="1"/>
              <a:t>bakar</a:t>
            </a:r>
            <a:r>
              <a:rPr lang="en-US" sz="1800" dirty="0"/>
              <a:t> </a:t>
            </a:r>
            <a:r>
              <a:rPr lang="en-US" sz="1800" dirty="0" err="1"/>
              <a:t>melalui</a:t>
            </a:r>
            <a:r>
              <a:rPr lang="en-US" sz="1800" dirty="0"/>
              <a:t> </a:t>
            </a:r>
            <a:r>
              <a:rPr lang="en-US" sz="1800" i="1" dirty="0"/>
              <a:t>unattended gasoline station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menggunakan</a:t>
            </a:r>
            <a:r>
              <a:rPr lang="en-US" sz="1800" dirty="0"/>
              <a:t> </a:t>
            </a:r>
            <a:r>
              <a:rPr lang="en-US" sz="1800" i="1" dirty="0"/>
              <a:t>billing system. Cash on delivery system </a:t>
            </a:r>
            <a:r>
              <a:rPr lang="en-US" sz="1800" dirty="0" err="1"/>
              <a:t>merupakan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akuntansi</a:t>
            </a:r>
            <a:r>
              <a:rPr lang="en-US" sz="1800" dirty="0"/>
              <a:t> yang </a:t>
            </a:r>
            <a:r>
              <a:rPr lang="en-US" sz="1800" dirty="0" err="1"/>
              <a:t>mampu</a:t>
            </a:r>
            <a:r>
              <a:rPr lang="en-US" sz="1800" dirty="0"/>
              <a:t> </a:t>
            </a:r>
            <a:r>
              <a:rPr lang="en-US" sz="1800" dirty="0" err="1"/>
              <a:t>memperluas</a:t>
            </a:r>
            <a:r>
              <a:rPr lang="en-US" sz="1800" dirty="0"/>
              <a:t> </a:t>
            </a:r>
            <a:r>
              <a:rPr lang="en-US" sz="1800" dirty="0" err="1"/>
              <a:t>pasar</a:t>
            </a:r>
            <a:r>
              <a:rPr lang="en-US" sz="1800" dirty="0"/>
              <a:t> </a:t>
            </a:r>
            <a:r>
              <a:rPr lang="en-US" sz="1800" dirty="0" err="1"/>
              <a:t>melampaui</a:t>
            </a:r>
            <a:r>
              <a:rPr lang="en-US" sz="1800" dirty="0"/>
              <a:t> </a:t>
            </a:r>
            <a:r>
              <a:rPr lang="en-US" sz="1800" dirty="0" err="1"/>
              <a:t>hambatan</a:t>
            </a:r>
            <a:r>
              <a:rPr lang="en-US" sz="1800" dirty="0"/>
              <a:t> </a:t>
            </a:r>
            <a:r>
              <a:rPr lang="en-US" sz="1800" dirty="0" err="1"/>
              <a:t>geografis</a:t>
            </a:r>
            <a:r>
              <a:rPr lang="en-US" sz="1800" dirty="0"/>
              <a:t>.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perbankan</a:t>
            </a:r>
            <a:r>
              <a:rPr lang="en-US" sz="1800" dirty="0"/>
              <a:t> yang </a:t>
            </a:r>
            <a:r>
              <a:rPr lang="en-US" sz="1800" dirty="0" err="1"/>
              <a:t>mengembalikan</a:t>
            </a:r>
            <a:r>
              <a:rPr lang="en-US" sz="1800" i="1" dirty="0"/>
              <a:t> cancelled check </a:t>
            </a:r>
            <a:r>
              <a:rPr lang="en-US" sz="1800" dirty="0" err="1"/>
              <a:t>kepada</a:t>
            </a:r>
            <a:r>
              <a:rPr lang="en-US" sz="1800" dirty="0"/>
              <a:t> </a:t>
            </a:r>
            <a:r>
              <a:rPr lang="en-US" sz="1800" dirty="0" err="1"/>
              <a:t>pembuat</a:t>
            </a:r>
            <a:r>
              <a:rPr lang="en-US" sz="1800" dirty="0"/>
              <a:t> </a:t>
            </a:r>
            <a:r>
              <a:rPr lang="en-US" sz="1800" dirty="0" err="1"/>
              <a:t>cek</a:t>
            </a:r>
            <a:r>
              <a:rPr lang="en-US" sz="1800" dirty="0"/>
              <a:t> </a:t>
            </a:r>
            <a:r>
              <a:rPr lang="en-US" sz="1800" dirty="0" err="1"/>
              <a:t>mengakibatkan</a:t>
            </a:r>
            <a:r>
              <a:rPr lang="en-US" sz="1800" dirty="0"/>
              <a:t> </a:t>
            </a:r>
            <a:r>
              <a:rPr lang="en-US" sz="1800" dirty="0" err="1"/>
              <a:t>kelancaran</a:t>
            </a:r>
            <a:r>
              <a:rPr lang="en-US" sz="1800" dirty="0"/>
              <a:t> </a:t>
            </a:r>
            <a:r>
              <a:rPr lang="en-US" sz="1800" dirty="0" err="1"/>
              <a:t>pembayaran</a:t>
            </a:r>
            <a:r>
              <a:rPr lang="en-US" sz="1800" dirty="0"/>
              <a:t> </a:t>
            </a:r>
            <a:r>
              <a:rPr lang="en-US" sz="1800" dirty="0" err="1"/>
              <a:t>di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masyarakat</a:t>
            </a:r>
            <a:r>
              <a:rPr lang="en-US" sz="1800" dirty="0"/>
              <a:t>, </a:t>
            </a:r>
            <a:r>
              <a:rPr lang="en-US" sz="1800" dirty="0" err="1"/>
              <a:t>bahkan</a:t>
            </a:r>
            <a:r>
              <a:rPr lang="en-US" sz="1800" dirty="0"/>
              <a:t> </a:t>
            </a:r>
            <a:r>
              <a:rPr lang="en-US" sz="1800" dirty="0" err="1"/>
              <a:t>memungkinkan</a:t>
            </a:r>
            <a:r>
              <a:rPr lang="en-US" sz="1800" dirty="0"/>
              <a:t> </a:t>
            </a:r>
            <a:r>
              <a:rPr lang="en-US" sz="1800" dirty="0" err="1"/>
              <a:t>digunakannya</a:t>
            </a:r>
            <a:r>
              <a:rPr lang="en-US" sz="1800" dirty="0"/>
              <a:t> </a:t>
            </a:r>
            <a:r>
              <a:rPr lang="en-US" sz="1800" dirty="0" err="1"/>
              <a:t>cek</a:t>
            </a:r>
            <a:r>
              <a:rPr lang="en-US" sz="1800" dirty="0"/>
              <a:t> </a:t>
            </a:r>
            <a:r>
              <a:rPr lang="en-US" sz="1800" dirty="0" err="1"/>
              <a:t>pribadi</a:t>
            </a:r>
            <a:r>
              <a:rPr lang="en-US" sz="1800" dirty="0"/>
              <a:t> </a:t>
            </a:r>
            <a:r>
              <a:rPr lang="en-US" sz="1800" i="1" dirty="0"/>
              <a:t>(personal check)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luas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transaksi</a:t>
            </a:r>
            <a:r>
              <a:rPr lang="en-US" sz="1800" dirty="0"/>
              <a:t> </a:t>
            </a:r>
            <a:r>
              <a:rPr lang="en-US" sz="1800" dirty="0" err="1"/>
              <a:t>pembayaran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akuntansi</a:t>
            </a:r>
            <a:r>
              <a:rPr lang="en-US" sz="1800" dirty="0"/>
              <a:t> </a:t>
            </a:r>
            <a:r>
              <a:rPr lang="en-US" sz="1800" dirty="0" err="1"/>
              <a:t>merupakan</a:t>
            </a:r>
            <a:r>
              <a:rPr lang="en-US" sz="1800" dirty="0"/>
              <a:t> </a:t>
            </a:r>
            <a:r>
              <a:rPr lang="en-US" sz="1800" dirty="0" err="1"/>
              <a:t>subsistem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 </a:t>
            </a:r>
            <a:r>
              <a:rPr lang="en-US" sz="1800" dirty="0" err="1"/>
              <a:t>manajemen</a:t>
            </a:r>
            <a:r>
              <a:rPr lang="en-US" sz="1800" dirty="0"/>
              <a:t> yang </a:t>
            </a:r>
            <a:r>
              <a:rPr lang="en-US" sz="1800" dirty="0" err="1"/>
              <a:t>mengolah</a:t>
            </a:r>
            <a:r>
              <a:rPr lang="en-US" sz="1800" dirty="0"/>
              <a:t> data </a:t>
            </a:r>
            <a:r>
              <a:rPr lang="en-US" sz="1800" dirty="0" err="1"/>
              <a:t>keuangan</a:t>
            </a:r>
            <a:r>
              <a:rPr lang="en-US" sz="1800" dirty="0"/>
              <a:t> </a:t>
            </a:r>
            <a:r>
              <a:rPr lang="en-US" sz="1800" dirty="0" err="1"/>
              <a:t>menjadi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 </a:t>
            </a:r>
            <a:r>
              <a:rPr lang="en-US" sz="1800" dirty="0" err="1"/>
              <a:t>keuangan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memenuhi</a:t>
            </a:r>
            <a:r>
              <a:rPr lang="en-US" sz="1800" dirty="0"/>
              <a:t> </a:t>
            </a:r>
            <a:r>
              <a:rPr lang="en-US" sz="1800" dirty="0" err="1"/>
              <a:t>kebutuhan</a:t>
            </a:r>
            <a:r>
              <a:rPr lang="en-US" sz="1800" dirty="0"/>
              <a:t> </a:t>
            </a:r>
            <a:r>
              <a:rPr lang="en-US" sz="1800" dirty="0" err="1"/>
              <a:t>pemakai</a:t>
            </a:r>
            <a:r>
              <a:rPr lang="en-US" sz="1800" dirty="0"/>
              <a:t> intern </a:t>
            </a:r>
            <a:r>
              <a:rPr lang="en-US" sz="1800" dirty="0" err="1"/>
              <a:t>maupun</a:t>
            </a:r>
            <a:r>
              <a:rPr lang="en-US" sz="1800" dirty="0"/>
              <a:t> </a:t>
            </a:r>
            <a:r>
              <a:rPr lang="en-US" sz="1800" dirty="0" err="1"/>
              <a:t>pemakai</a:t>
            </a:r>
            <a:r>
              <a:rPr lang="en-US" sz="1800" dirty="0"/>
              <a:t> </a:t>
            </a:r>
            <a:r>
              <a:rPr lang="en-US" sz="1800" dirty="0" err="1"/>
              <a:t>ekstern</a:t>
            </a:r>
            <a:r>
              <a:rPr lang="en-US" sz="1800" dirty="0"/>
              <a:t>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RANGKUMAN-</a:t>
            </a:r>
            <a:r>
              <a:rPr lang="en-US" i="1" dirty="0" err="1"/>
              <a:t>lanjutan</a:t>
            </a:r>
            <a:endParaRPr lang="en-US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Jurnal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876800"/>
          </a:xfrm>
        </p:spPr>
        <p:txBody>
          <a:bodyPr>
            <a:normAutofit fontScale="92500" lnSpcReduction="10000"/>
          </a:bodyPr>
          <a:lstStyle/>
          <a:p>
            <a:r>
              <a:rPr lang="nn-NO" dirty="0"/>
              <a:t>Jurnal merupakan catatan akuntansi pertama yang digunakan untuk mencatat, mengklasifikasikan, dan meringkas data keuangan dan data lainnya.</a:t>
            </a:r>
          </a:p>
          <a:p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disebutkan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,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pencatatan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formulir</a:t>
            </a:r>
            <a:r>
              <a:rPr lang="en-US" dirty="0"/>
              <a:t>.</a:t>
            </a:r>
          </a:p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data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kalinya</a:t>
            </a:r>
            <a:r>
              <a:rPr lang="en-US" dirty="0"/>
              <a:t> </a:t>
            </a:r>
            <a:r>
              <a:rPr lang="en-US" dirty="0" err="1"/>
              <a:t>diklasifikasikan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penggolongan</a:t>
            </a:r>
            <a:r>
              <a:rPr lang="en-US" dirty="0"/>
              <a:t>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disajikan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.</a:t>
            </a:r>
          </a:p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pula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peringkasan</a:t>
            </a:r>
            <a:r>
              <a:rPr lang="en-US" dirty="0"/>
              <a:t> data, yang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peringkasannya</a:t>
            </a:r>
            <a:r>
              <a:rPr lang="en-US" dirty="0"/>
              <a:t> (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rupiah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)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-</a:t>
            </a:r>
            <a:r>
              <a:rPr lang="en-US" i="1" dirty="0"/>
              <a:t>posting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akun</a:t>
            </a:r>
            <a:r>
              <a:rPr lang="en-US" dirty="0"/>
              <a:t> yang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</a:t>
            </a:r>
          </a:p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,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pembelian</a:t>
            </a:r>
            <a:r>
              <a:rPr lang="en-US" dirty="0"/>
              <a:t>,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-teknik-tulisan-27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9144000" cy="53781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Buku</a:t>
            </a:r>
            <a:r>
              <a:rPr lang="en-US" b="1" dirty="0"/>
              <a:t> </a:t>
            </a:r>
            <a:r>
              <a:rPr lang="en-US" b="1" dirty="0" err="1"/>
              <a:t>Besar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(</a:t>
            </a:r>
            <a:r>
              <a:rPr lang="en-US" i="1" dirty="0"/>
              <a:t>general ledger)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akun-akun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meringkas</a:t>
            </a:r>
            <a:r>
              <a:rPr lang="en-US" dirty="0"/>
              <a:t> data </a:t>
            </a:r>
            <a:r>
              <a:rPr lang="en-US" dirty="0" err="1"/>
              <a:t>keuangan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dicatat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.</a:t>
            </a:r>
          </a:p>
          <a:p>
            <a:r>
              <a:rPr lang="en-US" dirty="0" err="1"/>
              <a:t>Akun-akun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disediakan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unsur-unsur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disajikan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.</a:t>
            </a:r>
          </a:p>
          <a:p>
            <a:r>
              <a:rPr lang="en-US" dirty="0" err="1"/>
              <a:t>Akun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dipandang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wadah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menggolongkan</a:t>
            </a:r>
            <a:r>
              <a:rPr lang="en-US" dirty="0"/>
              <a:t> data </a:t>
            </a:r>
            <a:r>
              <a:rPr lang="en-US" dirty="0" err="1"/>
              <a:t>keuangan</a:t>
            </a:r>
            <a:r>
              <a:rPr lang="en-US" dirty="0"/>
              <a:t>,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lain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dipandang</a:t>
            </a:r>
            <a:r>
              <a:rPr lang="en-US" dirty="0"/>
              <a:t> pula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penyajian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Buku</a:t>
            </a:r>
            <a:r>
              <a:rPr lang="en-US" b="1" dirty="0"/>
              <a:t> </a:t>
            </a:r>
            <a:r>
              <a:rPr lang="en-US" b="1" dirty="0" err="1"/>
              <a:t>Pembantu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Jika</a:t>
            </a:r>
            <a:r>
              <a:rPr lang="en-US" dirty="0"/>
              <a:t> data </a:t>
            </a:r>
            <a:r>
              <a:rPr lang="en-US" dirty="0" err="1"/>
              <a:t>keuangan</a:t>
            </a:r>
            <a:r>
              <a:rPr lang="en-US" dirty="0"/>
              <a:t> yang </a:t>
            </a:r>
            <a:r>
              <a:rPr lang="en-US" dirty="0" err="1"/>
              <a:t>digolongkan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rinciannya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dibentuk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pembantu</a:t>
            </a:r>
            <a:r>
              <a:rPr lang="en-US" dirty="0"/>
              <a:t> </a:t>
            </a:r>
            <a:r>
              <a:rPr lang="en-US" i="1" dirty="0"/>
              <a:t>(subsidiary ledger).</a:t>
            </a:r>
          </a:p>
          <a:p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pembantu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akun-akun</a:t>
            </a:r>
            <a:r>
              <a:rPr lang="en-US" dirty="0"/>
              <a:t> </a:t>
            </a:r>
            <a:r>
              <a:rPr lang="en-US" dirty="0" err="1"/>
              <a:t>pembantu</a:t>
            </a:r>
            <a:r>
              <a:rPr lang="en-US" dirty="0"/>
              <a:t> yang </a:t>
            </a:r>
            <a:r>
              <a:rPr lang="en-US" dirty="0" err="1"/>
              <a:t>merinci</a:t>
            </a:r>
            <a:r>
              <a:rPr lang="en-US" dirty="0"/>
              <a:t> data </a:t>
            </a:r>
            <a:r>
              <a:rPr lang="en-US" dirty="0" err="1"/>
              <a:t>keuangan</a:t>
            </a:r>
            <a:r>
              <a:rPr lang="en-US" dirty="0"/>
              <a:t> yang </a:t>
            </a:r>
            <a:r>
              <a:rPr lang="en-US" dirty="0" err="1"/>
              <a:t>tercantum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akun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</a:t>
            </a:r>
          </a:p>
          <a:p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pembantu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catatan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data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dicatat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buku-buku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penyajian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,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pencatatan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catatan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Laporan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343400"/>
          </a:xfrm>
        </p:spPr>
        <p:txBody>
          <a:bodyPr/>
          <a:lstStyle/>
          <a:p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450646-BACD-4A9A-BD1F-E1818655A194}"/>
              </a:ext>
            </a:extLst>
          </p:cNvPr>
          <p:cNvGrpSpPr/>
          <p:nvPr/>
        </p:nvGrpSpPr>
        <p:grpSpPr>
          <a:xfrm>
            <a:off x="1600200" y="2394857"/>
            <a:ext cx="6477000" cy="4267200"/>
            <a:chOff x="990600" y="2590800"/>
            <a:chExt cx="6477000" cy="4267200"/>
          </a:xfrm>
        </p:grpSpPr>
        <p:sp>
          <p:nvSpPr>
            <p:cNvPr id="4" name="Rectangle 3"/>
            <p:cNvSpPr/>
            <p:nvPr/>
          </p:nvSpPr>
          <p:spPr>
            <a:xfrm>
              <a:off x="990600" y="2590800"/>
              <a:ext cx="2057400" cy="9144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laporan</a:t>
              </a:r>
              <a:r>
                <a:rPr lang="en-US" dirty="0"/>
                <a:t> </a:t>
              </a:r>
              <a:r>
                <a:rPr lang="en-US" dirty="0" err="1"/>
                <a:t>posisi</a:t>
              </a:r>
              <a:r>
                <a:rPr lang="en-US" dirty="0"/>
                <a:t> </a:t>
              </a:r>
              <a:r>
                <a:rPr lang="en-US" dirty="0" err="1"/>
                <a:t>keuangan</a:t>
              </a:r>
              <a:r>
                <a:rPr lang="en-US" dirty="0"/>
                <a:t> 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200400" y="2590800"/>
              <a:ext cx="1981200" cy="9144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laporan</a:t>
              </a:r>
              <a:r>
                <a:rPr lang="en-US" dirty="0"/>
                <a:t> </a:t>
              </a:r>
              <a:r>
                <a:rPr lang="en-US" dirty="0" err="1"/>
                <a:t>laba</a:t>
              </a:r>
              <a:r>
                <a:rPr lang="en-US" dirty="0"/>
                <a:t> </a:t>
              </a:r>
              <a:r>
                <a:rPr lang="en-US" dirty="0" err="1"/>
                <a:t>rugi</a:t>
              </a:r>
              <a:r>
                <a:rPr lang="en-US" dirty="0"/>
                <a:t>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334000" y="2590800"/>
              <a:ext cx="1981200" cy="9144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laporan</a:t>
              </a:r>
              <a:r>
                <a:rPr lang="en-US" dirty="0"/>
                <a:t> </a:t>
              </a:r>
              <a:r>
                <a:rPr lang="en-US" dirty="0" err="1"/>
                <a:t>perubahan</a:t>
              </a:r>
              <a:r>
                <a:rPr lang="en-US" dirty="0"/>
                <a:t> </a:t>
              </a:r>
              <a:r>
                <a:rPr lang="en-US" dirty="0" err="1"/>
                <a:t>saldo</a:t>
              </a:r>
              <a:r>
                <a:rPr lang="en-US" dirty="0"/>
                <a:t> </a:t>
              </a:r>
              <a:r>
                <a:rPr lang="en-US" dirty="0" err="1"/>
                <a:t>laba</a:t>
              </a:r>
              <a:r>
                <a:rPr lang="en-US" dirty="0"/>
                <a:t>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3657600"/>
              <a:ext cx="2057400" cy="9144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laporan</a:t>
              </a:r>
              <a:r>
                <a:rPr lang="en-US" dirty="0"/>
                <a:t> </a:t>
              </a:r>
              <a:r>
                <a:rPr lang="en-US" dirty="0" err="1"/>
                <a:t>posisi</a:t>
              </a:r>
              <a:r>
                <a:rPr lang="en-US" dirty="0"/>
                <a:t> </a:t>
              </a:r>
              <a:r>
                <a:rPr lang="en-US" dirty="0" err="1"/>
                <a:t>keuangan</a:t>
              </a:r>
              <a:r>
                <a:rPr lang="en-US" dirty="0"/>
                <a:t> 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200400" y="3657600"/>
              <a:ext cx="2057400" cy="9144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dirty="0" err="1"/>
                <a:t>laporan</a:t>
              </a:r>
              <a:r>
                <a:rPr lang="en-US" dirty="0"/>
                <a:t> </a:t>
              </a:r>
              <a:r>
                <a:rPr lang="en-US" dirty="0" err="1"/>
                <a:t>harga</a:t>
              </a:r>
              <a:r>
                <a:rPr lang="en-US" dirty="0"/>
                <a:t> </a:t>
              </a:r>
              <a:r>
                <a:rPr lang="en-US" dirty="0" err="1"/>
                <a:t>pokok</a:t>
              </a:r>
              <a:r>
                <a:rPr lang="en-US" dirty="0"/>
                <a:t> </a:t>
              </a:r>
              <a:r>
                <a:rPr lang="en-US" dirty="0" err="1"/>
                <a:t>produksi</a:t>
              </a:r>
              <a:r>
                <a:rPr lang="en-US" dirty="0"/>
                <a:t>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10200" y="3657600"/>
              <a:ext cx="2057400" cy="9144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dirty="0" err="1"/>
                <a:t>laporan</a:t>
              </a:r>
              <a:r>
                <a:rPr lang="en-US" dirty="0"/>
                <a:t> </a:t>
              </a:r>
              <a:r>
                <a:rPr lang="en-US" dirty="0" err="1"/>
                <a:t>beban</a:t>
              </a:r>
              <a:r>
                <a:rPr lang="en-US" dirty="0"/>
                <a:t> </a:t>
              </a:r>
              <a:r>
                <a:rPr lang="en-US" dirty="0" err="1"/>
                <a:t>pemasaran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90600" y="4800600"/>
              <a:ext cx="2057400" cy="9144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laporan</a:t>
              </a:r>
              <a:r>
                <a:rPr lang="en-US" dirty="0"/>
                <a:t> </a:t>
              </a:r>
              <a:r>
                <a:rPr lang="en-US" dirty="0" err="1"/>
                <a:t>beban</a:t>
              </a:r>
              <a:r>
                <a:rPr lang="en-US" dirty="0"/>
                <a:t> </a:t>
              </a:r>
              <a:r>
                <a:rPr lang="en-US" dirty="0" err="1"/>
                <a:t>pokok</a:t>
              </a:r>
              <a:r>
                <a:rPr lang="en-US" dirty="0"/>
                <a:t> </a:t>
              </a:r>
              <a:r>
                <a:rPr lang="en-US" dirty="0" err="1"/>
                <a:t>penjualan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00400" y="4800600"/>
              <a:ext cx="2057400" cy="9144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daftar</a:t>
              </a:r>
              <a:r>
                <a:rPr lang="en-US" dirty="0"/>
                <a:t> </a:t>
              </a:r>
              <a:r>
                <a:rPr lang="en-US" dirty="0" err="1"/>
                <a:t>umur</a:t>
              </a:r>
              <a:r>
                <a:rPr lang="en-US" dirty="0"/>
                <a:t> </a:t>
              </a:r>
              <a:r>
                <a:rPr lang="en-US" dirty="0" err="1"/>
                <a:t>piutang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10200" y="4800600"/>
              <a:ext cx="2057400" cy="9144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daftar</a:t>
              </a:r>
              <a:r>
                <a:rPr lang="en-US" dirty="0"/>
                <a:t> </a:t>
              </a:r>
              <a:r>
                <a:rPr lang="en-US" dirty="0" err="1"/>
                <a:t>utang</a:t>
              </a:r>
              <a:r>
                <a:rPr lang="en-US" dirty="0"/>
                <a:t> yang </a:t>
              </a:r>
              <a:r>
                <a:rPr lang="en-US" dirty="0" err="1"/>
                <a:t>akan</a:t>
              </a:r>
              <a:r>
                <a:rPr lang="en-US" dirty="0"/>
                <a:t> </a:t>
              </a:r>
              <a:r>
                <a:rPr lang="en-US" dirty="0" err="1"/>
                <a:t>dibayar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90600" y="5791200"/>
              <a:ext cx="2057400" cy="10668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daftar</a:t>
              </a:r>
              <a:r>
                <a:rPr lang="en-US" dirty="0"/>
                <a:t> </a:t>
              </a:r>
              <a:r>
                <a:rPr lang="en-US" dirty="0" err="1"/>
                <a:t>saldo</a:t>
              </a:r>
              <a:r>
                <a:rPr lang="en-US" dirty="0"/>
                <a:t> </a:t>
              </a:r>
              <a:r>
                <a:rPr lang="en-US" dirty="0" err="1"/>
                <a:t>persediaan</a:t>
              </a:r>
              <a:r>
                <a:rPr lang="en-US" dirty="0"/>
                <a:t> yang </a:t>
              </a:r>
              <a:r>
                <a:rPr lang="en-US" dirty="0" err="1"/>
                <a:t>lambat</a:t>
              </a:r>
              <a:r>
                <a:rPr lang="en-US" dirty="0"/>
                <a:t> </a:t>
              </a:r>
              <a:r>
                <a:rPr lang="en-US" dirty="0" err="1"/>
                <a:t>penjualannya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858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PERBEDAAN PENGERTIAN SISTEM DAN PROSEDUR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jaringan</a:t>
            </a:r>
            <a:r>
              <a:rPr lang="en-US" sz="1600" dirty="0"/>
              <a:t> </a:t>
            </a:r>
            <a:r>
              <a:rPr lang="en-US" sz="1600" dirty="0" err="1"/>
              <a:t>prosedur</a:t>
            </a:r>
            <a:r>
              <a:rPr lang="en-US" sz="1600" dirty="0"/>
              <a:t> yang </a:t>
            </a:r>
            <a:r>
              <a:rPr lang="en-US" sz="1600" dirty="0" err="1"/>
              <a:t>dibuat</a:t>
            </a:r>
            <a:r>
              <a:rPr lang="en-US" sz="1600" dirty="0"/>
              <a:t> </a:t>
            </a:r>
            <a:r>
              <a:rPr lang="en-US" sz="1600" dirty="0" err="1"/>
              <a:t>menurut</a:t>
            </a:r>
            <a:r>
              <a:rPr lang="en-US" sz="1600" dirty="0"/>
              <a:t> </a:t>
            </a:r>
            <a:r>
              <a:rPr lang="en-US" sz="1600" dirty="0" err="1"/>
              <a:t>pola</a:t>
            </a:r>
            <a:r>
              <a:rPr lang="en-US" sz="1600" dirty="0"/>
              <a:t> yang </a:t>
            </a:r>
            <a:r>
              <a:rPr lang="en-US" sz="1600" dirty="0" err="1"/>
              <a:t>terpadu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melaksanakan</a:t>
            </a:r>
            <a:r>
              <a:rPr lang="en-US" sz="1600" dirty="0"/>
              <a:t> </a:t>
            </a:r>
            <a:r>
              <a:rPr lang="en-US" sz="1600" dirty="0" err="1"/>
              <a:t>kegiatan</a:t>
            </a:r>
            <a:r>
              <a:rPr lang="en-US" sz="1600" dirty="0"/>
              <a:t> </a:t>
            </a:r>
            <a:r>
              <a:rPr lang="en-US" sz="1600" dirty="0" err="1"/>
              <a:t>pokok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.</a:t>
            </a:r>
          </a:p>
          <a:p>
            <a:r>
              <a:rPr lang="en-US" sz="1600" dirty="0" err="1"/>
              <a:t>Prosedur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urutan</a:t>
            </a:r>
            <a:r>
              <a:rPr lang="en-US" sz="1600" dirty="0"/>
              <a:t> </a:t>
            </a:r>
            <a:r>
              <a:rPr lang="en-US" sz="1600" dirty="0" err="1"/>
              <a:t>kegiatan</a:t>
            </a:r>
            <a:r>
              <a:rPr lang="en-US" sz="1600" dirty="0"/>
              <a:t> </a:t>
            </a:r>
            <a:r>
              <a:rPr lang="en-US" sz="1600" dirty="0" err="1"/>
              <a:t>klerikal</a:t>
            </a:r>
            <a:r>
              <a:rPr lang="en-US" sz="1600" dirty="0"/>
              <a:t>, </a:t>
            </a:r>
            <a:r>
              <a:rPr lang="en-US" sz="1600" dirty="0" err="1"/>
              <a:t>biasanya</a:t>
            </a:r>
            <a:r>
              <a:rPr lang="en-US" sz="1600" dirty="0"/>
              <a:t> </a:t>
            </a:r>
            <a:r>
              <a:rPr lang="en-US" sz="1600" dirty="0" err="1"/>
              <a:t>melibatkan</a:t>
            </a:r>
            <a:r>
              <a:rPr lang="en-US" sz="1600" dirty="0"/>
              <a:t> </a:t>
            </a:r>
            <a:r>
              <a:rPr lang="en-US" sz="1600" dirty="0" err="1"/>
              <a:t>beberapa</a:t>
            </a:r>
            <a:r>
              <a:rPr lang="en-US" sz="1600" dirty="0"/>
              <a:t> </a:t>
            </a:r>
            <a:r>
              <a:rPr lang="en-US" sz="1600" dirty="0" err="1"/>
              <a:t>orang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departemen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, yang </a:t>
            </a:r>
            <a:r>
              <a:rPr lang="en-US" sz="1600" dirty="0" err="1"/>
              <a:t>dibuat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menjamin</a:t>
            </a:r>
            <a:r>
              <a:rPr lang="en-US" sz="1600" dirty="0"/>
              <a:t> </a:t>
            </a:r>
            <a:r>
              <a:rPr lang="en-US" sz="1600" dirty="0" err="1"/>
              <a:t>penanganan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seragam</a:t>
            </a:r>
            <a:r>
              <a:rPr lang="en-US" sz="1600" dirty="0"/>
              <a:t> </a:t>
            </a:r>
            <a:r>
              <a:rPr lang="en-US" sz="1600" dirty="0" err="1"/>
              <a:t>transaksi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yang </a:t>
            </a:r>
            <a:r>
              <a:rPr lang="en-US" sz="1600" dirty="0" err="1"/>
              <a:t>terjadi</a:t>
            </a:r>
            <a:r>
              <a:rPr lang="en-US" sz="1600" dirty="0"/>
              <a:t> </a:t>
            </a:r>
            <a:r>
              <a:rPr lang="en-US" sz="1600" dirty="0" err="1"/>
              <a:t>berulang-ulang</a:t>
            </a:r>
            <a:r>
              <a:rPr lang="en-US" sz="1600" dirty="0"/>
              <a:t>.</a:t>
            </a:r>
          </a:p>
          <a:p>
            <a:r>
              <a:rPr lang="en-US" sz="1600" dirty="0"/>
              <a:t>Dari </a:t>
            </a:r>
            <a:r>
              <a:rPr lang="en-US" sz="1600" dirty="0" err="1"/>
              <a:t>definisi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diambil</a:t>
            </a:r>
            <a:r>
              <a:rPr lang="en-US" sz="1600" dirty="0"/>
              <a:t> </a:t>
            </a:r>
            <a:r>
              <a:rPr lang="en-US" sz="1600" dirty="0" err="1"/>
              <a:t>kesimpulan</a:t>
            </a:r>
            <a:r>
              <a:rPr lang="en-US" sz="1600" dirty="0"/>
              <a:t> </a:t>
            </a:r>
            <a:r>
              <a:rPr lang="en-US" sz="1600" dirty="0" err="1"/>
              <a:t>bahwa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terdiri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jaringan</a:t>
            </a:r>
            <a:r>
              <a:rPr lang="en-US" sz="1600" dirty="0"/>
              <a:t> </a:t>
            </a:r>
            <a:r>
              <a:rPr lang="en-US" sz="1600" dirty="0" err="1"/>
              <a:t>prosedur</a:t>
            </a:r>
            <a:r>
              <a:rPr lang="en-US" sz="1600" dirty="0"/>
              <a:t>; </a:t>
            </a:r>
            <a:r>
              <a:rPr lang="en-US" sz="1600" dirty="0" err="1"/>
              <a:t>sedangkan</a:t>
            </a:r>
            <a:r>
              <a:rPr lang="en-US" sz="1600" dirty="0"/>
              <a:t> </a:t>
            </a:r>
            <a:r>
              <a:rPr lang="en-US" sz="1600" dirty="0" err="1"/>
              <a:t>prosedur</a:t>
            </a:r>
            <a:r>
              <a:rPr lang="en-US" sz="1600" dirty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urutan</a:t>
            </a:r>
            <a:r>
              <a:rPr lang="en-US" sz="1600" dirty="0"/>
              <a:t> </a:t>
            </a:r>
            <a:r>
              <a:rPr lang="en-US" sz="1600" dirty="0" err="1"/>
              <a:t>kegiatan</a:t>
            </a:r>
            <a:r>
              <a:rPr lang="en-US" sz="1600" dirty="0"/>
              <a:t> </a:t>
            </a:r>
            <a:r>
              <a:rPr lang="en-US" sz="1600" dirty="0" err="1"/>
              <a:t>klerikal</a:t>
            </a:r>
            <a:r>
              <a:rPr lang="en-US" sz="1600" dirty="0"/>
              <a:t>. </a:t>
            </a:r>
            <a:r>
              <a:rPr lang="en-US" sz="1600" dirty="0" err="1"/>
              <a:t>Kegiatan</a:t>
            </a:r>
            <a:r>
              <a:rPr lang="en-US" sz="1600" dirty="0"/>
              <a:t> </a:t>
            </a:r>
            <a:r>
              <a:rPr lang="en-US" sz="1600" dirty="0" err="1"/>
              <a:t>klerikal</a:t>
            </a:r>
            <a:r>
              <a:rPr lang="en-US" sz="1600" dirty="0"/>
              <a:t> </a:t>
            </a:r>
            <a:r>
              <a:rPr lang="en-US" sz="1600" i="1" dirty="0"/>
              <a:t>(clerical operation) </a:t>
            </a:r>
            <a:r>
              <a:rPr lang="en-US" sz="1600" dirty="0" err="1"/>
              <a:t>terdiri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kegiatan</a:t>
            </a:r>
            <a:r>
              <a:rPr lang="en-US" sz="1600" dirty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yang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mencatat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formulir</a:t>
            </a:r>
            <a:r>
              <a:rPr lang="en-US" sz="1600" dirty="0"/>
              <a:t>, </a:t>
            </a:r>
            <a:r>
              <a:rPr lang="en-US" sz="1600" dirty="0" err="1"/>
              <a:t>buku</a:t>
            </a:r>
            <a:r>
              <a:rPr lang="en-US" sz="1600" dirty="0"/>
              <a:t> </a:t>
            </a:r>
            <a:r>
              <a:rPr lang="en-US" sz="1600" dirty="0" err="1"/>
              <a:t>jurnal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buku</a:t>
            </a:r>
            <a:r>
              <a:rPr lang="en-US" sz="1600" dirty="0"/>
              <a:t> </a:t>
            </a:r>
            <a:r>
              <a:rPr lang="en-US" sz="1600" dirty="0" err="1"/>
              <a:t>besar</a:t>
            </a:r>
            <a:r>
              <a:rPr lang="en-US" sz="1600" dirty="0"/>
              <a:t>:</a:t>
            </a:r>
          </a:p>
          <a:p>
            <a:pPr lvl="1"/>
            <a:r>
              <a:rPr lang="en-US" sz="1600" dirty="0" err="1"/>
              <a:t>Menulis</a:t>
            </a:r>
            <a:r>
              <a:rPr lang="en-US" sz="1600" dirty="0"/>
              <a:t>;</a:t>
            </a:r>
          </a:p>
          <a:p>
            <a:pPr lvl="1"/>
            <a:r>
              <a:rPr lang="en-US" sz="1600" dirty="0" err="1"/>
              <a:t>Menggandakan</a:t>
            </a:r>
            <a:r>
              <a:rPr lang="en-US" sz="1600" dirty="0"/>
              <a:t>;</a:t>
            </a:r>
          </a:p>
          <a:p>
            <a:pPr lvl="1"/>
            <a:r>
              <a:rPr lang="en-US" sz="1600" dirty="0" err="1"/>
              <a:t>Menghitung</a:t>
            </a:r>
            <a:r>
              <a:rPr lang="en-US" sz="1600" dirty="0"/>
              <a:t>;</a:t>
            </a:r>
          </a:p>
          <a:p>
            <a:pPr lvl="1"/>
            <a:r>
              <a:rPr lang="en-US" sz="1600" dirty="0" err="1"/>
              <a:t>Memberi</a:t>
            </a:r>
            <a:r>
              <a:rPr lang="en-US" sz="1600" dirty="0"/>
              <a:t> </a:t>
            </a:r>
            <a:r>
              <a:rPr lang="en-US" sz="1600" dirty="0" err="1"/>
              <a:t>kode</a:t>
            </a:r>
            <a:r>
              <a:rPr lang="en-US" sz="1600" dirty="0"/>
              <a:t>;</a:t>
            </a:r>
          </a:p>
          <a:p>
            <a:pPr lvl="1"/>
            <a:r>
              <a:rPr lang="en-US" sz="1600" dirty="0" err="1"/>
              <a:t>Mendaftar</a:t>
            </a:r>
            <a:r>
              <a:rPr lang="en-US" sz="1600" dirty="0"/>
              <a:t>;</a:t>
            </a:r>
          </a:p>
          <a:p>
            <a:pPr lvl="1"/>
            <a:r>
              <a:rPr lang="en-US" sz="1600" dirty="0" err="1"/>
              <a:t>Memilih</a:t>
            </a:r>
            <a:r>
              <a:rPr lang="en-US" sz="1600" dirty="0"/>
              <a:t> (</a:t>
            </a:r>
            <a:r>
              <a:rPr lang="en-US" sz="1600" dirty="0" err="1"/>
              <a:t>menyortasi</a:t>
            </a:r>
            <a:r>
              <a:rPr lang="en-US" sz="1600" dirty="0"/>
              <a:t>);</a:t>
            </a:r>
          </a:p>
          <a:p>
            <a:pPr lvl="1"/>
            <a:r>
              <a:rPr lang="en-US" sz="1600" dirty="0" err="1"/>
              <a:t>Memindah</a:t>
            </a:r>
            <a:r>
              <a:rPr lang="en-US" sz="1600" dirty="0"/>
              <a:t>;</a:t>
            </a:r>
          </a:p>
          <a:p>
            <a:pPr lvl="1"/>
            <a:r>
              <a:rPr lang="en-US" sz="1600" dirty="0" err="1"/>
              <a:t>Membandingkan</a:t>
            </a:r>
            <a:r>
              <a:rPr lang="en-US" sz="1600" dirty="0"/>
              <a:t>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-Template_S4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PPt-Template_S4</Template>
  <TotalTime>220</TotalTime>
  <Words>2527</Words>
  <Application>Microsoft Office PowerPoint</Application>
  <PresentationFormat>On-screen Show (4:3)</PresentationFormat>
  <Paragraphs>223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Myriad Pro</vt:lpstr>
      <vt:lpstr>Myriad Pro Light</vt:lpstr>
      <vt:lpstr>Tw Cen MT</vt:lpstr>
      <vt:lpstr>Wingdings</vt:lpstr>
      <vt:lpstr>PPt-Template_S4</vt:lpstr>
      <vt:lpstr>BAB 1   Sistem Akuntansi</vt:lpstr>
      <vt:lpstr>PowerPoint Presentation</vt:lpstr>
      <vt:lpstr>DEFINISI SISTEM</vt:lpstr>
      <vt:lpstr>Formulir</vt:lpstr>
      <vt:lpstr>Jurnal</vt:lpstr>
      <vt:lpstr>Buku Besar</vt:lpstr>
      <vt:lpstr>Buku Pembantu</vt:lpstr>
      <vt:lpstr>Laporan</vt:lpstr>
      <vt:lpstr>PERBEDAAN PENGERTIAN SISTEM DAN PROSEDUR</vt:lpstr>
      <vt:lpstr>PERBEDAAN PENGERTIAN SISTEM DAN PROSEDUR</vt:lpstr>
      <vt:lpstr>PowerPoint Presentation</vt:lpstr>
      <vt:lpstr>PowerPoint Presentation</vt:lpstr>
      <vt:lpstr>PowerPoint Presentation</vt:lpstr>
      <vt:lpstr>KOMPONEN UTAMA SISTEM INFORMASI</vt:lpstr>
      <vt:lpstr>Blok Masukan (Input Block)</vt:lpstr>
      <vt:lpstr>Contoh I</vt:lpstr>
      <vt:lpstr>Blok Model (Model Block)</vt:lpstr>
      <vt:lpstr>Contoh 2</vt:lpstr>
      <vt:lpstr>Blok Keluaran (Output Block)</vt:lpstr>
      <vt:lpstr>Blok Teknologi (Technology Block)</vt:lpstr>
      <vt:lpstr>Contoh 3</vt:lpstr>
      <vt:lpstr>Blok Basis Data (Data Base Block)</vt:lpstr>
      <vt:lpstr>Blok Pengendalian (Control Block)</vt:lpstr>
      <vt:lpstr>SISTEM AKUNTANSI DALAM PERUSAHAAN MANUFAKTUR</vt:lpstr>
      <vt:lpstr>Sistem Akuntansi Pokok</vt:lpstr>
      <vt:lpstr>Sistem Akuntansi Piutang (Account Receivable System) </vt:lpstr>
      <vt:lpstr>Sistem Akuntansi Piutang (Account Receivable System) - lanjutan</vt:lpstr>
      <vt:lpstr>Sistem Akuntansi Utang (Account Payable System)</vt:lpstr>
      <vt:lpstr>Sistem Akuntansi Utang (Account Payable System)- lanjutan</vt:lpstr>
      <vt:lpstr>Sistem Akuntansi Penggajian dan Pengupahan</vt:lpstr>
      <vt:lpstr>Sistem Akuntansi Biaya</vt:lpstr>
      <vt:lpstr>Sistem Akuntansi Kas</vt:lpstr>
      <vt:lpstr>Sistem Akuntansi Persediaan</vt:lpstr>
      <vt:lpstr>Sistem Akuntansi Aset Tetap</vt:lpstr>
      <vt:lpstr>PowerPoint Presentation</vt:lpstr>
      <vt:lpstr>TUJUAN UMUM PENGEMBANGAN SISTEM AKUNTANSI</vt:lpstr>
      <vt:lpstr>TIPE PENUGASAN PENGEMBANGAN SISTEM AKUNTANSI</vt:lpstr>
      <vt:lpstr>SIAPA YANG HARUS MENGERJAKAN PEKERJAAN PENGEMBANGAN SISTEM AKUNTANSI?</vt:lpstr>
      <vt:lpstr>SISTEM AKUNTANSI UNTUK MELAKSANAKAN BISNIS</vt:lpstr>
      <vt:lpstr>Cancelled Check</vt:lpstr>
      <vt:lpstr>PowerPoint Presentation</vt:lpstr>
      <vt:lpstr>COD Sale</vt:lpstr>
      <vt:lpstr>COD Sale-lanjutan</vt:lpstr>
      <vt:lpstr>Unattended Gasoline Station</vt:lpstr>
      <vt:lpstr>Bisnis Kartu Kredit (Credit Card Business)</vt:lpstr>
      <vt:lpstr>HUBUNGAN SISTEM AKUNTANSI DENGAN SISTEM INFORMASI MANAJEMEN</vt:lpstr>
      <vt:lpstr>RANGKUMAN</vt:lpstr>
      <vt:lpstr>RANGKUMAN-lanjutan</vt:lpstr>
      <vt:lpstr>RANGKUMAN-lanjutan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1   Sistem Akuntansi</dc:title>
  <dc:creator>S4Prio-18</dc:creator>
  <cp:lastModifiedBy>Agung Sugiarto</cp:lastModifiedBy>
  <cp:revision>39</cp:revision>
  <dcterms:created xsi:type="dcterms:W3CDTF">2015-11-25T09:31:21Z</dcterms:created>
  <dcterms:modified xsi:type="dcterms:W3CDTF">2019-09-18T22:53:36Z</dcterms:modified>
</cp:coreProperties>
</file>