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429000" y="3505200"/>
            <a:ext cx="5410200" cy="1676400"/>
          </a:xfrm>
        </p:spPr>
        <p:txBody>
          <a:bodyPr anchor="b"/>
          <a:lstStyle>
            <a:lvl1pPr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81000" y="6172200"/>
            <a:ext cx="8763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172200"/>
            <a:ext cx="4572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6019800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w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27676"/>
            <a:ext cx="2895600" cy="2839724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prstGeom prst="rect">
            <a:avLst/>
          </a:prstGeom>
          <a:solidFill>
            <a:srgbClr val="0070C0"/>
          </a:solidFill>
          <a:ln w="50800" cap="sq" cmpd="dbl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 b="0">
                <a:latin typeface="Myriad Pro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9"/>
          </p:nvPr>
        </p:nvSpPr>
        <p:spPr>
          <a:xfrm>
            <a:off x="2362200" y="1752600"/>
            <a:ext cx="6324600" cy="4343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8B3A6C1-4A43-4205-8695-A67F44131150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prstGeom prst="rect">
            <a:avLst/>
          </a:prstGeo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1447800" cy="4572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5486400"/>
            <a:ext cx="1447800" cy="13716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8B3A6C1-4A43-4205-8695-A67F44131150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rgbClr val="0070C0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609600"/>
            <a:ext cx="6019800" cy="5486400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0" y="3733800"/>
            <a:ext cx="5181600" cy="160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172200"/>
            <a:ext cx="9144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w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180076"/>
            <a:ext cx="2895600" cy="2839724"/>
          </a:xfrm>
          <a:prstGeom prst="rect">
            <a:avLst/>
          </a:prstGeom>
        </p:spPr>
      </p:pic>
      <p:sp>
        <p:nvSpPr>
          <p:cNvPr id="10" name="Date Placeholder 10"/>
          <p:cNvSpPr txBox="1">
            <a:spLocks/>
          </p:cNvSpPr>
          <p:nvPr/>
        </p:nvSpPr>
        <p:spPr>
          <a:xfrm>
            <a:off x="6248400" y="6400800"/>
            <a:ext cx="2667000" cy="365125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2B3E01-F88B-47EF-8E88-546566C8D896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12/1/2015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8153400" cy="4343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 sz="2400"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667000"/>
            <a:ext cx="7123113" cy="167322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4400">
                <a:solidFill>
                  <a:srgbClr val="0070C0"/>
                </a:solidFill>
                <a:latin typeface="Myriad Pro Light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0" y="2438400"/>
            <a:ext cx="9144000" cy="1524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5908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f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3352800"/>
            <a:ext cx="1293881" cy="1293881"/>
          </a:xfrm>
          <a:prstGeom prst="rect">
            <a:avLst/>
          </a:prstGeom>
        </p:spPr>
      </p:pic>
      <p:pic>
        <p:nvPicPr>
          <p:cNvPr id="11" name="Picture 10" descr="t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5181600"/>
            <a:ext cx="1293881" cy="1293881"/>
          </a:xfrm>
          <a:prstGeom prst="rect">
            <a:avLst/>
          </a:prstGeom>
        </p:spPr>
      </p:pic>
      <p:sp>
        <p:nvSpPr>
          <p:cNvPr id="13" name="Text Placeholder 1"/>
          <p:cNvSpPr txBox="1">
            <a:spLocks/>
          </p:cNvSpPr>
          <p:nvPr/>
        </p:nvSpPr>
        <p:spPr>
          <a:xfrm>
            <a:off x="2438400" y="3505200"/>
            <a:ext cx="6324600" cy="1143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Myriad Pro" pitchFamily="34" charset="0"/>
              </a:rPr>
              <a:t>Fan Page</a:t>
            </a:r>
            <a:endParaRPr lang="id-ID" sz="2800" b="1" dirty="0" smtClean="0">
              <a:solidFill>
                <a:srgbClr val="0070C0"/>
              </a:solidFill>
              <a:latin typeface="Myriad Pro" pitchFamily="34" charset="0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Myriad Pro" pitchFamily="34" charset="0"/>
              </a:rPr>
              <a:t>www.facebook.com/</a:t>
            </a:r>
            <a:r>
              <a:rPr lang="id-ID" sz="2800" dirty="0" smtClean="0">
                <a:solidFill>
                  <a:srgbClr val="0070C0"/>
                </a:solidFill>
                <a:latin typeface="Myriad Pro" pitchFamily="34" charset="0"/>
              </a:rPr>
              <a:t>penerbit</a:t>
            </a:r>
            <a:r>
              <a:rPr lang="en-US" sz="2800" dirty="0" smtClean="0">
                <a:solidFill>
                  <a:srgbClr val="0070C0"/>
                </a:solidFill>
                <a:latin typeface="Myriad Pro" pitchFamily="34" charset="0"/>
              </a:rPr>
              <a:t>.</a:t>
            </a:r>
            <a:r>
              <a:rPr lang="id-ID" sz="2800" dirty="0" smtClean="0">
                <a:solidFill>
                  <a:srgbClr val="0070C0"/>
                </a:solidFill>
                <a:latin typeface="Myriad Pro" pitchFamily="34" charset="0"/>
              </a:rPr>
              <a:t>salemba</a:t>
            </a:r>
            <a:endParaRPr lang="id-ID" sz="2800" dirty="0">
              <a:solidFill>
                <a:srgbClr val="0070C0"/>
              </a:solidFill>
              <a:latin typeface="Myriad Pro" pitchFamily="34" charset="0"/>
            </a:endParaRPr>
          </a:p>
        </p:txBody>
      </p:sp>
      <p:sp>
        <p:nvSpPr>
          <p:cNvPr id="15" name="Text Placeholder 1"/>
          <p:cNvSpPr txBox="1">
            <a:spLocks/>
          </p:cNvSpPr>
          <p:nvPr/>
        </p:nvSpPr>
        <p:spPr>
          <a:xfrm>
            <a:off x="2438400" y="5486400"/>
            <a:ext cx="6324600" cy="1143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r>
              <a:rPr lang="id-ID" sz="2800" b="1" dirty="0" smtClean="0">
                <a:solidFill>
                  <a:srgbClr val="0070C0"/>
                </a:solidFill>
                <a:latin typeface="Myriad Pro" pitchFamily="34" charset="0"/>
              </a:rPr>
              <a:t>Follow Us On</a:t>
            </a:r>
          </a:p>
          <a:p>
            <a:r>
              <a:rPr lang="id-ID" sz="2800" dirty="0" smtClean="0">
                <a:solidFill>
                  <a:srgbClr val="0070C0"/>
                </a:solidFill>
                <a:latin typeface="Myriad Pro" pitchFamily="34" charset="0"/>
              </a:rPr>
              <a:t>@penerbitsalemba</a:t>
            </a:r>
            <a:endParaRPr lang="id-ID" sz="2800" dirty="0">
              <a:solidFill>
                <a:srgbClr val="0070C0"/>
              </a:solidFill>
              <a:latin typeface="Myriad Pro" pitchFamily="34" charset="0"/>
            </a:endParaRPr>
          </a:p>
        </p:txBody>
      </p:sp>
      <p:pic>
        <p:nvPicPr>
          <p:cNvPr id="19" name="Picture 18" descr="ecommerc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457200"/>
            <a:ext cx="8382000" cy="1729585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2286000" y="1828800"/>
            <a:ext cx="6858000" cy="158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8B3A6C1-4A43-4205-8695-A67F44131150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4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114800" cy="44196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6" name="Content Placeholder 7"/>
          <p:cNvSpPr>
            <a:spLocks noGrp="1"/>
          </p:cNvSpPr>
          <p:nvPr>
            <p:ph sz="quarter" idx="18"/>
          </p:nvPr>
        </p:nvSpPr>
        <p:spPr>
          <a:xfrm>
            <a:off x="4876800" y="1600200"/>
            <a:ext cx="4114800" cy="44196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8B3A6C1-4A43-4205-8695-A67F44131150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rgbClr val="0070C0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8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8" name="Content Placeholder 7"/>
          <p:cNvSpPr>
            <a:spLocks noGrp="1"/>
          </p:cNvSpPr>
          <p:nvPr>
            <p:ph sz="quarter" idx="19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Untitled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304800"/>
            <a:ext cx="854726" cy="838200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Content Placeholder 5" descr="1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62050"/>
            <a:ext cx="9144000" cy="4248150"/>
          </a:xfrm>
          <a:prstGeom prst="rect">
            <a:avLst/>
          </a:prstGeom>
        </p:spPr>
      </p:pic>
      <p:pic>
        <p:nvPicPr>
          <p:cNvPr id="10" name="Picture 9" descr="fa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6168922"/>
            <a:ext cx="536678" cy="536678"/>
          </a:xfrm>
          <a:prstGeom prst="rect">
            <a:avLst/>
          </a:prstGeom>
        </p:spPr>
      </p:pic>
      <p:pic>
        <p:nvPicPr>
          <p:cNvPr id="11" name="Picture 10" descr="hom 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5486400"/>
            <a:ext cx="536678" cy="536678"/>
          </a:xfrm>
          <a:prstGeom prst="rect">
            <a:avLst/>
          </a:prstGeom>
        </p:spPr>
      </p:pic>
      <p:pic>
        <p:nvPicPr>
          <p:cNvPr id="12" name="Picture 11" descr="mai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0" y="6168922"/>
            <a:ext cx="536678" cy="536678"/>
          </a:xfrm>
          <a:prstGeom prst="rect">
            <a:avLst/>
          </a:prstGeom>
        </p:spPr>
      </p:pic>
      <p:pic>
        <p:nvPicPr>
          <p:cNvPr id="13" name="Picture 12" descr="phon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05400" y="5486400"/>
            <a:ext cx="536678" cy="53667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71600" y="5486400"/>
            <a:ext cx="3375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latin typeface="Myriad Pro" pitchFamily="34" charset="0"/>
              </a:rPr>
              <a:t>Jl. Raya Lenteng Agung No. 101 </a:t>
            </a:r>
          </a:p>
          <a:p>
            <a:r>
              <a:rPr lang="id-ID" dirty="0" smtClean="0">
                <a:latin typeface="Myriad Pro" pitchFamily="34" charset="0"/>
              </a:rPr>
              <a:t>Jagakarsa</a:t>
            </a:r>
            <a:r>
              <a:rPr lang="en-US" dirty="0" smtClean="0">
                <a:latin typeface="Myriad Pro" pitchFamily="34" charset="0"/>
              </a:rPr>
              <a:t>, </a:t>
            </a:r>
            <a:r>
              <a:rPr lang="id-ID" dirty="0" smtClean="0">
                <a:latin typeface="Myriad Pro" pitchFamily="34" charset="0"/>
              </a:rPr>
              <a:t>Jakarta Selatan 12610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71600" y="6260068"/>
            <a:ext cx="2834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Myriad Pro" pitchFamily="34" charset="0"/>
              </a:rPr>
              <a:t>info@penerbitsalemba.com</a:t>
            </a:r>
            <a:endParaRPr lang="id-ID" dirty="0" smtClean="0">
              <a:latin typeface="Myriad Pro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92517" y="5574268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latin typeface="Myriad Pro" pitchFamily="34" charset="0"/>
              </a:rPr>
              <a:t>+62 21 781 86 16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92517" y="6260068"/>
            <a:ext cx="2635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latin typeface="Myriad Pro" pitchFamily="34" charset="0"/>
              </a:rPr>
              <a:t>+62 21 7818470/7818486</a:t>
            </a:r>
          </a:p>
        </p:txBody>
      </p:sp>
      <p:sp>
        <p:nvSpPr>
          <p:cNvPr id="19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Blank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Untitled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304800"/>
            <a:ext cx="854726" cy="8382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>
                <a:latin typeface="Myriad Pro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6267" y="2644170"/>
            <a:ext cx="72314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</a:rPr>
              <a:t>TERIMA KASIH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8B3A6C1-4A43-4205-8695-A67F44131150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Picture 10" descr="Untitled-2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848600" y="304800"/>
            <a:ext cx="854726" cy="838200"/>
          </a:xfrm>
          <a:prstGeom prst="rect">
            <a:avLst/>
          </a:prstGeom>
        </p:spPr>
      </p:pic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Click to edit Master text styles</a:t>
            </a:r>
          </a:p>
          <a:p>
            <a:pPr marL="320040" marR="0" lvl="1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Second level</a:t>
            </a:r>
          </a:p>
          <a:p>
            <a:pPr marL="320040" marR="0" lvl="2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Third level</a:t>
            </a:r>
          </a:p>
          <a:p>
            <a:pPr marL="320040" marR="0" lvl="3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Fourth level</a:t>
            </a:r>
          </a:p>
          <a:p>
            <a:pPr marL="320040" marR="0" lvl="4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rgbClr val="0070C0"/>
          </a:solidFill>
          <a:latin typeface="Myriad Pro Light" pitchFamily="34" charset="0"/>
          <a:ea typeface="+mj-ea"/>
          <a:cs typeface="+mj-cs"/>
        </a:defRPr>
      </a:lvl1pPr>
    </p:titleStyle>
    <p:bodyStyle>
      <a:lvl1pPr marL="320040" marR="0" indent="-320040" algn="l" defTabSz="914400" rtl="0" eaLnBrk="1" fontAlgn="auto" latinLnBrk="0" hangingPunct="1">
        <a:lnSpc>
          <a:spcPct val="100000"/>
        </a:lnSpc>
        <a:spcBef>
          <a:spcPts val="700"/>
        </a:spcBef>
        <a:spcAft>
          <a:spcPts val="0"/>
        </a:spcAft>
        <a:buClr>
          <a:srgbClr val="0070C0"/>
        </a:buClr>
        <a:buSzPct val="100000"/>
        <a:buFont typeface="Arial" pitchFamily="34" charset="0"/>
        <a:buChar char="•"/>
        <a:tabLst/>
        <a:defRPr kumimoji="0" sz="24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640080" marR="0" indent="-274320" algn="l" defTabSz="914400" rtl="0" eaLnBrk="1" fontAlgn="auto" latinLnBrk="0" hangingPunct="1">
        <a:lnSpc>
          <a:spcPct val="100000"/>
        </a:lnSpc>
        <a:spcBef>
          <a:spcPts val="550"/>
        </a:spcBef>
        <a:spcAft>
          <a:spcPts val="0"/>
        </a:spcAft>
        <a:buClr>
          <a:srgbClr val="0070C0"/>
        </a:buClr>
        <a:buSzPct val="70000"/>
        <a:buFont typeface="Arial" pitchFamily="34" charset="0"/>
        <a:buChar char="•"/>
        <a:tabLst/>
        <a:defRPr kumimoji="0" sz="2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914400" marR="0" indent="-228600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>
          <a:srgbClr val="0070C0"/>
        </a:buClr>
        <a:buSzPct val="75000"/>
        <a:buFont typeface="Arial" pitchFamily="34" charset="0"/>
        <a:buChar char="•"/>
        <a:tabLst/>
        <a:defRPr kumimoji="0" sz="23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371600" marR="0" indent="-2286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70C0"/>
        </a:buClr>
        <a:buSzPct val="75000"/>
        <a:buFont typeface="Arial" pitchFamily="34" charset="0"/>
        <a:buChar char="•"/>
        <a:tabLst/>
        <a:defRPr kumimoji="0"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1828800" marR="0" indent="-2286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70C0"/>
        </a:buClr>
        <a:buSzPct val="65000"/>
        <a:buFont typeface="Arial" pitchFamily="34" charset="0"/>
        <a:buChar char="•"/>
        <a:tabLst/>
        <a:defRPr kumimoji="0"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err="1" smtClean="0"/>
              <a:t>Bab</a:t>
            </a:r>
            <a:r>
              <a:rPr lang="en-US" b="1" dirty="0" smtClean="0"/>
              <a:t> 10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sistem</a:t>
            </a:r>
            <a:r>
              <a:rPr lang="en-US" b="1" dirty="0" smtClean="0"/>
              <a:t> </a:t>
            </a:r>
            <a:r>
              <a:rPr lang="en-US" b="1" dirty="0" err="1" smtClean="0"/>
              <a:t>akuntansi</a:t>
            </a:r>
            <a:r>
              <a:rPr lang="en-US" b="1" dirty="0" smtClean="0"/>
              <a:t> </a:t>
            </a:r>
            <a:r>
              <a:rPr lang="en-US" b="1" dirty="0" err="1" smtClean="0"/>
              <a:t>utang</a:t>
            </a:r>
            <a:endParaRPr lang="en-US" b="1" dirty="0"/>
          </a:p>
        </p:txBody>
      </p:sp>
      <p:pic>
        <p:nvPicPr>
          <p:cNvPr id="3" name="Picture 2" descr="Sistem Akuntansi edisi 4 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37673" cy="2838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Unsur</a:t>
            </a:r>
            <a:r>
              <a:rPr lang="en-US" b="1" dirty="0" smtClean="0"/>
              <a:t> </a:t>
            </a:r>
            <a:r>
              <a:rPr lang="en-US" b="1" dirty="0" err="1" smtClean="0"/>
              <a:t>Pengendalian</a:t>
            </a:r>
            <a:r>
              <a:rPr lang="en-US" b="1" dirty="0" smtClean="0"/>
              <a:t> Internal</a:t>
            </a:r>
            <a:endParaRPr lang="en-US" dirty="0"/>
          </a:p>
        </p:txBody>
      </p:sp>
      <p:pic>
        <p:nvPicPr>
          <p:cNvPr id="4" name="Content Placeholder 3" descr="278-280_Page_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8988" t="15325" r="18988" b="56140"/>
          <a:stretch>
            <a:fillRect/>
          </a:stretch>
        </p:blipFill>
        <p:spPr>
          <a:xfrm>
            <a:off x="-1" y="1524000"/>
            <a:ext cx="8198735" cy="5334000"/>
          </a:xfrm>
        </p:spPr>
      </p:pic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315200" cy="9906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Bagan</a:t>
            </a:r>
            <a:r>
              <a:rPr lang="en-US" b="1" dirty="0" smtClean="0"/>
              <a:t> </a:t>
            </a:r>
            <a:r>
              <a:rPr lang="en-US" b="1" dirty="0" err="1" smtClean="0"/>
              <a:t>Alir</a:t>
            </a:r>
            <a:r>
              <a:rPr lang="en-US" b="1" dirty="0" smtClean="0"/>
              <a:t> </a:t>
            </a:r>
            <a:r>
              <a:rPr lang="en-US" b="1" dirty="0" err="1" smtClean="0"/>
              <a:t>Dokumen</a:t>
            </a:r>
            <a:r>
              <a:rPr lang="en-US" b="1" dirty="0" smtClean="0"/>
              <a:t> </a:t>
            </a:r>
            <a:r>
              <a:rPr lang="en-US" b="1" dirty="0" err="1" smtClean="0"/>
              <a:t>Sistem</a:t>
            </a:r>
            <a:r>
              <a:rPr lang="en-US" b="1" dirty="0" smtClean="0"/>
              <a:t> </a:t>
            </a:r>
            <a:r>
              <a:rPr lang="en-US" b="1" dirty="0" err="1" smtClean="0"/>
              <a:t>Retur</a:t>
            </a:r>
            <a:r>
              <a:rPr lang="en-US" b="1" dirty="0" smtClean="0"/>
              <a:t> </a:t>
            </a:r>
            <a:r>
              <a:rPr lang="en-US" b="1" dirty="0" err="1" smtClean="0"/>
              <a:t>Pembelian</a:t>
            </a:r>
            <a:endParaRPr lang="en-US" dirty="0"/>
          </a:p>
        </p:txBody>
      </p:sp>
      <p:pic>
        <p:nvPicPr>
          <p:cNvPr id="4" name="Content Placeholder 3" descr="282-283_Page_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6507" t="33333" r="18988" b="15790"/>
          <a:stretch>
            <a:fillRect/>
          </a:stretch>
        </p:blipFill>
        <p:spPr>
          <a:xfrm>
            <a:off x="0" y="1515207"/>
            <a:ext cx="4800600" cy="53545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282-283_Page_2.jpg"/>
          <p:cNvPicPr>
            <a:picLocks noChangeAspect="1"/>
          </p:cNvPicPr>
          <p:nvPr/>
        </p:nvPicPr>
        <p:blipFill>
          <a:blip r:embed="rId3" cstate="print"/>
          <a:srcRect l="17003" t="25556" r="13861" b="26667"/>
          <a:stretch>
            <a:fillRect/>
          </a:stretch>
        </p:blipFill>
        <p:spPr>
          <a:xfrm>
            <a:off x="4876799" y="1524000"/>
            <a:ext cx="4206949" cy="533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 dir="l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990600"/>
          </a:xfrm>
        </p:spPr>
        <p:txBody>
          <a:bodyPr/>
          <a:lstStyle/>
          <a:p>
            <a:r>
              <a:rPr lang="en-US" dirty="0" smtClean="0"/>
              <a:t>PROSEDUR PENCATATAN UTANG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pencatatan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: </a:t>
            </a:r>
            <a:r>
              <a:rPr lang="en-US" i="1" dirty="0" smtClean="0"/>
              <a:t>account payable procedure </a:t>
            </a:r>
            <a:r>
              <a:rPr lang="en-US" dirty="0" err="1" smtClean="0"/>
              <a:t>dan</a:t>
            </a:r>
            <a:r>
              <a:rPr lang="en-US" i="1" dirty="0" smtClean="0"/>
              <a:t> voucher payable procedure</a:t>
            </a:r>
            <a:r>
              <a:rPr lang="en-US" i="1" dirty="0" smtClean="0"/>
              <a:t>.</a:t>
            </a:r>
          </a:p>
          <a:p>
            <a:r>
              <a:rPr lang="en-US" i="1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i="1" dirty="0" smtClean="0"/>
              <a:t>account payable procedure, </a:t>
            </a:r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kartu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 yang </a:t>
            </a:r>
            <a:r>
              <a:rPr lang="en-US" dirty="0" err="1" smtClean="0"/>
              <a:t>diselenggarakan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kreditur</a:t>
            </a:r>
            <a:r>
              <a:rPr lang="en-US" dirty="0" smtClean="0"/>
              <a:t>, yang </a:t>
            </a:r>
            <a:r>
              <a:rPr lang="en-US" dirty="0" err="1" smtClean="0"/>
              <a:t>memperlihatkan</a:t>
            </a:r>
            <a:r>
              <a:rPr lang="en-US" dirty="0" smtClean="0"/>
              <a:t> </a:t>
            </a:r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nomor</a:t>
            </a:r>
            <a:r>
              <a:rPr lang="en-US" dirty="0" smtClean="0"/>
              <a:t> </a:t>
            </a:r>
            <a:r>
              <a:rPr lang="en-US" dirty="0" err="1" smtClean="0"/>
              <a:t>faktur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pemasok</a:t>
            </a:r>
            <a:r>
              <a:rPr lang="en-US" dirty="0" smtClean="0"/>
              <a:t>, </a:t>
            </a:r>
            <a:r>
              <a:rPr lang="en-US" dirty="0" err="1" smtClean="0"/>
              <a:t>jumlah</a:t>
            </a:r>
            <a:r>
              <a:rPr lang="en-US" dirty="0" smtClean="0"/>
              <a:t> yang </a:t>
            </a:r>
            <a:r>
              <a:rPr lang="en-US" dirty="0" err="1" smtClean="0"/>
              <a:t>terutang</a:t>
            </a:r>
            <a:r>
              <a:rPr lang="en-US" dirty="0" smtClean="0"/>
              <a:t>,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pembayaran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saldo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i="1" dirty="0" smtClean="0"/>
              <a:t>voucher payable procedures,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diselenggarakan</a:t>
            </a:r>
            <a:r>
              <a:rPr lang="en-US" dirty="0" smtClean="0"/>
              <a:t> </a:t>
            </a:r>
            <a:r>
              <a:rPr lang="en-US" dirty="0" err="1" smtClean="0"/>
              <a:t>kartu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,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arsip</a:t>
            </a:r>
            <a:r>
              <a:rPr lang="en-US" dirty="0" smtClean="0"/>
              <a:t> </a:t>
            </a:r>
            <a:r>
              <a:rPr lang="en-US" i="1" dirty="0" smtClean="0"/>
              <a:t>voucher </a:t>
            </a:r>
            <a:r>
              <a:rPr lang="en-US" dirty="0" smtClean="0"/>
              <a:t>(</a:t>
            </a:r>
            <a:r>
              <a:rPr lang="en-US" dirty="0" err="1" smtClean="0"/>
              <a:t>bukti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) yang </a:t>
            </a:r>
            <a:r>
              <a:rPr lang="en-US" dirty="0" err="1" smtClean="0"/>
              <a:t>disimpan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arsip</a:t>
            </a:r>
            <a:r>
              <a:rPr lang="en-US" dirty="0" smtClean="0"/>
              <a:t> </a:t>
            </a: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abjad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tanggal</a:t>
            </a:r>
            <a:r>
              <a:rPr lang="en-US" dirty="0" smtClean="0"/>
              <a:t> </a:t>
            </a:r>
            <a:r>
              <a:rPr lang="en-US" dirty="0" err="1" smtClean="0"/>
              <a:t>jatuh</a:t>
            </a:r>
            <a:r>
              <a:rPr lang="en-US" dirty="0" smtClean="0"/>
              <a:t> </a:t>
            </a:r>
            <a:r>
              <a:rPr lang="en-US" dirty="0" err="1" smtClean="0"/>
              <a:t>temponya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ransition>
    <p:plu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Account Payable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Dokumen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i="1" dirty="0" smtClean="0"/>
              <a:t>account payable procedure </a:t>
            </a:r>
            <a:r>
              <a:rPr lang="en-US" i="1" dirty="0" err="1" smtClean="0"/>
              <a:t>adalah</a:t>
            </a:r>
            <a:r>
              <a:rPr lang="en-US" i="1" dirty="0" smtClean="0"/>
              <a:t>:</a:t>
            </a:r>
          </a:p>
          <a:p>
            <a:pPr lvl="1">
              <a:buNone/>
            </a:pPr>
            <a:r>
              <a:rPr lang="en-US" dirty="0" smtClean="0"/>
              <a:t>a. </a:t>
            </a:r>
            <a:r>
              <a:rPr lang="en-US" dirty="0" err="1" smtClean="0"/>
              <a:t>Faktur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pemasok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b. </a:t>
            </a:r>
            <a:r>
              <a:rPr lang="en-US" dirty="0" err="1" smtClean="0"/>
              <a:t>Kuitansi</a:t>
            </a:r>
            <a:r>
              <a:rPr lang="en-US" dirty="0" smtClean="0"/>
              <a:t> </a:t>
            </a:r>
            <a:r>
              <a:rPr lang="en-US" dirty="0" err="1" smtClean="0"/>
              <a:t>tanda</a:t>
            </a:r>
            <a:r>
              <a:rPr lang="en-US" dirty="0" smtClean="0"/>
              <a:t> </a:t>
            </a:r>
            <a:r>
              <a:rPr lang="en-US" dirty="0" err="1" smtClean="0"/>
              <a:t>terima</a:t>
            </a:r>
            <a:r>
              <a:rPr lang="en-US" dirty="0" smtClean="0"/>
              <a:t> </a:t>
            </a:r>
            <a:r>
              <a:rPr lang="en-US" dirty="0" err="1" smtClean="0"/>
              <a:t>uang</a:t>
            </a:r>
            <a:r>
              <a:rPr lang="en-US" dirty="0" smtClean="0"/>
              <a:t> yang </a:t>
            </a:r>
            <a:r>
              <a:rPr lang="en-US" dirty="0" err="1" smtClean="0"/>
              <a:t>ditandatangani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pemasok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tembusan</a:t>
            </a:r>
            <a:r>
              <a:rPr lang="en-US" dirty="0" smtClean="0"/>
              <a:t> </a:t>
            </a:r>
            <a:r>
              <a:rPr lang="en-US" dirty="0" err="1" smtClean="0"/>
              <a:t>surat</a:t>
            </a:r>
            <a:r>
              <a:rPr lang="en-US" dirty="0" smtClean="0"/>
              <a:t> </a:t>
            </a:r>
            <a:r>
              <a:rPr lang="en-US" dirty="0" err="1" smtClean="0"/>
              <a:t>pemberitahuan</a:t>
            </a:r>
            <a:r>
              <a:rPr lang="en-US" dirty="0" smtClean="0"/>
              <a:t> </a:t>
            </a:r>
            <a:r>
              <a:rPr lang="en-US" i="1" dirty="0" smtClean="0"/>
              <a:t>(remittance advice) yang </a:t>
            </a:r>
            <a:r>
              <a:rPr lang="en-US" i="1" dirty="0" err="1" smtClean="0"/>
              <a:t>dikirim</a:t>
            </a:r>
            <a:r>
              <a:rPr lang="en-US" i="1" dirty="0" smtClean="0"/>
              <a:t> </a:t>
            </a:r>
            <a:r>
              <a:rPr lang="en-US" i="1" dirty="0" err="1" smtClean="0"/>
              <a:t>ke</a:t>
            </a:r>
            <a:r>
              <a:rPr lang="en-US" i="1" dirty="0" smtClean="0"/>
              <a:t> </a:t>
            </a:r>
            <a:r>
              <a:rPr lang="en-US" i="1" dirty="0" err="1" smtClean="0"/>
              <a:t>pemasok</a:t>
            </a:r>
            <a:r>
              <a:rPr lang="en-US" i="1" dirty="0" smtClean="0"/>
              <a:t>, yang </a:t>
            </a:r>
            <a:r>
              <a:rPr lang="en-US" i="1" dirty="0" err="1" smtClean="0"/>
              <a:t>berisi</a:t>
            </a:r>
            <a:r>
              <a:rPr lang="en-US" i="1" dirty="0" smtClean="0"/>
              <a:t> </a:t>
            </a:r>
            <a:r>
              <a:rPr lang="en-US" i="1" dirty="0" err="1" smtClean="0"/>
              <a:t>keterangan</a:t>
            </a:r>
            <a:r>
              <a:rPr lang="en-US" i="1" dirty="0" smtClean="0"/>
              <a:t> </a:t>
            </a:r>
            <a:r>
              <a:rPr lang="en-US" i="1" dirty="0" err="1" smtClean="0"/>
              <a:t>untuk</a:t>
            </a:r>
            <a:r>
              <a:rPr lang="en-US" i="1" dirty="0" smtClean="0"/>
              <a:t> </a:t>
            </a:r>
            <a:r>
              <a:rPr lang="en-US" i="1" dirty="0" err="1" smtClean="0"/>
              <a:t>apa</a:t>
            </a:r>
            <a:r>
              <a:rPr lang="en-US" i="1" dirty="0" smtClean="0"/>
              <a:t> </a:t>
            </a:r>
            <a:r>
              <a:rPr lang="en-US" i="1" dirty="0" err="1" smtClean="0"/>
              <a:t>pembayaran</a:t>
            </a:r>
            <a:r>
              <a:rPr lang="en-US" i="1" dirty="0" smtClean="0"/>
              <a:t> </a:t>
            </a:r>
            <a:r>
              <a:rPr lang="en-US" i="1" dirty="0" err="1" smtClean="0"/>
              <a:t>tersebut</a:t>
            </a:r>
            <a:r>
              <a:rPr lang="en-US" i="1" dirty="0" smtClean="0"/>
              <a:t> </a:t>
            </a:r>
            <a:r>
              <a:rPr lang="en-US" i="1" dirty="0" err="1" smtClean="0"/>
              <a:t>dilakukan</a:t>
            </a:r>
            <a:r>
              <a:rPr lang="en-US" i="1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newsfla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i="1" dirty="0" smtClean="0"/>
              <a:t>account payable procedure </a:t>
            </a:r>
            <a:r>
              <a:rPr lang="en-US" i="1" dirty="0" err="1" smtClean="0"/>
              <a:t>adalah</a:t>
            </a:r>
            <a:r>
              <a:rPr lang="en-US" i="1" dirty="0" smtClean="0"/>
              <a:t>:</a:t>
            </a:r>
          </a:p>
          <a:p>
            <a:pPr lvl="1">
              <a:buNone/>
            </a:pPr>
            <a:r>
              <a:rPr lang="en-US" dirty="0" smtClean="0"/>
              <a:t>a. </a:t>
            </a:r>
            <a:r>
              <a:rPr lang="en-US" dirty="0" err="1" smtClean="0"/>
              <a:t>Kartu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.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mencatat</a:t>
            </a:r>
            <a:r>
              <a:rPr lang="en-US" dirty="0" smtClean="0"/>
              <a:t> </a:t>
            </a:r>
            <a:r>
              <a:rPr lang="en-US" dirty="0" err="1" smtClean="0"/>
              <a:t>mutasi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saldo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kreditur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b.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.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mencatat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sv-SE" dirty="0" smtClean="0"/>
              <a:t>c. Jurnal pengeluaran kas. Digunakan untuk mencatat transaksi pembayaran utang dan pengeluaran kas yang lain.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620000" cy="990600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Account Payable </a:t>
            </a:r>
            <a:r>
              <a:rPr lang="en-US" b="1" i="1" dirty="0" smtClean="0"/>
              <a:t>Procedure - </a:t>
            </a:r>
            <a:r>
              <a:rPr lang="en-US" b="1" i="1" dirty="0" err="1" smtClean="0"/>
              <a:t>lanjutan</a:t>
            </a:r>
            <a:endParaRPr lang="en-US" dirty="0"/>
          </a:p>
        </p:txBody>
      </p:sp>
    </p:spTree>
  </p:cSld>
  <p:clrMapOvr>
    <a:masterClrMapping/>
  </p:clrMapOvr>
  <p:transition>
    <p:cut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pencatatan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i="1" dirty="0" smtClean="0"/>
              <a:t>account payable procedure </a:t>
            </a:r>
            <a:r>
              <a:rPr lang="en-US" i="1" dirty="0" err="1" smtClean="0"/>
              <a:t>adalah</a:t>
            </a:r>
            <a:r>
              <a:rPr lang="en-US" i="1" dirty="0" smtClean="0"/>
              <a:t> </a:t>
            </a:r>
            <a:r>
              <a:rPr lang="en-US" i="1" dirty="0" err="1" smtClean="0"/>
              <a:t>sebagai</a:t>
            </a:r>
            <a:r>
              <a:rPr lang="en-US" i="1" dirty="0" smtClean="0"/>
              <a:t> </a:t>
            </a:r>
            <a:r>
              <a:rPr lang="en-US" i="1" dirty="0" err="1" smtClean="0"/>
              <a:t>berikut</a:t>
            </a:r>
            <a:r>
              <a:rPr lang="en-US" i="1" dirty="0" smtClean="0"/>
              <a:t>:</a:t>
            </a:r>
          </a:p>
          <a:p>
            <a:pPr lvl="1"/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faktur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pemasok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disetujui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dibayar</a:t>
            </a:r>
            <a:r>
              <a:rPr lang="en-US" dirty="0" smtClean="0"/>
              <a:t>:</a:t>
            </a:r>
          </a:p>
          <a:p>
            <a:pPr lvl="2">
              <a:buNone/>
            </a:pPr>
            <a:r>
              <a:rPr lang="en-US" dirty="0" smtClean="0"/>
              <a:t>1. </a:t>
            </a:r>
            <a:r>
              <a:rPr lang="en-US" dirty="0" err="1" smtClean="0"/>
              <a:t>Faktur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pemasok</a:t>
            </a:r>
            <a:r>
              <a:rPr lang="en-US" dirty="0" smtClean="0"/>
              <a:t> </a:t>
            </a:r>
            <a:r>
              <a:rPr lang="en-US" dirty="0" err="1" smtClean="0"/>
              <a:t>dicatat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.</a:t>
            </a:r>
          </a:p>
          <a:p>
            <a:pPr lvl="2">
              <a:buNone/>
            </a:pPr>
            <a:r>
              <a:rPr lang="en-US" dirty="0" smtClean="0"/>
              <a:t>2.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-</a:t>
            </a:r>
            <a:r>
              <a:rPr lang="en-US" i="1" dirty="0" smtClean="0"/>
              <a:t>posting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kartu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 yang </a:t>
            </a:r>
            <a:r>
              <a:rPr lang="en-US" dirty="0" err="1" smtClean="0"/>
              <a:t>diselenggarakan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kreditur</a:t>
            </a:r>
            <a:r>
              <a:rPr lang="en-US" dirty="0" smtClean="0"/>
              <a:t>.</a:t>
            </a:r>
          </a:p>
          <a:p>
            <a:pPr lvl="1"/>
            <a:r>
              <a:rPr lang="sv-SE" dirty="0" smtClean="0"/>
              <a:t>Pada saat jumlah dalam faktur dibayar:</a:t>
            </a:r>
          </a:p>
          <a:p>
            <a:pPr lvl="2">
              <a:buNone/>
            </a:pPr>
            <a:r>
              <a:rPr lang="en-US" dirty="0" smtClean="0"/>
              <a:t>3. </a:t>
            </a:r>
            <a:r>
              <a:rPr lang="en-US" dirty="0" err="1" smtClean="0"/>
              <a:t>Cek</a:t>
            </a:r>
            <a:r>
              <a:rPr lang="en-US" dirty="0" smtClean="0"/>
              <a:t> </a:t>
            </a:r>
            <a:r>
              <a:rPr lang="en-US" dirty="0" err="1" smtClean="0"/>
              <a:t>dicatat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.</a:t>
            </a:r>
          </a:p>
          <a:p>
            <a:pPr lvl="2">
              <a:buNone/>
            </a:pPr>
            <a:r>
              <a:rPr lang="en-US" dirty="0" smtClean="0"/>
              <a:t>4.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yang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pembayaran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-</a:t>
            </a:r>
            <a:r>
              <a:rPr lang="en-US" i="1" dirty="0" smtClean="0"/>
              <a:t>posting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kartu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239000" cy="990600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Account Payable </a:t>
            </a:r>
            <a:r>
              <a:rPr lang="en-US" b="1" i="1" dirty="0" smtClean="0"/>
              <a:t>Procedure - </a:t>
            </a:r>
            <a:r>
              <a:rPr lang="en-US" b="1" i="1" dirty="0" err="1" smtClean="0"/>
              <a:t>lanjutan</a:t>
            </a:r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8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8988" t="14035" r="23950" b="64912"/>
          <a:stretch>
            <a:fillRect/>
          </a:stretch>
        </p:blipFill>
        <p:spPr>
          <a:xfrm>
            <a:off x="228600" y="1524000"/>
            <a:ext cx="8763000" cy="4572000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239000" cy="990600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Account Payable </a:t>
            </a:r>
            <a:r>
              <a:rPr lang="en-US" b="1" i="1" dirty="0" smtClean="0"/>
              <a:t>Procedure - </a:t>
            </a:r>
            <a:r>
              <a:rPr lang="en-US" b="1" i="1" dirty="0" err="1" smtClean="0"/>
              <a:t>lanjutan</a:t>
            </a:r>
            <a:endParaRPr lang="en-US" dirty="0"/>
          </a:p>
        </p:txBody>
      </p:sp>
    </p:spTree>
  </p:cSld>
  <p:clrMapOvr>
    <a:masterClrMapping/>
  </p:clrMapOvr>
  <p:transition>
    <p:wheel spokes="8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Voucher Payable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i="1" dirty="0" smtClean="0"/>
              <a:t>voucher payable procedures </a:t>
            </a:r>
            <a:r>
              <a:rPr lang="en-US" dirty="0" err="1" smtClean="0"/>
              <a:t>adalah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en-US" dirty="0" smtClean="0"/>
              <a:t>1. Register </a:t>
            </a:r>
            <a:r>
              <a:rPr lang="en-US" dirty="0" err="1" smtClean="0"/>
              <a:t>bukti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 </a:t>
            </a:r>
            <a:r>
              <a:rPr lang="en-US" i="1" dirty="0" smtClean="0"/>
              <a:t>(voucher register). </a:t>
            </a:r>
          </a:p>
          <a:p>
            <a:pPr lvl="1">
              <a:buNone/>
            </a:pPr>
            <a:r>
              <a:rPr lang="en-US" dirty="0" smtClean="0"/>
              <a:t>2. Register </a:t>
            </a:r>
            <a:r>
              <a:rPr lang="en-US" dirty="0" err="1" smtClean="0"/>
              <a:t>cek</a:t>
            </a:r>
            <a:r>
              <a:rPr lang="en-US" dirty="0" smtClean="0"/>
              <a:t> </a:t>
            </a:r>
            <a:r>
              <a:rPr lang="en-US" i="1" dirty="0" smtClean="0"/>
              <a:t>(check register). </a:t>
            </a:r>
            <a:endParaRPr lang="en-US" i="1" dirty="0" smtClean="0"/>
          </a:p>
        </p:txBody>
      </p:sp>
    </p:spTree>
  </p:cSld>
  <p:clrMapOvr>
    <a:masterClrMapping/>
  </p:clrMapOvr>
  <p:transition>
    <p:split orient="vert"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pencatatan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i="1" dirty="0" smtClean="0"/>
              <a:t>voucher payable procedures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dibagi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	1</a:t>
            </a:r>
            <a:r>
              <a:rPr lang="en-US" dirty="0" smtClean="0"/>
              <a:t>. </a:t>
            </a:r>
            <a:r>
              <a:rPr lang="en-US" i="1" dirty="0" smtClean="0"/>
              <a:t>One-time Voucher Procedures </a:t>
            </a:r>
            <a:endParaRPr lang="en-US" i="1" dirty="0" smtClean="0"/>
          </a:p>
          <a:p>
            <a:pPr lvl="2">
              <a:buNone/>
            </a:pPr>
            <a:r>
              <a:rPr lang="en-US" dirty="0" smtClean="0"/>
              <a:t>a. </a:t>
            </a:r>
            <a:r>
              <a:rPr lang="en-US" i="1" dirty="0" smtClean="0"/>
              <a:t>One-time voucher procedure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tunai</a:t>
            </a:r>
            <a:r>
              <a:rPr lang="en-US" dirty="0" smtClean="0"/>
              <a:t> </a:t>
            </a:r>
            <a:r>
              <a:rPr lang="en-US" i="1" dirty="0" smtClean="0"/>
              <a:t>(cash basis) </a:t>
            </a:r>
            <a:endParaRPr lang="en-US" i="1" dirty="0" smtClean="0"/>
          </a:p>
          <a:p>
            <a:pPr lvl="2">
              <a:buNone/>
            </a:pPr>
            <a:r>
              <a:rPr lang="en-US" dirty="0" smtClean="0"/>
              <a:t>b. </a:t>
            </a:r>
            <a:r>
              <a:rPr lang="en-US" i="1" dirty="0" smtClean="0"/>
              <a:t>One-time voucher procedure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i="1" dirty="0" smtClean="0"/>
              <a:t>(accrual basis) </a:t>
            </a:r>
            <a:endParaRPr lang="en-US" i="1" dirty="0" smtClean="0"/>
          </a:p>
          <a:p>
            <a:pPr>
              <a:buNone/>
            </a:pPr>
            <a:r>
              <a:rPr lang="en-US" dirty="0" smtClean="0"/>
              <a:t>	2</a:t>
            </a:r>
            <a:r>
              <a:rPr lang="en-US" dirty="0" smtClean="0"/>
              <a:t>. </a:t>
            </a:r>
            <a:r>
              <a:rPr lang="en-US" i="1" dirty="0" smtClean="0"/>
              <a:t>Built-up Voucher Procedures 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Voucher Payable </a:t>
            </a:r>
            <a:r>
              <a:rPr lang="en-US" b="1" i="1" dirty="0" smtClean="0"/>
              <a:t>Procedures - </a:t>
            </a:r>
            <a:r>
              <a:rPr lang="en-US" b="1" i="1" dirty="0" err="1" smtClean="0"/>
              <a:t>lanjutan</a:t>
            </a:r>
            <a:endParaRPr lang="en-US" dirty="0"/>
          </a:p>
        </p:txBody>
      </p:sp>
    </p:spTree>
  </p:cSld>
  <p:clrMapOvr>
    <a:masterClrMapping/>
  </p:clrMapOvr>
  <p:transition>
    <p:wheel spokes="8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DISTRIBUSI PEMBELIAN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Distribusi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peringkasan</a:t>
            </a:r>
            <a:r>
              <a:rPr lang="en-US" dirty="0" smtClean="0"/>
              <a:t> </a:t>
            </a:r>
            <a:r>
              <a:rPr lang="en-US" dirty="0" err="1" smtClean="0"/>
              <a:t>rincian</a:t>
            </a:r>
            <a:r>
              <a:rPr lang="en-US" dirty="0" smtClean="0"/>
              <a:t> yang </a:t>
            </a:r>
            <a:r>
              <a:rPr lang="en-US" dirty="0" err="1" smtClean="0"/>
              <a:t>tercantum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media (</a:t>
            </a:r>
            <a:r>
              <a:rPr lang="en-US" dirty="0" err="1" smtClean="0"/>
              <a:t>misalnya</a:t>
            </a:r>
            <a:r>
              <a:rPr lang="en-US" dirty="0" smtClean="0"/>
              <a:t>, </a:t>
            </a:r>
            <a:r>
              <a:rPr lang="en-US" dirty="0" err="1" smtClean="0"/>
              <a:t>faktur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pemasok</a:t>
            </a:r>
            <a:r>
              <a:rPr lang="en-US" dirty="0" smtClean="0"/>
              <a:t>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pengumpulan</a:t>
            </a:r>
            <a:r>
              <a:rPr lang="en-US" dirty="0" smtClean="0"/>
              <a:t> total </a:t>
            </a:r>
            <a:r>
              <a:rPr lang="en-US" dirty="0" err="1" smtClean="0"/>
              <a:t>ringkasan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keperluan</a:t>
            </a:r>
            <a:r>
              <a:rPr lang="en-US" dirty="0" smtClean="0"/>
              <a:t> </a:t>
            </a:r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.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diterapkan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, </a:t>
            </a:r>
            <a:r>
              <a:rPr lang="en-US" dirty="0" err="1" smtClean="0"/>
              <a:t>distribusi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peringkasan</a:t>
            </a:r>
            <a:r>
              <a:rPr lang="en-US" dirty="0" smtClean="0"/>
              <a:t> </a:t>
            </a:r>
            <a:r>
              <a:rPr lang="en-US" dirty="0" err="1" smtClean="0"/>
              <a:t>pendebitan</a:t>
            </a:r>
            <a:r>
              <a:rPr lang="en-US" dirty="0" smtClean="0"/>
              <a:t> yang </a:t>
            </a:r>
            <a:r>
              <a:rPr lang="en-US" dirty="0" err="1" smtClean="0"/>
              <a:t>timbul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pembayarannya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penyusunan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pencatatan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. </a:t>
            </a:r>
            <a:r>
              <a:rPr lang="en-US" dirty="0" err="1" smtClean="0"/>
              <a:t>Hampir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debit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persediaan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, </a:t>
            </a:r>
            <a:r>
              <a:rPr lang="en-US" dirty="0" err="1" smtClean="0"/>
              <a:t>pendebitan</a:t>
            </a:r>
            <a:r>
              <a:rPr lang="en-US" dirty="0" smtClean="0"/>
              <a:t> yang </a:t>
            </a:r>
            <a:r>
              <a:rPr lang="en-US" dirty="0" err="1" smtClean="0"/>
              <a:t>timbul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 </a:t>
            </a:r>
            <a:r>
              <a:rPr lang="en-US" dirty="0" err="1" smtClean="0"/>
              <a:t>terutama</a:t>
            </a:r>
            <a:r>
              <a:rPr lang="en-US" dirty="0" smtClean="0"/>
              <a:t> </a:t>
            </a:r>
            <a:r>
              <a:rPr lang="en-US" dirty="0" err="1" smtClean="0"/>
              <a:t>bersumber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.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, </a:t>
            </a:r>
            <a:r>
              <a:rPr lang="en-US" dirty="0" err="1" smtClean="0"/>
              <a:t>pendebitan</a:t>
            </a:r>
            <a:r>
              <a:rPr lang="en-US" dirty="0" smtClean="0"/>
              <a:t> yang </a:t>
            </a:r>
            <a:r>
              <a:rPr lang="en-US" dirty="0" err="1" smtClean="0"/>
              <a:t>timbul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 </a:t>
            </a:r>
            <a:r>
              <a:rPr lang="en-US" dirty="0" err="1" smtClean="0"/>
              <a:t>bersumber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register </a:t>
            </a:r>
            <a:r>
              <a:rPr lang="en-US" dirty="0" err="1" smtClean="0"/>
              <a:t>bukti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 (</a:t>
            </a:r>
            <a:r>
              <a:rPr lang="en-US" i="1" dirty="0" smtClean="0"/>
              <a:t>voucher register)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distribusi</a:t>
            </a:r>
            <a:r>
              <a:rPr lang="en-US" dirty="0" smtClean="0"/>
              <a:t> </a:t>
            </a:r>
            <a:r>
              <a:rPr lang="en-US" dirty="0" err="1" smtClean="0"/>
              <a:t>faktur</a:t>
            </a:r>
            <a:r>
              <a:rPr lang="en-US" dirty="0" smtClean="0"/>
              <a:t> yang </a:t>
            </a:r>
            <a:r>
              <a:rPr lang="en-US" dirty="0" err="1" smtClean="0"/>
              <a:t>diterima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pemasok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wheel spokes="2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SISTEM RETUR PEMBELIAN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diuraikan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,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dahulu</a:t>
            </a:r>
            <a:r>
              <a:rPr lang="en-US" dirty="0" smtClean="0"/>
              <a:t> </a:t>
            </a:r>
            <a:r>
              <a:rPr lang="en-US" dirty="0" err="1" smtClean="0"/>
              <a:t>diuraikan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retur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, yang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melaksanakan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pengembalian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pemasok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pencatatan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pengurangan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manufaktur</a:t>
            </a:r>
            <a:r>
              <a:rPr lang="en-US" dirty="0" smtClean="0"/>
              <a:t>, </a:t>
            </a:r>
            <a:r>
              <a:rPr lang="en-US" dirty="0" err="1" smtClean="0"/>
              <a:t>klasifikasi</a:t>
            </a:r>
            <a:r>
              <a:rPr lang="en-US" dirty="0" smtClean="0"/>
              <a:t> yang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pendebitan</a:t>
            </a:r>
            <a:r>
              <a:rPr lang="en-US" dirty="0" smtClean="0"/>
              <a:t> yang </a:t>
            </a:r>
            <a:r>
              <a:rPr lang="en-US" dirty="0" err="1" smtClean="0"/>
              <a:t>timbul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pembayarannya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en-US" dirty="0" smtClean="0"/>
              <a:t>1.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baku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en-US" dirty="0" smtClean="0"/>
              <a:t>	 a</a:t>
            </a:r>
            <a:r>
              <a:rPr lang="en-US" dirty="0" smtClean="0"/>
              <a:t>.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baku</a:t>
            </a:r>
            <a:r>
              <a:rPr lang="en-US" dirty="0" smtClean="0"/>
              <a:t>.</a:t>
            </a:r>
          </a:p>
          <a:p>
            <a:pPr lvl="2">
              <a:buNone/>
            </a:pPr>
            <a:r>
              <a:rPr lang="en-US" dirty="0" smtClean="0"/>
              <a:t>b. </a:t>
            </a:r>
            <a:r>
              <a:rPr lang="en-US" dirty="0" err="1" smtClean="0"/>
              <a:t>Produk</a:t>
            </a:r>
            <a:r>
              <a:rPr lang="en-US" dirty="0" smtClean="0"/>
              <a:t> yang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baku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 </a:t>
            </a:r>
          </a:p>
          <a:p>
            <a:pPr lvl="2">
              <a:buNone/>
            </a:pPr>
            <a:r>
              <a:rPr lang="it-IT" dirty="0" smtClean="0"/>
              <a:t>c. Kombinasi di antara keduanya.</a:t>
            </a:r>
          </a:p>
          <a:p>
            <a:pPr lvl="1">
              <a:buNone/>
            </a:pPr>
            <a:r>
              <a:rPr lang="en-US" dirty="0" smtClean="0"/>
              <a:t>2.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suku</a:t>
            </a:r>
            <a:r>
              <a:rPr lang="en-US" dirty="0" smtClean="0"/>
              <a:t> </a:t>
            </a:r>
            <a:r>
              <a:rPr lang="en-US" dirty="0" err="1" smtClean="0"/>
              <a:t>cadang</a:t>
            </a:r>
            <a:r>
              <a:rPr lang="en-US" dirty="0" smtClean="0"/>
              <a:t>:</a:t>
            </a:r>
          </a:p>
          <a:p>
            <a:pPr lvl="2">
              <a:buNone/>
            </a:pPr>
            <a:r>
              <a:rPr lang="en-US" dirty="0" smtClean="0"/>
              <a:t>a.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suku</a:t>
            </a:r>
            <a:r>
              <a:rPr lang="en-US" dirty="0" smtClean="0"/>
              <a:t> </a:t>
            </a:r>
            <a:r>
              <a:rPr lang="en-US" dirty="0" err="1" smtClean="0"/>
              <a:t>cadang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3.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beban</a:t>
            </a:r>
            <a:r>
              <a:rPr lang="en-US" dirty="0" smtClean="0"/>
              <a:t> yang </a:t>
            </a:r>
            <a:r>
              <a:rPr lang="en-US" dirty="0" err="1" smtClean="0"/>
              <a:t>berasal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r>
              <a:rPr lang="en-US" dirty="0" smtClean="0"/>
              <a:t>:</a:t>
            </a:r>
          </a:p>
          <a:p>
            <a:pPr lvl="2">
              <a:buNone/>
            </a:pPr>
            <a:r>
              <a:rPr lang="en-US" dirty="0" smtClean="0"/>
              <a:t>a. </a:t>
            </a: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beban</a:t>
            </a:r>
            <a:r>
              <a:rPr lang="en-US" dirty="0" smtClean="0"/>
              <a:t>.</a:t>
            </a:r>
          </a:p>
          <a:p>
            <a:pPr lvl="2">
              <a:buNone/>
            </a:pPr>
            <a:r>
              <a:rPr lang="en-US" dirty="0" smtClean="0"/>
              <a:t>b. </a:t>
            </a: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pusat</a:t>
            </a:r>
            <a:r>
              <a:rPr lang="en-US" dirty="0" smtClean="0"/>
              <a:t> </a:t>
            </a:r>
            <a:r>
              <a:rPr lang="en-US" dirty="0" err="1" smtClean="0"/>
              <a:t>pertanggungjawaban</a:t>
            </a:r>
            <a:r>
              <a:rPr lang="en-US" dirty="0" smtClean="0"/>
              <a:t>.</a:t>
            </a:r>
          </a:p>
          <a:p>
            <a:pPr lvl="2">
              <a:buNone/>
            </a:pPr>
            <a:r>
              <a:rPr lang="en-US" dirty="0" smtClean="0"/>
              <a:t>c. </a:t>
            </a:r>
            <a:r>
              <a:rPr lang="en-US" dirty="0" err="1" smtClean="0"/>
              <a:t>Kombinasi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pusat</a:t>
            </a:r>
            <a:r>
              <a:rPr lang="en-US" dirty="0" smtClean="0"/>
              <a:t> </a:t>
            </a:r>
            <a:r>
              <a:rPr lang="en-US" dirty="0" err="1" smtClean="0"/>
              <a:t>pertanggungjawaban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990600"/>
          </a:xfrm>
        </p:spPr>
        <p:txBody>
          <a:bodyPr/>
          <a:lstStyle/>
          <a:p>
            <a:r>
              <a:rPr lang="en-US" dirty="0" smtClean="0"/>
              <a:t>DISTRIBUSI </a:t>
            </a:r>
            <a:r>
              <a:rPr lang="en-US" dirty="0" smtClean="0"/>
              <a:t>PEMBELIAN - </a:t>
            </a:r>
            <a:r>
              <a:rPr lang="en-US" i="1" dirty="0" err="1" smtClean="0"/>
              <a:t>lanjutan</a:t>
            </a:r>
            <a:endParaRPr lang="en-US" i="1" dirty="0"/>
          </a:p>
        </p:txBody>
      </p:sp>
    </p:spTree>
  </p:cSld>
  <p:clrMapOvr>
    <a:masterClrMapping/>
  </p:clrMapOvr>
  <p:transition>
    <p:wheel spokes="8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990600"/>
          </a:xfrm>
        </p:spPr>
        <p:txBody>
          <a:bodyPr/>
          <a:lstStyle/>
          <a:p>
            <a:r>
              <a:rPr lang="en-US" dirty="0" smtClean="0"/>
              <a:t>METODE DISTRIBUSI PEMBELIAN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halnya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distribusi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, </a:t>
            </a:r>
            <a:r>
              <a:rPr lang="en-US" dirty="0" err="1" smtClean="0"/>
              <a:t>terdapat</a:t>
            </a:r>
            <a:r>
              <a:rPr lang="en-US" dirty="0" smtClean="0"/>
              <a:t> lima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distribusi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:</a:t>
            </a:r>
          </a:p>
          <a:p>
            <a:r>
              <a:rPr lang="en-US" dirty="0" smtClean="0"/>
              <a:t>1.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berkolom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i="1" dirty="0" smtClean="0"/>
              <a:t>spread sheet.</a:t>
            </a:r>
          </a:p>
          <a:p>
            <a:r>
              <a:rPr lang="en-US" dirty="0" smtClean="0"/>
              <a:t>2.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berkolom</a:t>
            </a:r>
            <a:r>
              <a:rPr lang="en-US" dirty="0" smtClean="0"/>
              <a:t>.</a:t>
            </a:r>
          </a:p>
          <a:p>
            <a:r>
              <a:rPr lang="en-US" dirty="0" smtClean="0"/>
              <a:t>3.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tunggal</a:t>
            </a:r>
            <a:r>
              <a:rPr lang="en-US" dirty="0" smtClean="0"/>
              <a:t> </a:t>
            </a:r>
            <a:r>
              <a:rPr lang="en-US" i="1" dirty="0" smtClean="0"/>
              <a:t>(unit account method).</a:t>
            </a:r>
          </a:p>
          <a:p>
            <a:r>
              <a:rPr lang="sv-SE" dirty="0" smtClean="0"/>
              <a:t>4. Metode tiket tunggal </a:t>
            </a:r>
            <a:r>
              <a:rPr lang="sv-SE" i="1" dirty="0" smtClean="0"/>
              <a:t>(unit ticket method).</a:t>
            </a:r>
          </a:p>
          <a:p>
            <a:r>
              <a:rPr lang="da-DK" dirty="0" smtClean="0"/>
              <a:t>5. Metode distribusi dengan komputer.</a:t>
            </a:r>
            <a:endParaRPr lang="en-US" dirty="0"/>
          </a:p>
        </p:txBody>
      </p:sp>
    </p:spTree>
  </p:cSld>
  <p:clrMapOvr>
    <a:masterClrMapping/>
  </p:clrMapOvr>
  <p:transition>
    <p:wheel spokes="3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Distribusi</a:t>
            </a:r>
            <a:r>
              <a:rPr lang="en-US" dirty="0" smtClean="0"/>
              <a:t> debit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mengunakan</a:t>
            </a:r>
            <a:r>
              <a:rPr lang="en-US" dirty="0" smtClean="0"/>
              <a:t>: (1)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, (2)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(3) register </a:t>
            </a:r>
            <a:r>
              <a:rPr lang="en-US" dirty="0" err="1" smtClean="0"/>
              <a:t>bukti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 </a:t>
            </a:r>
            <a:r>
              <a:rPr lang="en-US" i="1" dirty="0" smtClean="0"/>
              <a:t>(voucher register</a:t>
            </a:r>
            <a:r>
              <a:rPr lang="en-US" i="1" dirty="0" smtClean="0"/>
              <a:t>).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Metode</a:t>
            </a:r>
            <a:r>
              <a:rPr lang="en-US" b="1" dirty="0" smtClean="0"/>
              <a:t> </a:t>
            </a:r>
            <a:r>
              <a:rPr lang="en-US" b="1" dirty="0" err="1" smtClean="0"/>
              <a:t>Jurnal</a:t>
            </a:r>
            <a:r>
              <a:rPr lang="en-US" b="1" dirty="0" smtClean="0"/>
              <a:t> </a:t>
            </a:r>
            <a:r>
              <a:rPr lang="en-US" b="1" dirty="0" err="1" smtClean="0"/>
              <a:t>Berkolom</a:t>
            </a:r>
            <a:endParaRPr lang="en-US" dirty="0"/>
          </a:p>
        </p:txBody>
      </p:sp>
    </p:spTree>
  </p:cSld>
  <p:clrMapOvr>
    <a:masterClrMapping/>
  </p:clrMapOvr>
  <p:transition>
    <p:newsfla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91-292_Page_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23950" t="47368" r="21469" b="10526"/>
          <a:stretch>
            <a:fillRect/>
          </a:stretch>
        </p:blipFill>
        <p:spPr>
          <a:xfrm>
            <a:off x="0" y="1523999"/>
            <a:ext cx="4876800" cy="5320145"/>
          </a:xfrm>
        </p:spPr>
      </p:pic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0" y="228600"/>
            <a:ext cx="7924800" cy="9906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Metode</a:t>
            </a:r>
            <a:r>
              <a:rPr lang="en-US" b="1" dirty="0" smtClean="0"/>
              <a:t> </a:t>
            </a:r>
            <a:r>
              <a:rPr lang="en-US" b="1" dirty="0" err="1" smtClean="0"/>
              <a:t>Jurnal</a:t>
            </a:r>
            <a:r>
              <a:rPr lang="en-US" b="1" dirty="0" smtClean="0"/>
              <a:t> </a:t>
            </a:r>
            <a:r>
              <a:rPr lang="en-US" b="1" dirty="0" err="1" smtClean="0"/>
              <a:t>Berkolom</a:t>
            </a:r>
            <a:r>
              <a:rPr lang="en-US" b="1" dirty="0" smtClean="0"/>
              <a:t> - </a:t>
            </a:r>
            <a:r>
              <a:rPr lang="en-US" b="1" i="1" dirty="0" err="1" smtClean="0"/>
              <a:t>lanjutan</a:t>
            </a:r>
            <a:endParaRPr lang="en-US" i="1" dirty="0"/>
          </a:p>
        </p:txBody>
      </p:sp>
    </p:spTree>
  </p:cSld>
  <p:clrMapOvr>
    <a:masterClrMapping/>
  </p:clrMapOvr>
  <p:transition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91-292_Page_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6507" t="15338" r="18988" b="59248"/>
          <a:stretch>
            <a:fillRect/>
          </a:stretch>
        </p:blipFill>
        <p:spPr>
          <a:xfrm>
            <a:off x="0" y="1524000"/>
            <a:ext cx="4376615" cy="2438400"/>
          </a:xfrm>
        </p:spPr>
      </p:pic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228600" y="228600"/>
            <a:ext cx="8077200" cy="9906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Metode</a:t>
            </a:r>
            <a:r>
              <a:rPr lang="en-US" b="1" dirty="0" smtClean="0"/>
              <a:t> </a:t>
            </a:r>
            <a:r>
              <a:rPr lang="en-US" b="1" dirty="0" err="1" smtClean="0"/>
              <a:t>Jurnal</a:t>
            </a:r>
            <a:r>
              <a:rPr lang="en-US" b="1" dirty="0" smtClean="0"/>
              <a:t> </a:t>
            </a:r>
            <a:r>
              <a:rPr lang="en-US" b="1" dirty="0" err="1" smtClean="0"/>
              <a:t>Berkolom</a:t>
            </a:r>
            <a:r>
              <a:rPr lang="en-US" b="1" dirty="0" smtClean="0"/>
              <a:t> - </a:t>
            </a:r>
            <a:r>
              <a:rPr lang="en-US" b="1" i="1" dirty="0" err="1" smtClean="0"/>
              <a:t>lanjutan</a:t>
            </a:r>
            <a:endParaRPr lang="en-US" i="1" dirty="0"/>
          </a:p>
        </p:txBody>
      </p:sp>
      <p:pic>
        <p:nvPicPr>
          <p:cNvPr id="6" name="Picture 5" descr="291-292_Page_2.jpg"/>
          <p:cNvPicPr>
            <a:picLocks noChangeAspect="1"/>
          </p:cNvPicPr>
          <p:nvPr/>
        </p:nvPicPr>
        <p:blipFill>
          <a:blip r:embed="rId2" cstate="print"/>
          <a:srcRect l="23288" t="46667" r="24860" b="21111"/>
          <a:stretch>
            <a:fillRect/>
          </a:stretch>
        </p:blipFill>
        <p:spPr>
          <a:xfrm>
            <a:off x="4419601" y="1524000"/>
            <a:ext cx="4724400" cy="49066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Metode</a:t>
            </a:r>
            <a:r>
              <a:rPr lang="en-US" b="1" dirty="0" smtClean="0"/>
              <a:t> </a:t>
            </a:r>
            <a:r>
              <a:rPr lang="en-US" b="1" dirty="0" err="1" smtClean="0"/>
              <a:t>Akun</a:t>
            </a:r>
            <a:r>
              <a:rPr lang="en-US" b="1" dirty="0" smtClean="0"/>
              <a:t> </a:t>
            </a:r>
            <a:r>
              <a:rPr lang="en-US" b="1" dirty="0" err="1" smtClean="0"/>
              <a:t>Berkolom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Distribusi</a:t>
            </a:r>
            <a:r>
              <a:rPr lang="en-US" dirty="0" smtClean="0"/>
              <a:t> </a:t>
            </a:r>
            <a:r>
              <a:rPr lang="en-US" dirty="0" err="1" smtClean="0"/>
              <a:t>pendebitan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berkolom</a:t>
            </a:r>
            <a:r>
              <a:rPr lang="en-US" dirty="0" smtClean="0"/>
              <a:t>. </a:t>
            </a:r>
            <a:r>
              <a:rPr lang="en-US" dirty="0" err="1" smtClean="0"/>
              <a:t>Lihat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berkolom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10.16.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i="1" dirty="0" smtClean="0"/>
              <a:t>posting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berkolom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register </a:t>
            </a:r>
            <a:r>
              <a:rPr lang="en-US" dirty="0" err="1" smtClean="0"/>
              <a:t>bukti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.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distribusi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berkolom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dilihat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10.17.</a:t>
            </a:r>
            <a:endParaRPr lang="en-US" dirty="0"/>
          </a:p>
        </p:txBody>
      </p:sp>
    </p:spTree>
  </p:cSld>
  <p:clrMapOvr>
    <a:masterClrMapping/>
  </p:clrMapOvr>
  <p:transition>
    <p:checke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9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6507" t="14888" r="18988" b="56141"/>
          <a:stretch>
            <a:fillRect/>
          </a:stretch>
        </p:blipFill>
        <p:spPr>
          <a:xfrm>
            <a:off x="0" y="1524000"/>
            <a:ext cx="8397958" cy="5334000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620000" cy="9906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Metode</a:t>
            </a:r>
            <a:r>
              <a:rPr lang="en-US" b="1" dirty="0" smtClean="0"/>
              <a:t> </a:t>
            </a:r>
            <a:r>
              <a:rPr lang="en-US" b="1" dirty="0" err="1" smtClean="0"/>
              <a:t>Akun</a:t>
            </a:r>
            <a:r>
              <a:rPr lang="en-US" b="1" dirty="0" smtClean="0"/>
              <a:t> </a:t>
            </a:r>
            <a:r>
              <a:rPr lang="en-US" b="1" dirty="0" err="1" smtClean="0"/>
              <a:t>Berkolom</a:t>
            </a:r>
            <a:r>
              <a:rPr lang="en-US" b="1" dirty="0" smtClean="0"/>
              <a:t> - </a:t>
            </a:r>
            <a:r>
              <a:rPr lang="en-US" b="1" i="1" dirty="0" err="1" smtClean="0"/>
              <a:t>lanjutan</a:t>
            </a:r>
            <a:endParaRPr lang="en-US" i="1" dirty="0"/>
          </a:p>
        </p:txBody>
      </p:sp>
    </p:spTree>
  </p:cSld>
  <p:clrMapOvr>
    <a:masterClrMapping/>
  </p:clrMapOvr>
  <p:transition>
    <p:check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9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28721" t="52632" r="28912" b="20243"/>
          <a:stretch>
            <a:fillRect/>
          </a:stretch>
        </p:blipFill>
        <p:spPr>
          <a:xfrm>
            <a:off x="0" y="1524000"/>
            <a:ext cx="5791200" cy="5243384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772400" cy="9906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Metode</a:t>
            </a:r>
            <a:r>
              <a:rPr lang="en-US" b="1" dirty="0" smtClean="0"/>
              <a:t> </a:t>
            </a:r>
            <a:r>
              <a:rPr lang="en-US" b="1" dirty="0" err="1" smtClean="0"/>
              <a:t>Akun</a:t>
            </a:r>
            <a:r>
              <a:rPr lang="en-US" b="1" dirty="0" smtClean="0"/>
              <a:t> </a:t>
            </a:r>
            <a:r>
              <a:rPr lang="en-US" b="1" dirty="0" err="1" smtClean="0"/>
              <a:t>Berkolom</a:t>
            </a:r>
            <a:r>
              <a:rPr lang="en-US" b="1" dirty="0" smtClean="0"/>
              <a:t> - </a:t>
            </a:r>
            <a:r>
              <a:rPr lang="en-US" b="1" i="1" dirty="0" err="1" smtClean="0"/>
              <a:t>lanjutan</a:t>
            </a:r>
            <a:endParaRPr lang="en-US" i="1" dirty="0"/>
          </a:p>
        </p:txBody>
      </p:sp>
    </p:spTree>
  </p:cSld>
  <p:clrMapOvr>
    <a:masterClrMapping/>
  </p:clrMapOvr>
  <p:transition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Metode</a:t>
            </a:r>
            <a:r>
              <a:rPr lang="en-US" b="1" dirty="0" smtClean="0"/>
              <a:t> </a:t>
            </a:r>
            <a:r>
              <a:rPr lang="en-US" b="1" dirty="0" err="1" smtClean="0"/>
              <a:t>Akun</a:t>
            </a:r>
            <a:r>
              <a:rPr lang="en-US" b="1" dirty="0" smtClean="0"/>
              <a:t> Tunggal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tunggal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mendistribusikan</a:t>
            </a:r>
            <a:r>
              <a:rPr lang="en-US" dirty="0" smtClean="0"/>
              <a:t> </a:t>
            </a:r>
            <a:r>
              <a:rPr lang="en-US" dirty="0" err="1" smtClean="0"/>
              <a:t>pendebitan</a:t>
            </a:r>
            <a:r>
              <a:rPr lang="en-US" dirty="0" smtClean="0"/>
              <a:t> yang </a:t>
            </a:r>
            <a:r>
              <a:rPr lang="en-US" dirty="0" err="1" smtClean="0"/>
              <a:t>timbul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.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en-US" dirty="0" smtClean="0"/>
              <a:t>1</a:t>
            </a:r>
            <a:r>
              <a:rPr lang="en-US" dirty="0" smtClean="0"/>
              <a:t>. 	</a:t>
            </a:r>
            <a:r>
              <a:rPr lang="en-US" dirty="0" err="1" smtClean="0"/>
              <a:t>Faktur</a:t>
            </a:r>
            <a:r>
              <a:rPr lang="en-US" dirty="0" smtClean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disetujui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dibayar</a:t>
            </a:r>
            <a:r>
              <a:rPr lang="en-US" dirty="0" smtClean="0"/>
              <a:t> </a:t>
            </a:r>
            <a:r>
              <a:rPr lang="en-US" dirty="0" err="1" smtClean="0"/>
              <a:t>diurutkan</a:t>
            </a:r>
            <a:r>
              <a:rPr lang="en-US" dirty="0" smtClean="0"/>
              <a:t> </a:t>
            </a: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klasifikasi</a:t>
            </a:r>
            <a:r>
              <a:rPr lang="en-US" dirty="0" smtClean="0"/>
              <a:t> yang </a:t>
            </a:r>
            <a:r>
              <a:rPr lang="en-US" dirty="0" err="1" smtClean="0"/>
              <a:t>dikehendaki</a:t>
            </a:r>
            <a:r>
              <a:rPr lang="en-US" dirty="0" smtClean="0"/>
              <a:t> (</a:t>
            </a:r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departemen</a:t>
            </a:r>
            <a:r>
              <a:rPr lang="en-US" dirty="0" smtClean="0"/>
              <a:t>). 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2</a:t>
            </a:r>
            <a:r>
              <a:rPr lang="en-US" dirty="0" smtClean="0"/>
              <a:t>.	Dari </a:t>
            </a:r>
            <a:r>
              <a:rPr lang="en-US" dirty="0" err="1" smtClean="0"/>
              <a:t>faktur</a:t>
            </a:r>
            <a:r>
              <a:rPr lang="en-US" dirty="0" smtClean="0"/>
              <a:t> yang </a:t>
            </a:r>
            <a:r>
              <a:rPr lang="en-US" dirty="0" err="1" smtClean="0"/>
              <a:t>disertai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i="1" dirty="0" smtClean="0"/>
              <a:t>pre-list tape.</a:t>
            </a:r>
          </a:p>
          <a:p>
            <a:pPr lvl="1">
              <a:buNone/>
            </a:pPr>
            <a:r>
              <a:rPr lang="en-US" dirty="0" smtClean="0"/>
              <a:t>3</a:t>
            </a:r>
            <a:r>
              <a:rPr lang="en-US" dirty="0" smtClean="0"/>
              <a:t>.	</a:t>
            </a:r>
            <a:r>
              <a:rPr lang="en-US" dirty="0" err="1" smtClean="0"/>
              <a:t>Faktur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-</a:t>
            </a:r>
            <a:r>
              <a:rPr lang="en-US" i="1" dirty="0" smtClean="0"/>
              <a:t>posting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yang </a:t>
            </a:r>
            <a:r>
              <a:rPr lang="en-US" dirty="0" err="1" smtClean="0"/>
              <a:t>bersangkutan</a:t>
            </a:r>
            <a:r>
              <a:rPr lang="en-US" dirty="0" smtClean="0"/>
              <a:t> (</a:t>
            </a:r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departemen</a:t>
            </a:r>
            <a:r>
              <a:rPr lang="en-US" dirty="0" smtClean="0"/>
              <a:t>). Rupiah yang </a:t>
            </a:r>
            <a:r>
              <a:rPr lang="en-US" dirty="0" err="1" smtClean="0"/>
              <a:t>di</a:t>
            </a:r>
            <a:r>
              <a:rPr lang="en-US" dirty="0" smtClean="0"/>
              <a:t>-posting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dijumlah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-</a:t>
            </a:r>
            <a:r>
              <a:rPr lang="en-US" i="1" dirty="0" smtClean="0"/>
              <a:t>posting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kontrol</a:t>
            </a:r>
            <a:r>
              <a:rPr lang="en-US" dirty="0" smtClean="0"/>
              <a:t> yang </a:t>
            </a:r>
            <a:r>
              <a:rPr lang="en-US" dirty="0" err="1" smtClean="0"/>
              <a:t>bersangkutan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dicocokkan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i="1" dirty="0" smtClean="0"/>
              <a:t>pre-list tape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4</a:t>
            </a:r>
            <a:r>
              <a:rPr lang="en-US" dirty="0" smtClean="0"/>
              <a:t>.	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terkumpul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95-296_Page_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8988" t="19298" r="16507" b="33333"/>
          <a:stretch>
            <a:fillRect/>
          </a:stretch>
        </p:blipFill>
        <p:spPr>
          <a:xfrm>
            <a:off x="0" y="1524000"/>
            <a:ext cx="5136444" cy="5334000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763000" cy="990600"/>
          </a:xfrm>
        </p:spPr>
        <p:txBody>
          <a:bodyPr/>
          <a:lstStyle/>
          <a:p>
            <a:r>
              <a:rPr lang="en-US" b="1" dirty="0" err="1" smtClean="0"/>
              <a:t>Metode</a:t>
            </a:r>
            <a:r>
              <a:rPr lang="en-US" b="1" dirty="0" smtClean="0"/>
              <a:t> </a:t>
            </a:r>
            <a:r>
              <a:rPr lang="en-US" b="1" dirty="0" err="1" smtClean="0"/>
              <a:t>Akun</a:t>
            </a:r>
            <a:r>
              <a:rPr lang="en-US" b="1" dirty="0" smtClean="0"/>
              <a:t> </a:t>
            </a:r>
            <a:r>
              <a:rPr lang="en-US" b="1" dirty="0" smtClean="0"/>
              <a:t>Tunggal - </a:t>
            </a:r>
            <a:r>
              <a:rPr lang="en-US" b="1" i="1" dirty="0" err="1" smtClean="0"/>
              <a:t>lanjutan</a:t>
            </a:r>
            <a:endParaRPr lang="en-US" i="1" dirty="0"/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Deskripsi</a:t>
            </a:r>
            <a:r>
              <a:rPr lang="en-US" b="1" dirty="0" smtClean="0"/>
              <a:t> </a:t>
            </a:r>
            <a:r>
              <a:rPr lang="en-US" b="1" dirty="0" err="1" smtClean="0"/>
              <a:t>Kegiatan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Barang</a:t>
            </a:r>
            <a:r>
              <a:rPr lang="en-US" dirty="0" smtClean="0"/>
              <a:t>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diterima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pemasok</a:t>
            </a:r>
            <a:r>
              <a:rPr lang="en-US" dirty="0" smtClean="0"/>
              <a:t> </a:t>
            </a:r>
            <a:r>
              <a:rPr lang="en-US" dirty="0" err="1" smtClean="0"/>
              <a:t>terkadang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yang </a:t>
            </a:r>
            <a:r>
              <a:rPr lang="en-US" dirty="0" err="1" smtClean="0"/>
              <a:t>dipesan</a:t>
            </a:r>
            <a:r>
              <a:rPr lang="en-US" dirty="0" smtClean="0"/>
              <a:t> </a:t>
            </a: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surat</a:t>
            </a:r>
            <a:r>
              <a:rPr lang="en-US" dirty="0" smtClean="0"/>
              <a:t> order </a:t>
            </a:r>
            <a:r>
              <a:rPr lang="en-US" dirty="0" err="1" smtClean="0"/>
              <a:t>pembelian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err="1" smtClean="0"/>
              <a:t>Ketidaksesuaian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kemungkinan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yang </a:t>
            </a:r>
            <a:r>
              <a:rPr lang="en-US" dirty="0" err="1" smtClean="0"/>
              <a:t>diterima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cocok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spesifikasi</a:t>
            </a:r>
            <a:r>
              <a:rPr lang="en-US" dirty="0" smtClean="0"/>
              <a:t> yang </a:t>
            </a:r>
            <a:r>
              <a:rPr lang="en-US" dirty="0" err="1" smtClean="0"/>
              <a:t>tercantum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surat</a:t>
            </a:r>
            <a:r>
              <a:rPr lang="en-US" dirty="0" smtClean="0"/>
              <a:t> order </a:t>
            </a:r>
            <a:r>
              <a:rPr lang="en-US" dirty="0" err="1" smtClean="0"/>
              <a:t>pembelian</a:t>
            </a:r>
            <a:r>
              <a:rPr lang="en-US" dirty="0" smtClean="0"/>
              <a:t>,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kerusakan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pengiriman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diterima</a:t>
            </a:r>
            <a:r>
              <a:rPr lang="en-US" dirty="0" smtClean="0"/>
              <a:t> </a:t>
            </a:r>
            <a:r>
              <a:rPr lang="en-US" dirty="0" err="1" smtClean="0"/>
              <a:t>melewati</a:t>
            </a:r>
            <a:r>
              <a:rPr lang="en-US" dirty="0" smtClean="0"/>
              <a:t> </a:t>
            </a:r>
            <a:r>
              <a:rPr lang="en-US" dirty="0" err="1" smtClean="0"/>
              <a:t>tanggal</a:t>
            </a:r>
            <a:r>
              <a:rPr lang="en-US" dirty="0" smtClean="0"/>
              <a:t> </a:t>
            </a:r>
            <a:r>
              <a:rPr lang="en-US" dirty="0" err="1" smtClean="0"/>
              <a:t>pengiriman</a:t>
            </a:r>
            <a:r>
              <a:rPr lang="en-US" dirty="0" smtClean="0"/>
              <a:t> yang </a:t>
            </a:r>
            <a:r>
              <a:rPr lang="en-US" dirty="0" err="1" smtClean="0"/>
              <a:t>dijanjikan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pemasok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retur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pengembalian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dibeli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pemasoknya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wipe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95-296_Page_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23950" t="15789" r="26431" b="38597"/>
          <a:stretch>
            <a:fillRect/>
          </a:stretch>
        </p:blipFill>
        <p:spPr>
          <a:xfrm>
            <a:off x="0" y="1524000"/>
            <a:ext cx="3962400" cy="5151120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763000" cy="990600"/>
          </a:xfrm>
        </p:spPr>
        <p:txBody>
          <a:bodyPr/>
          <a:lstStyle/>
          <a:p>
            <a:r>
              <a:rPr lang="en-US" b="1" dirty="0" err="1" smtClean="0"/>
              <a:t>Metode</a:t>
            </a:r>
            <a:r>
              <a:rPr lang="en-US" b="1" dirty="0" smtClean="0"/>
              <a:t> </a:t>
            </a:r>
            <a:r>
              <a:rPr lang="en-US" b="1" dirty="0" err="1" smtClean="0"/>
              <a:t>Akun</a:t>
            </a:r>
            <a:r>
              <a:rPr lang="en-US" b="1" dirty="0" smtClean="0"/>
              <a:t> </a:t>
            </a:r>
            <a:r>
              <a:rPr lang="en-US" b="1" dirty="0" smtClean="0"/>
              <a:t>Tunggal - </a:t>
            </a:r>
            <a:r>
              <a:rPr lang="en-US" b="1" i="1" dirty="0" err="1" smtClean="0"/>
              <a:t>lanjutan</a:t>
            </a:r>
            <a:endParaRPr lang="en-US" i="1" dirty="0"/>
          </a:p>
        </p:txBody>
      </p:sp>
    </p:spTree>
  </p:cSld>
  <p:clrMapOvr>
    <a:masterClrMapping/>
  </p:clrMapOvr>
  <p:transition>
    <p:cover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990600"/>
          </a:xfrm>
        </p:spPr>
        <p:txBody>
          <a:bodyPr>
            <a:normAutofit fontScale="90000"/>
          </a:bodyPr>
          <a:lstStyle/>
          <a:p>
            <a:r>
              <a:rPr lang="sv-SE" b="1" dirty="0" smtClean="0"/>
              <a:t>Metode Tiket Tunggal (</a:t>
            </a:r>
            <a:r>
              <a:rPr lang="sv-SE" b="1" i="1" dirty="0" smtClean="0"/>
              <a:t>Unit Ticket Method)</a:t>
            </a:r>
            <a:endParaRPr lang="en-US" dirty="0"/>
          </a:p>
        </p:txBody>
      </p:sp>
      <p:pic>
        <p:nvPicPr>
          <p:cNvPr id="4" name="Content Placeholder 3" descr="29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21469" t="14035" r="21469" b="38597"/>
          <a:stretch>
            <a:fillRect/>
          </a:stretch>
        </p:blipFill>
        <p:spPr>
          <a:xfrm>
            <a:off x="381000" y="1490870"/>
            <a:ext cx="5791200" cy="53671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ver dir="r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Metode</a:t>
            </a:r>
            <a:r>
              <a:rPr lang="en-US" b="1" dirty="0" smtClean="0"/>
              <a:t> </a:t>
            </a:r>
            <a:r>
              <a:rPr lang="en-US" b="1" dirty="0" err="1" smtClean="0"/>
              <a:t>Distribusi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Komputer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distribusi</a:t>
            </a:r>
            <a:r>
              <a:rPr lang="en-US" dirty="0" smtClean="0"/>
              <a:t> </a:t>
            </a:r>
            <a:r>
              <a:rPr lang="en-US" dirty="0" err="1" smtClean="0"/>
              <a:t>pendebitan</a:t>
            </a:r>
            <a:r>
              <a:rPr lang="en-US" dirty="0" smtClean="0"/>
              <a:t> yang </a:t>
            </a:r>
            <a:r>
              <a:rPr lang="en-US" dirty="0" err="1" smtClean="0"/>
              <a:t>timbul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memberi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yang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klasifikasi</a:t>
            </a:r>
            <a:r>
              <a:rPr lang="en-US" dirty="0" smtClean="0"/>
              <a:t> yang </a:t>
            </a:r>
            <a:r>
              <a:rPr lang="en-US" dirty="0" err="1" smtClean="0"/>
              <a:t>diinginkan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benar</a:t>
            </a:r>
            <a:r>
              <a:rPr lang="en-US" dirty="0" smtClean="0"/>
              <a:t>,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pengurutan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program.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wedg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faktur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bukti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diberi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debit </a:t>
            </a: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kerangka</a:t>
            </a:r>
            <a:r>
              <a:rPr lang="en-US" dirty="0" smtClean="0"/>
              <a:t> </a:t>
            </a:r>
            <a:r>
              <a:rPr lang="en-US" dirty="0" err="1" smtClean="0"/>
              <a:t>pemberian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 err="1" smtClean="0"/>
              <a:t>faktur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r>
              <a:rPr lang="en-US" dirty="0" smtClean="0"/>
              <a:t> </a:t>
            </a:r>
            <a:r>
              <a:rPr lang="en-US" dirty="0" err="1" smtClean="0"/>
              <a:t>iklan</a:t>
            </a:r>
            <a:r>
              <a:rPr lang="en-US" dirty="0" smtClean="0"/>
              <a:t> (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28) </a:t>
            </a:r>
            <a:r>
              <a:rPr lang="en-US" dirty="0" err="1" smtClean="0"/>
              <a:t>dibebankan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Departemen</a:t>
            </a:r>
            <a:r>
              <a:rPr lang="en-US" dirty="0" smtClean="0"/>
              <a:t> </a:t>
            </a:r>
            <a:r>
              <a:rPr lang="en-US" dirty="0" err="1" smtClean="0"/>
              <a:t>Pemasaran</a:t>
            </a:r>
            <a:r>
              <a:rPr lang="en-US" dirty="0" smtClean="0"/>
              <a:t> (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4321), yang </a:t>
            </a:r>
            <a:r>
              <a:rPr lang="en-US" dirty="0" err="1" smtClean="0"/>
              <a:t>dikeluarkan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(</a:t>
            </a:r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nomor</a:t>
            </a:r>
            <a:r>
              <a:rPr lang="en-US" dirty="0" smtClean="0"/>
              <a:t> 21),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faktur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diberi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debit 28432121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dicatat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rerangka</a:t>
            </a:r>
            <a:r>
              <a:rPr lang="en-US" dirty="0" smtClean="0"/>
              <a:t> </a:t>
            </a:r>
            <a:r>
              <a:rPr lang="en-US" i="1" dirty="0" smtClean="0"/>
              <a:t>(framework</a:t>
            </a:r>
            <a:r>
              <a:rPr lang="en-US" dirty="0" smtClean="0"/>
              <a:t>) </a:t>
            </a:r>
            <a:r>
              <a:rPr lang="en-US" dirty="0" err="1" smtClean="0"/>
              <a:t>pemberian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pengeluran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yang </a:t>
            </a:r>
            <a:r>
              <a:rPr lang="en-US" dirty="0" err="1" smtClean="0"/>
              <a:t>menyangkut</a:t>
            </a:r>
            <a:r>
              <a:rPr lang="en-US" dirty="0" smtClean="0"/>
              <a:t> </a:t>
            </a: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diberi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rerangka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arsip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 </a:t>
            </a:r>
            <a:r>
              <a:rPr lang="en-US" i="1" dirty="0" smtClean="0"/>
              <a:t>(purchase transaction file) </a:t>
            </a:r>
            <a:r>
              <a:rPr lang="en-US" dirty="0" smtClean="0"/>
              <a:t>yang </a:t>
            </a:r>
            <a:r>
              <a:rPr lang="en-US" dirty="0" err="1" smtClean="0"/>
              <a:t>berupa</a:t>
            </a:r>
            <a:r>
              <a:rPr lang="en-US" dirty="0" smtClean="0"/>
              <a:t> pita </a:t>
            </a:r>
            <a:r>
              <a:rPr lang="en-US" dirty="0" err="1" smtClean="0"/>
              <a:t>magnetik</a:t>
            </a:r>
            <a:r>
              <a:rPr lang="en-US" dirty="0" smtClean="0"/>
              <a:t> (</a:t>
            </a:r>
            <a:r>
              <a:rPr lang="en-US" dirty="0" err="1" smtClean="0"/>
              <a:t>lihat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9.15) </a:t>
            </a:r>
            <a:r>
              <a:rPr lang="en-US" dirty="0" err="1" smtClean="0"/>
              <a:t>hasil</a:t>
            </a:r>
            <a:r>
              <a:rPr lang="en-US" dirty="0" smtClean="0"/>
              <a:t> run 1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</a:t>
            </a:r>
            <a:r>
              <a:rPr lang="en-US" dirty="0" smtClean="0"/>
              <a:t>-update </a:t>
            </a:r>
            <a:r>
              <a:rPr lang="en-US" dirty="0" err="1" smtClean="0"/>
              <a:t>arsip</a:t>
            </a:r>
            <a:r>
              <a:rPr lang="en-US" dirty="0" smtClean="0"/>
              <a:t> </a:t>
            </a:r>
            <a:r>
              <a:rPr lang="en-US" dirty="0" err="1" smtClean="0"/>
              <a:t>induk</a:t>
            </a:r>
            <a:r>
              <a:rPr lang="en-US" dirty="0" smtClean="0"/>
              <a:t> </a:t>
            </a: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selanjutnya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run 2, </a:t>
            </a:r>
            <a:r>
              <a:rPr lang="en-US" dirty="0" err="1" smtClean="0"/>
              <a:t>arsip</a:t>
            </a:r>
            <a:r>
              <a:rPr lang="en-US" dirty="0" smtClean="0"/>
              <a:t> </a:t>
            </a:r>
            <a:r>
              <a:rPr lang="en-US" dirty="0" err="1" smtClean="0"/>
              <a:t>induk</a:t>
            </a:r>
            <a:r>
              <a:rPr lang="en-US" dirty="0" smtClean="0"/>
              <a:t> </a:t>
            </a: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beban</a:t>
            </a:r>
            <a:r>
              <a:rPr lang="en-US" dirty="0" smtClean="0"/>
              <a:t> yang </a:t>
            </a:r>
            <a:r>
              <a:rPr lang="en-US" dirty="0" err="1" smtClean="0"/>
              <a:t>berupa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Metode</a:t>
            </a:r>
            <a:r>
              <a:rPr lang="en-US" b="1" dirty="0" smtClean="0"/>
              <a:t> </a:t>
            </a:r>
            <a:r>
              <a:rPr lang="en-US" b="1" dirty="0" err="1" smtClean="0"/>
              <a:t>Distribusi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Komputer</a:t>
            </a:r>
            <a:r>
              <a:rPr lang="en-US" b="1" dirty="0" smtClean="0"/>
              <a:t> - </a:t>
            </a:r>
            <a:r>
              <a:rPr lang="en-US" b="1" i="1" dirty="0" err="1" smtClean="0"/>
              <a:t>lanjutan</a:t>
            </a:r>
            <a:endParaRPr lang="en-US" i="1" dirty="0"/>
          </a:p>
        </p:txBody>
      </p:sp>
    </p:spTree>
  </p:cSld>
  <p:clrMapOvr>
    <a:masterClrMapping/>
  </p:clrMapOvr>
  <p:transition>
    <p:pull dir="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1">
              <a:buNone/>
            </a:pPr>
            <a:r>
              <a:rPr lang="en-US" dirty="0" smtClean="0"/>
              <a:t>a.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jenisnya</a:t>
            </a:r>
            <a:r>
              <a:rPr lang="en-US" dirty="0" smtClean="0"/>
              <a:t>. </a:t>
            </a:r>
            <a:r>
              <a:rPr lang="en-US" dirty="0" err="1" smtClean="0"/>
              <a:t>Dihasilkan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memerintahkan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pengurutan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beban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b.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pusat</a:t>
            </a:r>
            <a:r>
              <a:rPr lang="en-US" dirty="0" smtClean="0"/>
              <a:t> </a:t>
            </a:r>
            <a:r>
              <a:rPr lang="en-US" dirty="0" err="1" smtClean="0"/>
              <a:t>pertanggungjawaban</a:t>
            </a:r>
            <a:r>
              <a:rPr lang="en-US" dirty="0" smtClean="0"/>
              <a:t>. </a:t>
            </a:r>
            <a:r>
              <a:rPr lang="en-US" dirty="0" err="1" smtClean="0"/>
              <a:t>Dihasilkan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mengurutkan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empat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kedua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beban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c.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. </a:t>
            </a:r>
            <a:r>
              <a:rPr lang="en-US" dirty="0" err="1" smtClean="0"/>
              <a:t>Dihasilkan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pengurutan</a:t>
            </a:r>
            <a:r>
              <a:rPr lang="en-US" dirty="0" smtClean="0"/>
              <a:t> </a:t>
            </a:r>
            <a:r>
              <a:rPr lang="en-US" dirty="0" err="1" smtClean="0"/>
              <a:t>arsip</a:t>
            </a:r>
            <a:r>
              <a:rPr lang="en-US" dirty="0" smtClean="0"/>
              <a:t> </a:t>
            </a:r>
            <a:r>
              <a:rPr lang="en-US" dirty="0" err="1" smtClean="0"/>
              <a:t>induk</a:t>
            </a:r>
            <a:r>
              <a:rPr lang="en-US" dirty="0" smtClean="0"/>
              <a:t> </a:t>
            </a: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terakhir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beban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diinginkan</a:t>
            </a:r>
            <a:r>
              <a:rPr lang="en-US" dirty="0" smtClean="0"/>
              <a:t>,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pengurutan</a:t>
            </a:r>
            <a:r>
              <a:rPr lang="en-US" dirty="0" smtClean="0"/>
              <a:t> </a:t>
            </a:r>
            <a:r>
              <a:rPr lang="en-US" dirty="0" err="1" smtClean="0"/>
              <a:t>kombinasi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beban</a:t>
            </a:r>
            <a:r>
              <a:rPr lang="en-US" dirty="0" smtClean="0"/>
              <a:t>, </a:t>
            </a:r>
            <a:r>
              <a:rPr lang="en-US" dirty="0" err="1" smtClean="0"/>
              <a:t>pusat</a:t>
            </a:r>
            <a:r>
              <a:rPr lang="en-US" dirty="0" smtClean="0"/>
              <a:t> </a:t>
            </a:r>
            <a:r>
              <a:rPr lang="en-US" dirty="0" err="1" smtClean="0"/>
              <a:t>pertanggungjawaban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Metode</a:t>
            </a:r>
            <a:r>
              <a:rPr lang="en-US" b="1" dirty="0" smtClean="0"/>
              <a:t> </a:t>
            </a:r>
            <a:r>
              <a:rPr lang="en-US" b="1" dirty="0" err="1" smtClean="0"/>
              <a:t>Distribusi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Komputer</a:t>
            </a:r>
            <a:r>
              <a:rPr lang="en-US" b="1" dirty="0" smtClean="0"/>
              <a:t> - </a:t>
            </a:r>
            <a:r>
              <a:rPr lang="en-US" b="1" i="1" dirty="0" err="1" smtClean="0"/>
              <a:t>lanjutan</a:t>
            </a:r>
            <a:endParaRPr lang="en-US" i="1" dirty="0"/>
          </a:p>
        </p:txBody>
      </p:sp>
    </p:spTree>
  </p:cSld>
  <p:clrMapOvr>
    <a:masterClrMapping/>
  </p:clrMapOvr>
  <p:transition>
    <p:wedg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RANGKUMAN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 </a:t>
            </a:r>
            <a:r>
              <a:rPr lang="en-US" dirty="0" err="1" smtClean="0"/>
              <a:t>meliputi</a:t>
            </a:r>
            <a:r>
              <a:rPr lang="en-US" dirty="0" smtClean="0"/>
              <a:t>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pencatatan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distribusi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.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Bab</a:t>
            </a:r>
            <a:r>
              <a:rPr lang="en-US" dirty="0" smtClean="0"/>
              <a:t> 10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diuraikan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retur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melaksanakan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pengembalian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yang </a:t>
            </a:r>
            <a:r>
              <a:rPr lang="en-US" dirty="0" err="1" smtClean="0"/>
              <a:t>dibeli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pemasok</a:t>
            </a:r>
            <a:r>
              <a:rPr lang="en-US" dirty="0" smtClean="0"/>
              <a:t> yang </a:t>
            </a:r>
            <a:r>
              <a:rPr lang="en-US" dirty="0" err="1" smtClean="0"/>
              <a:t>bersangkutan</a:t>
            </a:r>
            <a:r>
              <a:rPr lang="en-US" dirty="0" smtClean="0"/>
              <a:t>.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retur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 </a:t>
            </a:r>
            <a:r>
              <a:rPr lang="en-US" dirty="0" err="1" smtClean="0"/>
              <a:t>dicatat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mendebit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 </a:t>
            </a:r>
            <a:r>
              <a:rPr lang="en-US" dirty="0" err="1" smtClean="0"/>
              <a:t>Dagang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mengkredit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Persediaan</a:t>
            </a:r>
            <a:r>
              <a:rPr lang="en-US" dirty="0" smtClean="0"/>
              <a:t>.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demikian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pembantu</a:t>
            </a:r>
            <a:r>
              <a:rPr lang="en-US" dirty="0" smtClean="0"/>
              <a:t> yang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retur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pembantu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pembantu</a:t>
            </a:r>
            <a:r>
              <a:rPr lang="en-US" dirty="0" smtClean="0"/>
              <a:t> </a:t>
            </a:r>
            <a:r>
              <a:rPr lang="en-US" dirty="0" err="1" smtClean="0"/>
              <a:t>persediaan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Fungsi</a:t>
            </a:r>
            <a:r>
              <a:rPr lang="en-US" dirty="0" smtClean="0"/>
              <a:t> yang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retur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: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, </a:t>
            </a:r>
            <a:r>
              <a:rPr lang="en-US" dirty="0" err="1" smtClean="0"/>
              <a:t>gudang</a:t>
            </a:r>
            <a:r>
              <a:rPr lang="en-US" dirty="0" smtClean="0"/>
              <a:t>, </a:t>
            </a:r>
            <a:r>
              <a:rPr lang="en-US" dirty="0" err="1" smtClean="0"/>
              <a:t>pengiriman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. </a:t>
            </a:r>
            <a:r>
              <a:rPr lang="en-US" dirty="0" err="1" smtClean="0"/>
              <a:t>Dokumen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retur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memo debit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pengiriman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. </a:t>
            </a:r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mencatat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retur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retur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, </a:t>
            </a:r>
            <a:r>
              <a:rPr lang="en-US" dirty="0" err="1" smtClean="0"/>
              <a:t>kartu</a:t>
            </a:r>
            <a:r>
              <a:rPr lang="en-US" dirty="0" smtClean="0"/>
              <a:t> </a:t>
            </a:r>
            <a:r>
              <a:rPr lang="en-US" dirty="0" err="1" smtClean="0"/>
              <a:t>persediaan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kartu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.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prosedur</a:t>
            </a:r>
            <a:r>
              <a:rPr lang="en-US" dirty="0" smtClean="0"/>
              <a:t> yang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retur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perintah</a:t>
            </a:r>
            <a:r>
              <a:rPr lang="en-US" dirty="0" smtClean="0"/>
              <a:t> </a:t>
            </a:r>
            <a:r>
              <a:rPr lang="en-US" dirty="0" err="1" smtClean="0"/>
              <a:t>retur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,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pengiriman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pemasok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pendebitan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wedg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pencatatan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: </a:t>
            </a:r>
            <a:r>
              <a:rPr lang="en-US" i="1" dirty="0" smtClean="0"/>
              <a:t>account payable procedure </a:t>
            </a:r>
            <a:r>
              <a:rPr lang="en-US" dirty="0" err="1" smtClean="0"/>
              <a:t>dan</a:t>
            </a:r>
            <a:r>
              <a:rPr lang="en-US" i="1" dirty="0" smtClean="0"/>
              <a:t> voucher payable procedure. </a:t>
            </a:r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mencatat</a:t>
            </a:r>
            <a:r>
              <a:rPr lang="en-US" dirty="0" smtClean="0"/>
              <a:t> </a:t>
            </a:r>
            <a:r>
              <a:rPr lang="en-US" dirty="0" err="1" smtClean="0"/>
              <a:t>mutasi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i="1" dirty="0" smtClean="0"/>
              <a:t>account payable procedure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kartu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,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.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i="1" dirty="0" smtClean="0"/>
              <a:t>voucher payable procedure </a:t>
            </a:r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mencatat</a:t>
            </a:r>
            <a:r>
              <a:rPr lang="en-US" dirty="0" smtClean="0"/>
              <a:t> </a:t>
            </a:r>
            <a:r>
              <a:rPr lang="en-US" dirty="0" err="1" smtClean="0"/>
              <a:t>mutasi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register </a:t>
            </a:r>
            <a:r>
              <a:rPr lang="en-US" dirty="0" err="1" smtClean="0"/>
              <a:t>bukti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register </a:t>
            </a:r>
            <a:r>
              <a:rPr lang="en-US" dirty="0" err="1" smtClean="0"/>
              <a:t>cek</a:t>
            </a:r>
            <a:r>
              <a:rPr lang="en-US" dirty="0" smtClean="0"/>
              <a:t>.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i="1" dirty="0" smtClean="0"/>
              <a:t>voucher payable procedure, voucher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bukti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: (1)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perintah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Kasa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, (2)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pemberitahuan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kreditur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pembayaran</a:t>
            </a:r>
            <a:r>
              <a:rPr lang="en-US" dirty="0" smtClean="0"/>
              <a:t>, (3)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pencatatan</a:t>
            </a:r>
            <a:r>
              <a:rPr lang="en-US" dirty="0" smtClean="0"/>
              <a:t> </a:t>
            </a:r>
            <a:r>
              <a:rPr lang="en-US" dirty="0" err="1" smtClean="0"/>
              <a:t>mutasi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persediaan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RANGKUMAN - </a:t>
            </a:r>
            <a:r>
              <a:rPr lang="en-US" i="1" dirty="0" err="1" smtClean="0"/>
              <a:t>lanjutan</a:t>
            </a:r>
            <a:endParaRPr lang="en-US" i="1" dirty="0"/>
          </a:p>
        </p:txBody>
      </p:sp>
    </p:spTree>
  </p:cSld>
  <p:clrMapOvr>
    <a:masterClrMapping/>
  </p:clrMapOvr>
  <p:transition>
    <p:dissolv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pencatatan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i="1" dirty="0" smtClean="0"/>
              <a:t>voucher payable procedure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dibagi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macam</a:t>
            </a:r>
            <a:r>
              <a:rPr lang="en-US" dirty="0" smtClean="0"/>
              <a:t>: </a:t>
            </a:r>
            <a:r>
              <a:rPr lang="en-US" i="1" dirty="0" smtClean="0"/>
              <a:t>(1) one-time voucher procedure, (2) built-up voucher procedure. One-time voucher procedure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dibagi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: </a:t>
            </a:r>
            <a:r>
              <a:rPr lang="en-US" i="1" dirty="0" smtClean="0"/>
              <a:t>(a) one-time voucher procedure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tunai</a:t>
            </a:r>
            <a:r>
              <a:rPr lang="en-US" i="1" dirty="0" smtClean="0"/>
              <a:t>, (b) On-time voucher procedure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i="1" dirty="0" smtClean="0"/>
              <a:t>.</a:t>
            </a:r>
          </a:p>
          <a:p>
            <a:r>
              <a:rPr lang="en-US" dirty="0" err="1" smtClean="0"/>
              <a:t>Distribusi</a:t>
            </a:r>
            <a:r>
              <a:rPr lang="en-US" dirty="0" smtClean="0"/>
              <a:t> </a:t>
            </a:r>
            <a:r>
              <a:rPr lang="en-US" dirty="0" err="1" smtClean="0"/>
              <a:t>pendebitan</a:t>
            </a:r>
            <a:r>
              <a:rPr lang="en-US" dirty="0" smtClean="0"/>
              <a:t> yang </a:t>
            </a:r>
            <a:r>
              <a:rPr lang="en-US" dirty="0" err="1" smtClean="0"/>
              <a:t>timbul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lima </a:t>
            </a:r>
            <a:r>
              <a:rPr lang="en-US" dirty="0" err="1" smtClean="0"/>
              <a:t>metode</a:t>
            </a:r>
            <a:r>
              <a:rPr lang="en-US" dirty="0" smtClean="0"/>
              <a:t>: (1)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berkolom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i="1" dirty="0" smtClean="0"/>
              <a:t>spread sheet, (2)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berkolom</a:t>
            </a:r>
            <a:r>
              <a:rPr lang="en-US" dirty="0" smtClean="0"/>
              <a:t>, (3)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tunggal</a:t>
            </a:r>
            <a:r>
              <a:rPr lang="en-US" dirty="0" smtClean="0"/>
              <a:t> </a:t>
            </a:r>
            <a:r>
              <a:rPr lang="en-US" i="1" dirty="0" smtClean="0"/>
              <a:t>(unit account method), </a:t>
            </a:r>
            <a:r>
              <a:rPr lang="en-US" dirty="0" smtClean="0"/>
              <a:t>(4)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tiket</a:t>
            </a:r>
            <a:r>
              <a:rPr lang="en-US" dirty="0" smtClean="0"/>
              <a:t> </a:t>
            </a:r>
            <a:r>
              <a:rPr lang="en-US" dirty="0" err="1" smtClean="0"/>
              <a:t>tunggal</a:t>
            </a:r>
            <a:r>
              <a:rPr lang="en-US" dirty="0" smtClean="0"/>
              <a:t> </a:t>
            </a:r>
            <a:r>
              <a:rPr lang="en-US" i="1" dirty="0" smtClean="0"/>
              <a:t>(unit ticket method), </a:t>
            </a:r>
            <a:r>
              <a:rPr lang="en-US" dirty="0" smtClean="0"/>
              <a:t>(5)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distribusi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RANGKUMAN - </a:t>
            </a:r>
            <a:r>
              <a:rPr lang="en-US" i="1" dirty="0" err="1" smtClean="0"/>
              <a:t>lanjutan</a:t>
            </a:r>
            <a:endParaRPr lang="en-US" i="1" dirty="0"/>
          </a:p>
        </p:txBody>
      </p:sp>
    </p:spTree>
  </p:cSld>
  <p:clrMapOvr>
    <a:masterClrMapping/>
  </p:clrMapOvr>
  <p:transition>
    <p:wheel spokes="8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-teknik-tulisan-27-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0"/>
            <a:ext cx="9144000" cy="532050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Fungsi</a:t>
            </a:r>
            <a:r>
              <a:rPr lang="en-US" b="1" dirty="0" smtClean="0"/>
              <a:t> yang </a:t>
            </a:r>
            <a:r>
              <a:rPr lang="en-US" b="1" dirty="0" err="1" smtClean="0"/>
              <a:t>Terkait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Fungsi</a:t>
            </a:r>
            <a:r>
              <a:rPr lang="en-US" dirty="0" smtClean="0"/>
              <a:t> yang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retur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en-US" dirty="0" smtClean="0"/>
              <a:t>1.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Gudang</a:t>
            </a:r>
            <a:r>
              <a:rPr lang="en-US" dirty="0" smtClean="0"/>
              <a:t>;</a:t>
            </a:r>
          </a:p>
          <a:p>
            <a:pPr lvl="1">
              <a:buNone/>
            </a:pPr>
            <a:r>
              <a:rPr lang="en-US" dirty="0" smtClean="0"/>
              <a:t>2.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;</a:t>
            </a:r>
          </a:p>
          <a:p>
            <a:pPr lvl="1">
              <a:buNone/>
            </a:pPr>
            <a:r>
              <a:rPr lang="en-US" dirty="0" smtClean="0"/>
              <a:t>3.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Pengiriman</a:t>
            </a:r>
            <a:r>
              <a:rPr lang="en-US" dirty="0" smtClean="0"/>
              <a:t>;</a:t>
            </a:r>
          </a:p>
          <a:p>
            <a:pPr lvl="1">
              <a:buNone/>
            </a:pPr>
            <a:r>
              <a:rPr lang="en-US" dirty="0" smtClean="0"/>
              <a:t>4</a:t>
            </a:r>
            <a:r>
              <a:rPr lang="en-US" dirty="0" smtClean="0"/>
              <a:t>.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Dokumen</a:t>
            </a:r>
            <a:r>
              <a:rPr lang="en-US" b="1" dirty="0" smtClean="0"/>
              <a:t> yang </a:t>
            </a:r>
            <a:r>
              <a:rPr lang="en-US" b="1" dirty="0" err="1" smtClean="0"/>
              <a:t>Digunakan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Dokumen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retur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en-US" dirty="0" smtClean="0"/>
              <a:t>1. Memo debit.</a:t>
            </a:r>
          </a:p>
          <a:p>
            <a:pPr lvl="1">
              <a:buNone/>
            </a:pPr>
            <a:r>
              <a:rPr lang="en-US" dirty="0" smtClean="0"/>
              <a:t>2.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pengiriman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7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6507" t="14035" r="16507" b="35088"/>
          <a:stretch>
            <a:fillRect/>
          </a:stretch>
        </p:blipFill>
        <p:spPr>
          <a:xfrm>
            <a:off x="0" y="1523999"/>
            <a:ext cx="4966139" cy="5334001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Dokumen</a:t>
            </a:r>
            <a:r>
              <a:rPr lang="en-US" b="1" dirty="0" smtClean="0"/>
              <a:t> yang </a:t>
            </a:r>
            <a:r>
              <a:rPr lang="en-US" b="1" dirty="0" err="1" smtClean="0"/>
              <a:t>Digunakan</a:t>
            </a:r>
            <a:r>
              <a:rPr lang="en-US" b="1" dirty="0" smtClean="0"/>
              <a:t> - </a:t>
            </a:r>
            <a:r>
              <a:rPr lang="en-US" b="1" i="1" dirty="0" err="1" smtClean="0"/>
              <a:t>lanjutan</a:t>
            </a:r>
            <a:endParaRPr lang="en-US" i="1" dirty="0"/>
          </a:p>
        </p:txBody>
      </p:sp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78-280_Page_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6507" t="15285" r="18988" b="42105"/>
          <a:stretch>
            <a:fillRect/>
          </a:stretch>
        </p:blipFill>
        <p:spPr>
          <a:xfrm>
            <a:off x="0" y="1524000"/>
            <a:ext cx="5710060" cy="5334000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Dokumen</a:t>
            </a:r>
            <a:r>
              <a:rPr lang="en-US" b="1" dirty="0" smtClean="0"/>
              <a:t> yang </a:t>
            </a:r>
            <a:r>
              <a:rPr lang="en-US" b="1" dirty="0" err="1" smtClean="0"/>
              <a:t>Digunakan</a:t>
            </a:r>
            <a:r>
              <a:rPr lang="en-US" b="1" dirty="0" smtClean="0"/>
              <a:t> - </a:t>
            </a:r>
            <a:r>
              <a:rPr lang="en-US" b="1" i="1" dirty="0" err="1" smtClean="0"/>
              <a:t>lanjutan</a:t>
            </a:r>
            <a:endParaRPr lang="en-US" i="1" dirty="0"/>
          </a:p>
        </p:txBody>
      </p:sp>
    </p:spTree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620000" cy="990600"/>
          </a:xfrm>
        </p:spPr>
        <p:txBody>
          <a:bodyPr>
            <a:noAutofit/>
          </a:bodyPr>
          <a:lstStyle/>
          <a:p>
            <a:r>
              <a:rPr lang="en-US" sz="3600" b="1" dirty="0" err="1" smtClean="0"/>
              <a:t>Catatan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Akuntansi</a:t>
            </a:r>
            <a:r>
              <a:rPr lang="en-US" sz="3600" b="1" dirty="0" smtClean="0"/>
              <a:t> yang </a:t>
            </a:r>
            <a:r>
              <a:rPr lang="en-US" sz="3600" b="1" dirty="0" err="1" smtClean="0"/>
              <a:t>Digunakan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mencatat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retur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: </a:t>
            </a:r>
          </a:p>
          <a:p>
            <a:pPr lvl="1">
              <a:buNone/>
            </a:pPr>
            <a:r>
              <a:rPr lang="en-US" dirty="0" smtClean="0"/>
              <a:t>1.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retur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. </a:t>
            </a:r>
          </a:p>
          <a:p>
            <a:pPr lvl="1">
              <a:buNone/>
            </a:pPr>
            <a:r>
              <a:rPr lang="en-US" dirty="0" smtClean="0"/>
              <a:t>2. </a:t>
            </a:r>
            <a:r>
              <a:rPr lang="en-US" dirty="0" err="1" smtClean="0"/>
              <a:t>Kartu</a:t>
            </a:r>
            <a:r>
              <a:rPr lang="en-US" dirty="0" smtClean="0"/>
              <a:t> </a:t>
            </a:r>
            <a:r>
              <a:rPr lang="en-US" dirty="0" err="1" smtClean="0"/>
              <a:t>persediaan</a:t>
            </a:r>
            <a:r>
              <a:rPr lang="en-US" dirty="0" smtClean="0"/>
              <a:t>. </a:t>
            </a:r>
          </a:p>
          <a:p>
            <a:pPr lvl="1">
              <a:buNone/>
            </a:pPr>
            <a:r>
              <a:rPr lang="en-US" dirty="0" smtClean="0"/>
              <a:t>3. </a:t>
            </a:r>
            <a:r>
              <a:rPr lang="en-US" dirty="0" err="1" smtClean="0"/>
              <a:t>Kartu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990600"/>
          </a:xfrm>
        </p:spPr>
        <p:txBody>
          <a:bodyPr>
            <a:noAutofit/>
          </a:bodyPr>
          <a:lstStyle/>
          <a:p>
            <a:r>
              <a:rPr lang="en-US" sz="3600" b="1" dirty="0" err="1" smtClean="0"/>
              <a:t>Jaringan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Prosedur</a:t>
            </a:r>
            <a:r>
              <a:rPr lang="en-US" sz="3600" b="1" dirty="0" smtClean="0"/>
              <a:t> yang </a:t>
            </a:r>
            <a:r>
              <a:rPr lang="en-US" sz="3600" b="1" dirty="0" err="1" smtClean="0"/>
              <a:t>Membentuk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Sistem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Retur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Pembelian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retur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en-US" dirty="0" smtClean="0"/>
              <a:t>a.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perintah</a:t>
            </a:r>
            <a:r>
              <a:rPr lang="en-US" dirty="0" smtClean="0"/>
              <a:t> </a:t>
            </a:r>
            <a:r>
              <a:rPr lang="en-US" dirty="0" err="1" smtClean="0"/>
              <a:t>retur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b.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pengiriman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pemasok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c.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pencatatan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Pt-Template_S4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PPt-Template_S4</Template>
  <TotalTime>216</TotalTime>
  <Words>1608</Words>
  <Application>Microsoft Office PowerPoint</Application>
  <PresentationFormat>On-screen Show (4:3)</PresentationFormat>
  <Paragraphs>121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PPt-Template_S4</vt:lpstr>
      <vt:lpstr>Bab 10  sistem akuntansi utang</vt:lpstr>
      <vt:lpstr>SISTEM RETUR PEMBELIAN</vt:lpstr>
      <vt:lpstr>Deskripsi Kegiatan</vt:lpstr>
      <vt:lpstr>Fungsi yang Terkait</vt:lpstr>
      <vt:lpstr>Dokumen yang Digunakan</vt:lpstr>
      <vt:lpstr>Dokumen yang Digunakan - lanjutan</vt:lpstr>
      <vt:lpstr>Dokumen yang Digunakan - lanjutan</vt:lpstr>
      <vt:lpstr>Catatan Akuntansi yang Digunakan</vt:lpstr>
      <vt:lpstr>Jaringan Prosedur yang Membentuk Sistem Retur Pembelian</vt:lpstr>
      <vt:lpstr>Unsur Pengendalian Internal</vt:lpstr>
      <vt:lpstr>Bagan Alir Dokumen Sistem Retur Pembelian</vt:lpstr>
      <vt:lpstr>PROSEDUR PENCATATAN UTANG</vt:lpstr>
      <vt:lpstr>Account Payable Procedure</vt:lpstr>
      <vt:lpstr>Account Payable Procedure - lanjutan</vt:lpstr>
      <vt:lpstr>Account Payable Procedure - lanjutan</vt:lpstr>
      <vt:lpstr>Account Payable Procedure - lanjutan</vt:lpstr>
      <vt:lpstr>Voucher Payable Procedures</vt:lpstr>
      <vt:lpstr>Voucher Payable Procedures - lanjutan</vt:lpstr>
      <vt:lpstr>DISTRIBUSI PEMBELIAN</vt:lpstr>
      <vt:lpstr>DISTRIBUSI PEMBELIAN - lanjutan</vt:lpstr>
      <vt:lpstr>METODE DISTRIBUSI PEMBELIAN</vt:lpstr>
      <vt:lpstr>Metode Jurnal Berkolom</vt:lpstr>
      <vt:lpstr>Metode Jurnal Berkolom - lanjutan</vt:lpstr>
      <vt:lpstr>Metode Jurnal Berkolom - lanjutan</vt:lpstr>
      <vt:lpstr>Metode Akun Berkolom</vt:lpstr>
      <vt:lpstr>Metode Akun Berkolom - lanjutan</vt:lpstr>
      <vt:lpstr>Metode Akun Berkolom - lanjutan</vt:lpstr>
      <vt:lpstr>Metode Akun Tunggal</vt:lpstr>
      <vt:lpstr>Metode Akun Tunggal - lanjutan</vt:lpstr>
      <vt:lpstr>Metode Akun Tunggal - lanjutan</vt:lpstr>
      <vt:lpstr>Metode Tiket Tunggal (Unit Ticket Method)</vt:lpstr>
      <vt:lpstr>Metode Distribusi dengan Komputer</vt:lpstr>
      <vt:lpstr>Metode Distribusi dengan Komputer - lanjutan</vt:lpstr>
      <vt:lpstr>Metode Distribusi dengan Komputer - lanjutan</vt:lpstr>
      <vt:lpstr>RANGKUMAN</vt:lpstr>
      <vt:lpstr>RANGKUMAN - lanjutan</vt:lpstr>
      <vt:lpstr>RANGKUMAN - lanjutan</vt:lpstr>
      <vt:lpstr>Slide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10  sistem akuntansi utang</dc:title>
  <dc:creator>S4Prio-18</dc:creator>
  <cp:lastModifiedBy>S4Prio-18</cp:lastModifiedBy>
  <cp:revision>24</cp:revision>
  <dcterms:created xsi:type="dcterms:W3CDTF">2015-12-01T04:56:34Z</dcterms:created>
  <dcterms:modified xsi:type="dcterms:W3CDTF">2015-12-01T08:32:58Z</dcterms:modified>
</cp:coreProperties>
</file>