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salemba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Jl. Raya Lenteng Agung No. 101 </a:t>
            </a:r>
          </a:p>
          <a:p>
            <a:r>
              <a:rPr lang="id-ID" dirty="0">
                <a:latin typeface="Myriad Pro" pitchFamily="34" charset="0"/>
              </a:rPr>
              <a:t>Jagakarsa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id-ID" dirty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yriad Pro" pitchFamily="34" charset="0"/>
              </a:rPr>
              <a:t>info@penerbitsalemba.com</a:t>
            </a:r>
            <a:endParaRPr lang="id-ID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Bab</a:t>
            </a:r>
            <a:r>
              <a:rPr lang="en-US" b="1" dirty="0"/>
              <a:t> 2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metodologi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0" y="0"/>
            <a:ext cx="1981200" cy="27152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(1)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, (2)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lain, (3)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b="1" dirty="0">
                <a:solidFill>
                  <a:srgbClr val="FF0000"/>
                </a:solidFill>
              </a:rPr>
              <a:t>Yang </a:t>
            </a:r>
            <a:r>
              <a:rPr lang="en-US" b="1" dirty="0" err="1">
                <a:solidFill>
                  <a:srgbClr val="FF0000"/>
                </a:solidFill>
              </a:rPr>
              <a:t>sering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terjadi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justru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lama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Efektivitas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yang </a:t>
            </a:r>
            <a:r>
              <a:rPr lang="en-US" b="1" dirty="0" err="1"/>
              <a:t>Sekarang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. </a:t>
            </a:r>
          </a:p>
          <a:p>
            <a:pPr lvl="1"/>
            <a:r>
              <a:rPr lang="en-US" b="1" dirty="0" err="1"/>
              <a:t>Ide</a:t>
            </a:r>
            <a:r>
              <a:rPr lang="en-US" b="1" dirty="0"/>
              <a:t> </a:t>
            </a:r>
            <a:r>
              <a:rPr lang="en-US" b="1" dirty="0" err="1"/>
              <a:t>Rancangan</a:t>
            </a:r>
            <a:r>
              <a:rPr lang="en-US" b="1" dirty="0"/>
              <a:t>. </a:t>
            </a:r>
          </a:p>
          <a:p>
            <a:pPr lvl="1"/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. </a:t>
            </a:r>
          </a:p>
          <a:p>
            <a:pPr lvl="1"/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. </a:t>
            </a:r>
          </a:p>
          <a:p>
            <a:pPr lvl="1"/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Menuju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Sistem-</a:t>
            </a:r>
            <a:r>
              <a:rPr lang="en-US" b="1" i="1" dirty="0" err="1"/>
              <a:t>lanjutan</a:t>
            </a:r>
            <a:endParaRPr lang="en-US" i="1" dirty="0"/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Pengumpulan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(1) </a:t>
            </a:r>
            <a:r>
              <a:rPr lang="en-US" dirty="0" err="1"/>
              <a:t>wawancara</a:t>
            </a:r>
            <a:r>
              <a:rPr lang="en-US" dirty="0"/>
              <a:t>, (2) </a:t>
            </a:r>
            <a:r>
              <a:rPr lang="en-US" dirty="0" err="1"/>
              <a:t>kuesioner</a:t>
            </a:r>
            <a:r>
              <a:rPr lang="en-US" dirty="0"/>
              <a:t>, (3)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(4) </a:t>
            </a:r>
            <a:r>
              <a:rPr lang="en-US" dirty="0" err="1"/>
              <a:t>pengamatan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(5)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. </a:t>
            </a: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(1)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, (2)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terbina</a:t>
            </a:r>
            <a:r>
              <a:rPr lang="en-US" dirty="0"/>
              <a:t> </a:t>
            </a:r>
            <a:r>
              <a:rPr lang="en-US" dirty="0" err="1"/>
              <a:t>antarmanusia</a:t>
            </a:r>
            <a:r>
              <a:rPr lang="en-US" dirty="0"/>
              <a:t>, </a:t>
            </a:r>
            <a:r>
              <a:rPr lang="en-US" dirty="0" err="1"/>
              <a:t>antarmesin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antarmetode</a:t>
            </a:r>
            <a:r>
              <a:rPr lang="en-US" dirty="0"/>
              <a:t>, (3)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yang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/>
              <a:t>Hasil akhir proses analisis sistem disajikan oleh analis sistem dalam suatu laporan yang disebut Laporan Hasil Analisis Sistem. </a:t>
            </a:r>
          </a:p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temuan-temuan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Isi Laporan Hasil Analisis Sistem, meliputi:</a:t>
            </a:r>
          </a:p>
          <a:p>
            <a:pPr lvl="1"/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kelaikan</a:t>
            </a:r>
            <a:r>
              <a:rPr lang="en-US" dirty="0"/>
              <a:t> </a:t>
            </a:r>
            <a:r>
              <a:rPr lang="en-US" dirty="0" err="1"/>
              <a:t>dilanjutkannya</a:t>
            </a:r>
            <a:r>
              <a:rPr lang="en-US" dirty="0"/>
              <a:t> </a:t>
            </a:r>
            <a:r>
              <a:rPr lang="en-US" dirty="0" err="1"/>
              <a:t>tahap-tahap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Rekomendasi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persyaratan-persyaratan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Sistem-</a:t>
            </a:r>
            <a:r>
              <a:rPr lang="en-US" b="1" i="1" dirty="0" err="1"/>
              <a:t>lanjutan</a:t>
            </a:r>
            <a:endParaRPr lang="en-US" i="1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DESAIN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penerjemahan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. </a:t>
            </a:r>
          </a:p>
          <a:p>
            <a:r>
              <a:rPr lang="it-IT" dirty="0"/>
              <a:t>Tahap desain sistem ini dibagi menjadi lima tahap: </a:t>
            </a:r>
          </a:p>
          <a:p>
            <a:pPr lvl="1">
              <a:buNone/>
            </a:pPr>
            <a:r>
              <a:rPr lang="pt-BR" dirty="0"/>
              <a:t>1. Desain sistem secara garis besar.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3.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4.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Final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5.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s-ES" dirty="0"/>
              <a:t>6. </a:t>
            </a:r>
            <a:r>
              <a:rPr lang="es-ES" dirty="0" err="1"/>
              <a:t>Penyusunan</a:t>
            </a:r>
            <a:r>
              <a:rPr lang="es-ES" dirty="0"/>
              <a:t> </a:t>
            </a:r>
            <a:r>
              <a:rPr lang="es-ES" dirty="0" err="1"/>
              <a:t>Laporan</a:t>
            </a:r>
            <a:r>
              <a:rPr lang="es-ES" dirty="0"/>
              <a:t> Final </a:t>
            </a:r>
            <a:r>
              <a:rPr lang="es-ES" dirty="0" err="1"/>
              <a:t>Desain</a:t>
            </a:r>
            <a:r>
              <a:rPr lang="es-ES" dirty="0"/>
              <a:t> </a:t>
            </a:r>
            <a:r>
              <a:rPr lang="es-ES" dirty="0" err="1"/>
              <a:t>Sistem</a:t>
            </a:r>
            <a:r>
              <a:rPr lang="es-ES" dirty="0"/>
              <a:t> Secara </a:t>
            </a:r>
            <a:r>
              <a:rPr lang="es-ES" dirty="0" err="1"/>
              <a:t>Rinci</a:t>
            </a:r>
            <a:r>
              <a:rPr lang="es-ES" dirty="0"/>
              <a:t>.</a:t>
            </a: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91200" cy="990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Desain Sistem Secara Garis 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ditempuh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arsitek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1.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persyaratan-persyaratan</a:t>
            </a:r>
            <a:r>
              <a:rPr lang="en-US" dirty="0"/>
              <a:t> yang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3.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uang</a:t>
            </a:r>
            <a:r>
              <a:rPr lang="en-US" dirty="0"/>
              <a:t>, material,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867400" cy="990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Desain Sistem Secara Garis Besar-</a:t>
            </a:r>
            <a:r>
              <a:rPr lang="pt-BR" b="1" i="1" dirty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Usulan</a:t>
            </a:r>
            <a:r>
              <a:rPr lang="en-US" b="1" dirty="0"/>
              <a:t>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19600"/>
          </a:xfrm>
        </p:spPr>
        <p:txBody>
          <a:bodyPr>
            <a:noAutofit/>
          </a:bodyPr>
          <a:lstStyle/>
          <a:p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lvl="1">
              <a:buNone/>
            </a:pPr>
            <a:r>
              <a:rPr lang="en-US" sz="1600" dirty="0"/>
              <a:t>1. 	</a:t>
            </a:r>
            <a:r>
              <a:rPr lang="en-US" sz="1600" dirty="0" err="1"/>
              <a:t>Pernyataan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alasan</a:t>
            </a:r>
            <a:r>
              <a:rPr lang="en-US" sz="1600" dirty="0"/>
              <a:t> </a:t>
            </a:r>
            <a:r>
              <a:rPr lang="en-US" sz="1600" dirty="0" err="1"/>
              <a:t>dilakukannya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analis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menghubungkan</a:t>
            </a:r>
            <a:r>
              <a:rPr lang="en-US" sz="1600" dirty="0"/>
              <a:t> </a:t>
            </a:r>
            <a:r>
              <a:rPr lang="en-US" sz="1600" dirty="0" err="1"/>
              <a:t>persyaratan-persyaratan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yang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yang </a:t>
            </a:r>
            <a:r>
              <a:rPr lang="en-US" sz="1600" dirty="0" err="1"/>
              <a:t>diajukan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analis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.</a:t>
            </a:r>
          </a:p>
          <a:p>
            <a:pPr lvl="1">
              <a:buNone/>
            </a:pPr>
            <a:r>
              <a:rPr lang="en-US" sz="1600" dirty="0"/>
              <a:t>2.	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dikembangkan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 </a:t>
            </a:r>
            <a:r>
              <a:rPr lang="en-US" sz="1600" dirty="0" err="1"/>
              <a:t>Penyajian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dimaksudkan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:</a:t>
            </a:r>
          </a:p>
          <a:p>
            <a:pPr lvl="2">
              <a:buNone/>
            </a:pPr>
            <a:r>
              <a:rPr lang="en-US" sz="1600" dirty="0"/>
              <a:t>a. 	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yang </a:t>
            </a:r>
            <a:r>
              <a:rPr lang="en-US" sz="1600" dirty="0" err="1"/>
              <a:t>disajikan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analis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.</a:t>
            </a:r>
          </a:p>
          <a:p>
            <a:pPr lvl="2">
              <a:buNone/>
            </a:pPr>
            <a:r>
              <a:rPr lang="en-US" sz="1600" dirty="0"/>
              <a:t>b. 	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dampak</a:t>
            </a:r>
            <a:r>
              <a:rPr lang="en-US" sz="1600" dirty="0"/>
              <a:t> </a:t>
            </a:r>
            <a:r>
              <a:rPr lang="en-US" sz="1600" dirty="0" err="1"/>
              <a:t>signifikan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A </a:t>
            </a:r>
            <a:r>
              <a:rPr lang="en-US" sz="1600" dirty="0" err="1"/>
              <a:t>memenuhi</a:t>
            </a:r>
            <a:r>
              <a:rPr lang="en-US" sz="1600" dirty="0"/>
              <a:t> 90% </a:t>
            </a:r>
            <a:r>
              <a:rPr lang="en-US" sz="1600" dirty="0" err="1"/>
              <a:t>persyaratan</a:t>
            </a:r>
            <a:r>
              <a:rPr lang="en-US" sz="1600" dirty="0"/>
              <a:t> yang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pemakai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mahal</a:t>
            </a:r>
            <a:r>
              <a:rPr lang="en-US" sz="1600" dirty="0"/>
              <a:t> 40% </a:t>
            </a:r>
            <a:r>
              <a:rPr lang="en-US" sz="1600" dirty="0" err="1"/>
              <a:t>dibandingkan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B.</a:t>
            </a:r>
          </a:p>
          <a:p>
            <a:pPr lvl="1">
              <a:buNone/>
            </a:pPr>
            <a:r>
              <a:rPr lang="en-US" sz="1600" dirty="0"/>
              <a:t>3.	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yang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mengimplementasikan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masing-masing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.</a:t>
            </a:r>
          </a:p>
          <a:p>
            <a:pPr lvl="1">
              <a:buNone/>
            </a:pPr>
            <a:r>
              <a:rPr lang="en-US" sz="1600" dirty="0"/>
              <a:t>4.	</a:t>
            </a:r>
            <a:r>
              <a:rPr lang="en-US" sz="1600" dirty="0" err="1"/>
              <a:t>Asumsi-asumsi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masalah-masalah</a:t>
            </a:r>
            <a:r>
              <a:rPr lang="en-US" sz="1600" dirty="0"/>
              <a:t> yang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terpecahkan</a:t>
            </a:r>
            <a:r>
              <a:rPr lang="en-US" sz="1600" dirty="0"/>
              <a:t> yang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berdampak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final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Evaluasi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yang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.jpg"/>
          <p:cNvPicPr>
            <a:picLocks noChangeAspect="1"/>
          </p:cNvPicPr>
          <p:nvPr/>
        </p:nvPicPr>
        <p:blipFill>
          <a:blip r:embed="rId2" cstate="print"/>
          <a:srcRect l="13861" t="14444" r="15432" b="48889"/>
          <a:stretch>
            <a:fillRect/>
          </a:stretch>
        </p:blipFill>
        <p:spPr>
          <a:xfrm>
            <a:off x="1" y="1143000"/>
            <a:ext cx="7793182" cy="571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Penyusunan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Final </a:t>
            </a:r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“</a:t>
            </a:r>
            <a:r>
              <a:rPr lang="en-US" dirty="0" err="1"/>
              <a:t>Laporan</a:t>
            </a:r>
            <a:r>
              <a:rPr lang="en-US" dirty="0"/>
              <a:t> Final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.”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Desain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Rinci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format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pisah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data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s-ES" b="1" dirty="0" err="1"/>
              <a:t>Penyusunan</a:t>
            </a:r>
            <a:r>
              <a:rPr lang="es-ES" b="1" dirty="0"/>
              <a:t> </a:t>
            </a:r>
            <a:r>
              <a:rPr lang="es-ES" b="1" dirty="0" err="1"/>
              <a:t>Laporan</a:t>
            </a:r>
            <a:r>
              <a:rPr lang="es-ES" b="1" dirty="0"/>
              <a:t> Final </a:t>
            </a:r>
            <a:r>
              <a:rPr lang="es-ES" b="1" dirty="0" err="1"/>
              <a:t>Desain</a:t>
            </a:r>
            <a:r>
              <a:rPr lang="es-ES" b="1" dirty="0"/>
              <a:t> </a:t>
            </a:r>
            <a:r>
              <a:rPr lang="es-ES" b="1" dirty="0" err="1"/>
              <a:t>Sistem</a:t>
            </a:r>
            <a:r>
              <a:rPr lang="es-ES" b="1" dirty="0"/>
              <a:t> Secara </a:t>
            </a:r>
            <a:r>
              <a:rPr lang="es-ES" b="1" dirty="0" err="1"/>
              <a:t>Rinci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/>
              <a:t>Hasil desain rinci sistem informasi ini disajikan oleh analis sistem dalam dokumen tertulis yang disebut: “Laporan Final Desain Sistem Secara Rinci.”</a:t>
            </a:r>
            <a:endParaRPr lang="en-US" dirty="0"/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IMPLEMENTASI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teknisi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. </a:t>
            </a:r>
          </a:p>
          <a:p>
            <a:r>
              <a:rPr lang="en-US" dirty="0" err="1"/>
              <a:t>Puncak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24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Persiapan</a:t>
            </a:r>
            <a:r>
              <a:rPr lang="en-US" b="1" dirty="0"/>
              <a:t>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  <a:p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 </a:t>
            </a:r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lama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kekurangan-kekurangan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diatasi</a:t>
            </a:r>
            <a:r>
              <a:rPr lang="en-US" dirty="0"/>
              <a:t>. </a:t>
            </a:r>
          </a:p>
          <a:p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Final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Pelatihan</a:t>
            </a:r>
            <a:r>
              <a:rPr lang="en-US" b="1" dirty="0"/>
              <a:t> </a:t>
            </a:r>
            <a:r>
              <a:rPr lang="en-US" b="1" dirty="0" err="1"/>
              <a:t>Karyawan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</a:t>
            </a:r>
          </a:p>
          <a:p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 </a:t>
            </a:r>
          </a:p>
          <a:p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, </a:t>
            </a:r>
            <a:r>
              <a:rPr lang="en-US" dirty="0" err="1"/>
              <a:t>mengolah</a:t>
            </a:r>
            <a:r>
              <a:rPr lang="en-US" dirty="0"/>
              <a:t> data,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mengoperasikan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logik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Konversi</a:t>
            </a:r>
            <a:r>
              <a:rPr lang="en-US" b="1" dirty="0"/>
              <a:t> Modular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i="1" dirty="0"/>
              <a:t>Phase-in 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657600" y="1828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1752600"/>
            <a:ext cx="4800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lama.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52800" y="3048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2895600"/>
            <a:ext cx="5334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lama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05200" y="43434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4191000"/>
            <a:ext cx="5029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sebagian-sebagian</a:t>
            </a:r>
            <a:r>
              <a:rPr lang="en-US" dirty="0"/>
              <a:t>.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505200" y="5562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4953000"/>
            <a:ext cx="51054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i="1" dirty="0"/>
              <a:t>phase-in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modular.</a:t>
            </a:r>
            <a:r>
              <a:rPr lang="en-US" i="1" dirty="0"/>
              <a:t> </a:t>
            </a:r>
            <a:r>
              <a:rPr lang="en-US" dirty="0"/>
              <a:t>Beda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modular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i="1" dirty="0"/>
              <a:t>phase-in</a:t>
            </a:r>
            <a:r>
              <a:rPr lang="en-US" dirty="0"/>
              <a:t>, yang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SIMBOL UNTUK PEMBUATAN BAGAN ALIR DATA (</a:t>
            </a:r>
            <a:r>
              <a:rPr lang="en-US" i="1" dirty="0"/>
              <a:t>DATA FLOW DIAGRAM)</a:t>
            </a:r>
            <a:endParaRPr lang="en-US" dirty="0"/>
          </a:p>
        </p:txBody>
      </p:sp>
      <p:pic>
        <p:nvPicPr>
          <p:cNvPr id="4" name="Content Placeholder 3" descr="45-46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5337" t="51448" r="11545" b="10526"/>
          <a:stretch>
            <a:fillRect/>
          </a:stretch>
        </p:blipFill>
        <p:spPr>
          <a:xfrm>
            <a:off x="2362200" y="1537807"/>
            <a:ext cx="3276600" cy="5320193"/>
          </a:xfrm>
        </p:spPr>
      </p:pic>
    </p:spTree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-46_Page_2.jpg"/>
          <p:cNvPicPr>
            <a:picLocks noChangeAspect="1"/>
          </p:cNvPicPr>
          <p:nvPr/>
        </p:nvPicPr>
        <p:blipFill>
          <a:blip r:embed="rId2" cstate="print"/>
          <a:srcRect l="24860" t="15223" r="28002" b="57777"/>
          <a:stretch>
            <a:fillRect/>
          </a:stretch>
        </p:blipFill>
        <p:spPr>
          <a:xfrm>
            <a:off x="0" y="685800"/>
            <a:ext cx="7620000" cy="61722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-46_Page_2.jpg"/>
          <p:cNvPicPr>
            <a:picLocks noChangeAspect="1"/>
          </p:cNvPicPr>
          <p:nvPr/>
        </p:nvPicPr>
        <p:blipFill>
          <a:blip r:embed="rId2" cstate="print"/>
          <a:srcRect l="12289" t="45556" r="26431" b="21111"/>
          <a:stretch>
            <a:fillRect/>
          </a:stretch>
        </p:blipFill>
        <p:spPr>
          <a:xfrm>
            <a:off x="0" y="609600"/>
            <a:ext cx="7825740" cy="6019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ANALISIS SISTEM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1.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fi-FI" dirty="0"/>
              <a:t>	2. Penyusunan Usulan Pelaksanaan Analisis Sistem.</a:t>
            </a:r>
          </a:p>
          <a:p>
            <a:pPr>
              <a:buNone/>
            </a:pPr>
            <a:r>
              <a:rPr lang="en-US" dirty="0"/>
              <a:t>	3.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4.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90600"/>
          </a:xfrm>
        </p:spPr>
        <p:txBody>
          <a:bodyPr>
            <a:noAutofit/>
          </a:bodyPr>
          <a:lstStyle/>
          <a:p>
            <a:r>
              <a:rPr lang="en-US" sz="3600" dirty="0"/>
              <a:t>SIMBOL UNTUK PEMBUATAN BAGAN ALIR DOKUMEN (</a:t>
            </a:r>
            <a:r>
              <a:rPr lang="en-US" sz="3600" i="1" dirty="0"/>
              <a:t>DOCUMENT FLOWCHART)</a:t>
            </a:r>
            <a:endParaRPr lang="en-US" sz="3600" dirty="0"/>
          </a:p>
        </p:txBody>
      </p:sp>
      <p:pic>
        <p:nvPicPr>
          <p:cNvPr id="3" name="Picture 2" descr="47-49_Page_1.jpg"/>
          <p:cNvPicPr>
            <a:picLocks noChangeAspect="1"/>
          </p:cNvPicPr>
          <p:nvPr/>
        </p:nvPicPr>
        <p:blipFill>
          <a:blip r:embed="rId2" cstate="print"/>
          <a:srcRect l="13861" t="31111" r="10718" b="41111"/>
          <a:stretch>
            <a:fillRect/>
          </a:stretch>
        </p:blipFill>
        <p:spPr>
          <a:xfrm>
            <a:off x="0" y="1676400"/>
            <a:ext cx="9144000" cy="47625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  <p:pic>
        <p:nvPicPr>
          <p:cNvPr id="3" name="Picture 2" descr="47-49_Page_1.jpg"/>
          <p:cNvPicPr>
            <a:picLocks noChangeAspect="1"/>
          </p:cNvPicPr>
          <p:nvPr/>
        </p:nvPicPr>
        <p:blipFill>
          <a:blip r:embed="rId2" cstate="print"/>
          <a:srcRect l="13861" t="58889" r="12289" b="10000"/>
          <a:stretch>
            <a:fillRect/>
          </a:stretch>
        </p:blipFill>
        <p:spPr>
          <a:xfrm>
            <a:off x="0" y="1600200"/>
            <a:ext cx="8839200" cy="526590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  <p:pic>
        <p:nvPicPr>
          <p:cNvPr id="3" name="Picture 2" descr="47-49_Page_2.jpg"/>
          <p:cNvPicPr>
            <a:picLocks noChangeAspect="1"/>
          </p:cNvPicPr>
          <p:nvPr/>
        </p:nvPicPr>
        <p:blipFill>
          <a:blip r:embed="rId2" cstate="print"/>
          <a:srcRect l="10718" t="14444" r="13861" b="61111"/>
          <a:stretch>
            <a:fillRect/>
          </a:stretch>
        </p:blipFill>
        <p:spPr>
          <a:xfrm>
            <a:off x="0" y="16764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-49_Page_2.jpg"/>
          <p:cNvPicPr>
            <a:picLocks noChangeAspect="1"/>
          </p:cNvPicPr>
          <p:nvPr/>
        </p:nvPicPr>
        <p:blipFill>
          <a:blip r:embed="rId2" cstate="print"/>
          <a:srcRect l="10718" t="38889" r="13861" b="33333"/>
          <a:stretch>
            <a:fillRect/>
          </a:stretch>
        </p:blipFill>
        <p:spPr>
          <a:xfrm>
            <a:off x="0" y="1676400"/>
            <a:ext cx="9144000" cy="4762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</p:spTree>
  </p:cSld>
  <p:clrMapOvr>
    <a:masterClrMapping/>
  </p:clrMapOvr>
  <p:transition>
    <p:checke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  <p:pic>
        <p:nvPicPr>
          <p:cNvPr id="4" name="Picture 3" descr="47-49_Page_2.jpg"/>
          <p:cNvPicPr>
            <a:picLocks noChangeAspect="1"/>
          </p:cNvPicPr>
          <p:nvPr/>
        </p:nvPicPr>
        <p:blipFill>
          <a:blip r:embed="rId2" cstate="print"/>
          <a:srcRect l="10718" t="66667" r="13861" b="14444"/>
          <a:stretch>
            <a:fillRect/>
          </a:stretch>
        </p:blipFill>
        <p:spPr>
          <a:xfrm>
            <a:off x="0" y="1752600"/>
            <a:ext cx="9036424" cy="32004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7-49_Page_3.jpg"/>
          <p:cNvPicPr>
            <a:picLocks noChangeAspect="1"/>
          </p:cNvPicPr>
          <p:nvPr/>
        </p:nvPicPr>
        <p:blipFill>
          <a:blip r:embed="rId2" cstate="print"/>
          <a:srcRect l="13861" t="14444" r="12289" b="65556"/>
          <a:stretch>
            <a:fillRect/>
          </a:stretch>
        </p:blipFill>
        <p:spPr>
          <a:xfrm>
            <a:off x="0" y="1524000"/>
            <a:ext cx="8953500" cy="3429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  <p:pic>
        <p:nvPicPr>
          <p:cNvPr id="4" name="Picture 3" descr="47-49_Page_3.jpg"/>
          <p:cNvPicPr>
            <a:picLocks noChangeAspect="1"/>
          </p:cNvPicPr>
          <p:nvPr/>
        </p:nvPicPr>
        <p:blipFill>
          <a:blip r:embed="rId2" cstate="print"/>
          <a:srcRect l="13861" t="35556" r="12289" b="46666"/>
          <a:stretch>
            <a:fillRect/>
          </a:stretch>
        </p:blipFill>
        <p:spPr>
          <a:xfrm>
            <a:off x="0" y="1828800"/>
            <a:ext cx="8953500" cy="304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Autofit/>
          </a:bodyPr>
          <a:lstStyle/>
          <a:p>
            <a:r>
              <a:rPr lang="en-US" sz="3200" dirty="0"/>
              <a:t>SIMBOL UNTUK PEMBUATAN BAGAN ALIR DOKUMEN (</a:t>
            </a:r>
            <a:r>
              <a:rPr lang="en-US" sz="3200" i="1" dirty="0"/>
              <a:t>DOCUMENT FLOWCHART)-</a:t>
            </a:r>
            <a:r>
              <a:rPr lang="en-US" sz="3200" i="1" dirty="0" err="1"/>
              <a:t>lanjutan</a:t>
            </a:r>
            <a:endParaRPr lang="en-US" sz="3200" dirty="0"/>
          </a:p>
        </p:txBody>
      </p:sp>
      <p:pic>
        <p:nvPicPr>
          <p:cNvPr id="4" name="Picture 3" descr="47-49_Page_3.jpg"/>
          <p:cNvPicPr>
            <a:picLocks noChangeAspect="1"/>
          </p:cNvPicPr>
          <p:nvPr/>
        </p:nvPicPr>
        <p:blipFill>
          <a:blip r:embed="rId2" cstate="print"/>
          <a:srcRect l="13861" t="53333" r="12289" b="28889"/>
          <a:stretch>
            <a:fillRect/>
          </a:stretch>
        </p:blipFill>
        <p:spPr>
          <a:xfrm>
            <a:off x="0" y="1752600"/>
            <a:ext cx="8953500" cy="304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/>
              <a:t> flowchart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alir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bermanfaat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tertulis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menyeluruh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alir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digambarkan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alir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Kelemahan</a:t>
            </a:r>
            <a:r>
              <a:rPr lang="en-US" sz="2000" dirty="0"/>
              <a:t>-</a:t>
            </a:r>
            <a:r>
              <a:rPr lang="en-US" sz="2000" dirty="0" err="1"/>
              <a:t>kelemahan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bidang-bidang</a:t>
            </a:r>
            <a:r>
              <a:rPr lang="en-US" sz="2000" dirty="0"/>
              <a:t> yang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alir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Dokumentasi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bagan</a:t>
            </a:r>
            <a:r>
              <a:rPr lang="en-US" sz="2000" dirty="0"/>
              <a:t> </a:t>
            </a:r>
            <a:r>
              <a:rPr lang="en-US" sz="2000" dirty="0" err="1"/>
              <a:t>alir</a:t>
            </a:r>
            <a:r>
              <a:rPr lang="en-US" sz="2000" dirty="0"/>
              <a:t>.</a:t>
            </a:r>
            <a:endParaRPr lang="en-US" sz="2000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-51_Page_1.jpg"/>
          <p:cNvPicPr>
            <a:picLocks noChangeAspect="1"/>
          </p:cNvPicPr>
          <p:nvPr/>
        </p:nvPicPr>
        <p:blipFill>
          <a:blip r:embed="rId2" cstate="print"/>
          <a:srcRect l="12289" t="24444" r="13861" b="68889"/>
          <a:stretch>
            <a:fillRect/>
          </a:stretch>
        </p:blipFill>
        <p:spPr>
          <a:xfrm>
            <a:off x="0" y="1823936"/>
            <a:ext cx="8991600" cy="11478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Pendahuluan</a:t>
            </a:r>
            <a:r>
              <a:rPr lang="en-US" b="1" dirty="0"/>
              <a:t> (</a:t>
            </a:r>
            <a:r>
              <a:rPr lang="en-US" b="1" i="1" dirty="0"/>
              <a:t>Preliminary Analysis)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didahului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diterimanya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 </a:t>
            </a:r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2.2.</a:t>
            </a:r>
          </a:p>
        </p:txBody>
      </p:sp>
    </p:spTree>
  </p:cSld>
  <p:clrMapOvr>
    <a:masterClrMapping/>
  </p:clrMapOvr>
  <p:transition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-51_Page_1.jpg"/>
          <p:cNvPicPr>
            <a:picLocks noChangeAspect="1"/>
          </p:cNvPicPr>
          <p:nvPr/>
        </p:nvPicPr>
        <p:blipFill>
          <a:blip r:embed="rId2" cstate="print"/>
          <a:srcRect l="12289" t="32222" r="13861" b="21111"/>
          <a:stretch>
            <a:fillRect/>
          </a:stretch>
        </p:blipFill>
        <p:spPr>
          <a:xfrm>
            <a:off x="0" y="0"/>
            <a:ext cx="7696200" cy="687745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-51_Page_2.jpg"/>
          <p:cNvPicPr>
            <a:picLocks noChangeAspect="1"/>
          </p:cNvPicPr>
          <p:nvPr/>
        </p:nvPicPr>
        <p:blipFill>
          <a:blip r:embed="rId2" cstate="print"/>
          <a:srcRect l="23288" t="48889" r="20146" b="12222"/>
          <a:stretch>
            <a:fillRect/>
          </a:stretch>
        </p:blipFill>
        <p:spPr>
          <a:xfrm>
            <a:off x="0" y="0"/>
            <a:ext cx="7086600" cy="688975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</a:t>
            </a:r>
          </a:p>
        </p:txBody>
      </p:sp>
      <p:pic>
        <p:nvPicPr>
          <p:cNvPr id="5" name="Picture 4" descr="50-51_Page_1.jpg"/>
          <p:cNvPicPr>
            <a:picLocks noChangeAspect="1"/>
          </p:cNvPicPr>
          <p:nvPr/>
        </p:nvPicPr>
        <p:blipFill>
          <a:blip r:embed="rId2" cstate="print"/>
          <a:srcRect l="12289" t="82467" r="13861" b="12745"/>
          <a:stretch>
            <a:fillRect/>
          </a:stretch>
        </p:blipFill>
        <p:spPr>
          <a:xfrm>
            <a:off x="0" y="1600199"/>
            <a:ext cx="9144000" cy="838201"/>
          </a:xfrm>
          <a:prstGeom prst="rect">
            <a:avLst/>
          </a:prstGeom>
        </p:spPr>
      </p:pic>
      <p:pic>
        <p:nvPicPr>
          <p:cNvPr id="6" name="Picture 5" descr="50-51_Page_2.jpg"/>
          <p:cNvPicPr>
            <a:picLocks noChangeAspect="1"/>
          </p:cNvPicPr>
          <p:nvPr/>
        </p:nvPicPr>
        <p:blipFill>
          <a:blip r:embed="rId3" cstate="print"/>
          <a:srcRect l="13861" t="15157" r="12289" b="72658"/>
          <a:stretch>
            <a:fillRect/>
          </a:stretch>
        </p:blipFill>
        <p:spPr>
          <a:xfrm>
            <a:off x="0" y="2438400"/>
            <a:ext cx="9144000" cy="21336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RANGKUMAN- </a:t>
            </a:r>
            <a:r>
              <a:rPr lang="en-US" i="1" dirty="0" err="1"/>
              <a:t>lanjutan</a:t>
            </a:r>
            <a:endParaRPr lang="en-US" i="1" dirty="0"/>
          </a:p>
        </p:txBody>
      </p:sp>
      <p:pic>
        <p:nvPicPr>
          <p:cNvPr id="3" name="Picture 2" descr="50-51_Page_2.jpg"/>
          <p:cNvPicPr>
            <a:picLocks noChangeAspect="1"/>
          </p:cNvPicPr>
          <p:nvPr/>
        </p:nvPicPr>
        <p:blipFill>
          <a:blip r:embed="rId2" cstate="print"/>
          <a:srcRect l="13861" t="27539" r="12289" b="51111"/>
          <a:stretch>
            <a:fillRect/>
          </a:stretch>
        </p:blipFill>
        <p:spPr>
          <a:xfrm>
            <a:off x="0" y="1752600"/>
            <a:ext cx="9132570" cy="3733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777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 cstate="print"/>
          <a:srcRect l="18574" t="46667" r="17003" b="12222"/>
          <a:stretch>
            <a:fillRect/>
          </a:stretch>
        </p:blipFill>
        <p:spPr>
          <a:xfrm>
            <a:off x="0" y="0"/>
            <a:ext cx="7620000" cy="6876586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Berdasarkan surat permintaan jasa pengembangan sistem informasi tersebut, analis sistem kemudian melakukan analisis pendahuluan </a:t>
            </a:r>
            <a:r>
              <a:rPr lang="sv-SE" i="1" dirty="0"/>
              <a:t>(preliminary analysis) </a:t>
            </a:r>
            <a:r>
              <a:rPr lang="sv-SE" dirty="0"/>
              <a:t>untuk kepentingan pembuatan Usulan Pelaksanaan Analisis Sistem </a:t>
            </a:r>
            <a:r>
              <a:rPr lang="sv-SE" i="1" dirty="0"/>
              <a:t>(Proposal to Conduct System Analysis Report).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kliennya</a:t>
            </a:r>
            <a:r>
              <a:rPr lang="en-US" dirty="0"/>
              <a:t>. </a:t>
            </a:r>
          </a:p>
          <a:p>
            <a:r>
              <a:rPr lang="sv-SE" i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work sheet </a:t>
            </a:r>
            <a:r>
              <a:rPr lang="en-US" dirty="0" err="1"/>
              <a:t>atau</a:t>
            </a:r>
            <a:r>
              <a:rPr lang="en-US" i="1" dirty="0"/>
              <a:t> check sheet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Pendahuluan</a:t>
            </a:r>
            <a:r>
              <a:rPr lang="en-US" b="1" dirty="0"/>
              <a:t> (</a:t>
            </a:r>
            <a:r>
              <a:rPr lang="en-US" b="1" i="1" dirty="0"/>
              <a:t>Preliminary Analysis)-</a:t>
            </a:r>
            <a:r>
              <a:rPr lang="en-US" b="1" i="1" dirty="0" err="1"/>
              <a:t>lanjutan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Penyusunan Usulan Pelaksanaan Analisis 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“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.” </a:t>
            </a:r>
          </a:p>
          <a:p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dihasilkannya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mempertemukan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“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Dalam dokumen “Usulan Pelaksanaan Analisis Sistem” analis sistem menjelaskan:</a:t>
            </a:r>
          </a:p>
          <a:p>
            <a:pPr lvl="1"/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dilakukannya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diusulkan</a:t>
            </a:r>
            <a:r>
              <a:rPr lang="en-US" dirty="0"/>
              <a:t>.</a:t>
            </a:r>
          </a:p>
          <a:p>
            <a:pPr lvl="1"/>
            <a:r>
              <a:rPr lang="fi-FI" dirty="0"/>
              <a:t>Batasan luas analisis sistem yang akan dilakukan.</a:t>
            </a:r>
          </a:p>
          <a:p>
            <a:pPr lvl="1"/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dikumpulkan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surnber-sumber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pengecek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analis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Penyusunan Usulan Pelaksanaan Analisis Sistem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0" y="1905000"/>
            <a:ext cx="914400" cy="441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90600" y="5791200"/>
            <a:ext cx="7162800" cy="61264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2.3 (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35 </a:t>
            </a:r>
            <a:r>
              <a:rPr lang="en-US" dirty="0" err="1"/>
              <a:t>s.d</a:t>
            </a:r>
            <a:r>
              <a:rPr lang="en-US" dirty="0"/>
              <a:t>. 36</a:t>
            </a:r>
          </a:p>
        </p:txBody>
      </p:sp>
    </p:spTree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Analisis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sv-SE" sz="1800" b="1" dirty="0"/>
              <a:t>Analisis Laporan yang Dihasilkan Sistem Sekarang.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analis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mempelajari</a:t>
            </a:r>
            <a:r>
              <a:rPr lang="en-US" sz="1800" dirty="0"/>
              <a:t> </a:t>
            </a:r>
            <a:r>
              <a:rPr lang="en-US" sz="1800" dirty="0" err="1"/>
              <a:t>laporan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yang </a:t>
            </a:r>
            <a:r>
              <a:rPr lang="en-US" sz="1800" dirty="0" err="1"/>
              <a:t>sekarang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untuk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menemukan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informasi</a:t>
            </a:r>
            <a:r>
              <a:rPr lang="en-US" sz="1800" b="1" dirty="0">
                <a:solidFill>
                  <a:srgbClr val="FF0000"/>
                </a:solidFill>
              </a:rPr>
              <a:t> yang </a:t>
            </a:r>
            <a:r>
              <a:rPr lang="en-US" sz="1800" b="1" dirty="0" err="1">
                <a:solidFill>
                  <a:srgbClr val="FF0000"/>
                </a:solidFill>
              </a:rPr>
              <a:t>diperlukan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oleh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manajemen</a:t>
            </a:r>
            <a:r>
              <a:rPr lang="en-US" sz="1800" b="1" dirty="0">
                <a:solidFill>
                  <a:srgbClr val="FF0000"/>
                </a:solidFill>
              </a:rPr>
              <a:t>, </a:t>
            </a:r>
            <a:r>
              <a:rPr lang="en-US" sz="1800" b="1" dirty="0" err="1">
                <a:solidFill>
                  <a:srgbClr val="FF0000"/>
                </a:solidFill>
              </a:rPr>
              <a:t>namun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tidak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disediakan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oleh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sistem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akuntansi</a:t>
            </a:r>
            <a:r>
              <a:rPr lang="en-US" sz="1800" b="1" dirty="0">
                <a:solidFill>
                  <a:srgbClr val="FF0000"/>
                </a:solidFill>
              </a:rPr>
              <a:t> yang </a:t>
            </a:r>
            <a:r>
              <a:rPr lang="en-US" sz="1800" b="1" dirty="0" err="1">
                <a:solidFill>
                  <a:srgbClr val="FF0000"/>
                </a:solidFill>
              </a:rPr>
              <a:t>sekarang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800" b="1" dirty="0" err="1"/>
              <a:t>Menganalisis</a:t>
            </a:r>
            <a:r>
              <a:rPr lang="en-US" sz="1800" b="1" dirty="0"/>
              <a:t> </a:t>
            </a:r>
            <a:r>
              <a:rPr lang="en-US" sz="1800" b="1" dirty="0" err="1"/>
              <a:t>Transaksi</a:t>
            </a:r>
            <a:r>
              <a:rPr lang="en-US" sz="1800" b="1" dirty="0"/>
              <a:t>. </a:t>
            </a:r>
            <a:r>
              <a:rPr lang="en-US" sz="1800" dirty="0" err="1"/>
              <a:t>Analis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.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meliputi</a:t>
            </a:r>
            <a:r>
              <a:rPr lang="en-US" sz="1800" dirty="0"/>
              <a:t> </a:t>
            </a:r>
            <a:r>
              <a:rPr lang="en-US" sz="1800" dirty="0" err="1"/>
              <a:t>analisis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catatan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prosedur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yang </a:t>
            </a:r>
            <a:r>
              <a:rPr lang="en-US" sz="1800" dirty="0" err="1"/>
              <a:t>dilaksanakan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, </a:t>
            </a:r>
            <a:r>
              <a:rPr lang="en-US" sz="1800" dirty="0" err="1"/>
              <a:t>analis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mengumpulkan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Unit </a:t>
            </a:r>
            <a:r>
              <a:rPr lang="en-US" sz="1800" dirty="0" err="1"/>
              <a:t>organisasi</a:t>
            </a:r>
            <a:r>
              <a:rPr lang="en-US" sz="1800" dirty="0"/>
              <a:t> yang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;</a:t>
            </a:r>
          </a:p>
          <a:p>
            <a:pPr lvl="1"/>
            <a:r>
              <a:rPr lang="en-US" sz="1800" dirty="0" err="1"/>
              <a:t>Formulir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;</a:t>
            </a:r>
          </a:p>
          <a:p>
            <a:pPr lvl="1"/>
            <a:r>
              <a:rPr lang="fi-FI" sz="1800" dirty="0"/>
              <a:t>Sistem otorisasi dalam pelaksanaan transaksi;</a:t>
            </a:r>
          </a:p>
          <a:p>
            <a:pPr lvl="1"/>
            <a:r>
              <a:rPr lang="en-US" sz="1800" dirty="0" err="1"/>
              <a:t>Catatan</a:t>
            </a:r>
            <a:r>
              <a:rPr lang="en-US" sz="1800" dirty="0"/>
              <a:t> </a:t>
            </a:r>
            <a:r>
              <a:rPr lang="en-US" sz="1800" dirty="0" err="1"/>
              <a:t>akuntansi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mencatat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;</a:t>
            </a:r>
          </a:p>
          <a:p>
            <a:pPr lvl="1"/>
            <a:r>
              <a:rPr lang="en-US" sz="1800" dirty="0" err="1"/>
              <a:t>Prosedur</a:t>
            </a:r>
            <a:r>
              <a:rPr lang="en-US" sz="1800" dirty="0"/>
              <a:t> </a:t>
            </a:r>
            <a:r>
              <a:rPr lang="en-US" sz="1800" dirty="0" err="1"/>
              <a:t>pelaksanaan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567</TotalTime>
  <Words>1779</Words>
  <Application>Microsoft Office PowerPoint</Application>
  <PresentationFormat>On-screen Show (4:3)</PresentationFormat>
  <Paragraphs>151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Myriad Pro</vt:lpstr>
      <vt:lpstr>Myriad Pro Light</vt:lpstr>
      <vt:lpstr>Tw Cen MT</vt:lpstr>
      <vt:lpstr>Wingdings</vt:lpstr>
      <vt:lpstr>PPt-Template_S4</vt:lpstr>
      <vt:lpstr>Bab 2  metodologi pengembangan sistem akuntansi</vt:lpstr>
      <vt:lpstr>PowerPoint Presentation</vt:lpstr>
      <vt:lpstr>ANALISIS SISTEM</vt:lpstr>
      <vt:lpstr>Analisis Pendahuluan (Preliminary Analysis)</vt:lpstr>
      <vt:lpstr>PowerPoint Presentation</vt:lpstr>
      <vt:lpstr>Analisis Pendahuluan (Preliminary Analysis)-lanjutan</vt:lpstr>
      <vt:lpstr>Penyusunan Usulan Pelaksanaan Analisis Sistem</vt:lpstr>
      <vt:lpstr>Penyusunan Usulan Pelaksanaan Analisis Sistem</vt:lpstr>
      <vt:lpstr>Pelaksanaan Analisis Sistem</vt:lpstr>
      <vt:lpstr>Sumber Informasi dalam Analisis Sistem</vt:lpstr>
      <vt:lpstr>Sumber Informasi dalam Analisis Sistem-lanjutan</vt:lpstr>
      <vt:lpstr>Teknik Pengumpulan Informasi dalam Analisis Sistem</vt:lpstr>
      <vt:lpstr>Penyusunan Laporan Hasil Analisis Sistem</vt:lpstr>
      <vt:lpstr>Penyusunan Laporan Hasil Analisis Sistem-lanjutan</vt:lpstr>
      <vt:lpstr>DESAIN SISTEM</vt:lpstr>
      <vt:lpstr>Desain Sistem Secara Garis Besar</vt:lpstr>
      <vt:lpstr>Desain Sistem Secara Garis Besar-lanjutan</vt:lpstr>
      <vt:lpstr>Penyusunan Usulan Desain Sistem Secara Garis Besar</vt:lpstr>
      <vt:lpstr>Evaluasi Sistem</vt:lpstr>
      <vt:lpstr>Penyusunan Laporan Final Desain Sistem Secara Garis Besar</vt:lpstr>
      <vt:lpstr>Desain Sistem Secara Rinci</vt:lpstr>
      <vt:lpstr>Penyusunan Laporan Final Desain Sistem Secara Rinci</vt:lpstr>
      <vt:lpstr>IMPLEMENTASI SISTEM</vt:lpstr>
      <vt:lpstr>Persiapan Implementasi Sistem</vt:lpstr>
      <vt:lpstr>Pendidikan dan Pelatihan Karyawan</vt:lpstr>
      <vt:lpstr>Konversi Sistem</vt:lpstr>
      <vt:lpstr>SIMBOL UNTUK PEMBUATAN BAGAN ALIR DATA (DATA FLOW DIAGRAM)</vt:lpstr>
      <vt:lpstr>PowerPoint Presentation</vt:lpstr>
      <vt:lpstr>PowerPoint Presentation</vt:lpstr>
      <vt:lpstr>SIMBOL UNTUK PEMBUATAN BAGAN ALIR DOKUMEN (DOCUMENT FLOWCHART)</vt:lpstr>
      <vt:lpstr>SIMBOL UNTUK PEMBUATAN BAGAN ALIR DOKUMEN (DOCUMENT FLOWCHART)-lanjutan</vt:lpstr>
      <vt:lpstr>SIMBOL UNTUK PEMBUATAN BAGAN ALIR DOKUMEN (DOCUMENT FLOWCHART)-lanjutan</vt:lpstr>
      <vt:lpstr>SIMBOL UNTUK PEMBUATAN BAGAN ALIR DOKUMEN (DOCUMENT FLOWCHART)-lanjutan</vt:lpstr>
      <vt:lpstr>SIMBOL UNTUK PEMBUATAN BAGAN ALIR DOKUMEN (DOCUMENT FLOWCHART)-lanjutan</vt:lpstr>
      <vt:lpstr>SIMBOL UNTUK PEMBUATAN BAGAN ALIR DOKUMEN (DOCUMENT FLOWCHART)-lanjutan</vt:lpstr>
      <vt:lpstr>SIMBOL UNTUK PEMBUATAN BAGAN ALIR DOKUMEN (DOCUMENT FLOWCHART)-lanjutan</vt:lpstr>
      <vt:lpstr>SIMBOL UNTUK PEMBUATAN BAGAN ALIR DOKUMEN (DOCUMENT FLOWCHART)-lanjutan</vt:lpstr>
      <vt:lpstr>Contoh flowchart</vt:lpstr>
      <vt:lpstr>PowerPoint Presentation</vt:lpstr>
      <vt:lpstr>PowerPoint Presentation</vt:lpstr>
      <vt:lpstr>PowerPoint Presentation</vt:lpstr>
      <vt:lpstr>RANGKUMAN</vt:lpstr>
      <vt:lpstr>RANGKUMAN- lanjutan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 metodologi pengembangan sistem akuntansi</dc:title>
  <dc:creator>S4Prio-18</dc:creator>
  <cp:lastModifiedBy>Agung Sugiarto</cp:lastModifiedBy>
  <cp:revision>42</cp:revision>
  <dcterms:created xsi:type="dcterms:W3CDTF">2015-11-26T03:55:08Z</dcterms:created>
  <dcterms:modified xsi:type="dcterms:W3CDTF">2019-09-22T10:09:27Z</dcterms:modified>
</cp:coreProperties>
</file>