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B5E08-F707-46AB-B7BF-FE9AE1BBA43F}" type="datetimeFigureOut">
              <a:rPr lang="id-ID" smtClean="0"/>
              <a:t>22/09/2019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20AF3-A81C-4AD5-8BF4-FAF1C77949C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8539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Konteksnya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system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berbasis</a:t>
            </a:r>
            <a:r>
              <a:rPr lang="en-US" dirty="0"/>
              <a:t> IT (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kertas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)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20AF3-A81C-4AD5-8BF4-FAF1C77949CA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8200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29000" y="3505200"/>
            <a:ext cx="5410200" cy="16764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1000" y="6172200"/>
            <a:ext cx="8763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172200"/>
            <a:ext cx="457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0198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27676"/>
            <a:ext cx="2895600" cy="2839724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 Light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rgbClr val="0070C0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 b="0">
                <a:latin typeface="Myriad Pro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8B3A6C1-4A43-4205-8695-A67F4413115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447800" cy="4572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486400"/>
            <a:ext cx="1447800" cy="1371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8B3A6C1-4A43-4205-8695-A67F4413115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rgbClr val="0070C0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09600"/>
            <a:ext cx="6019800" cy="548640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3733800"/>
            <a:ext cx="5181600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180076"/>
            <a:ext cx="2895600" cy="2839724"/>
          </a:xfrm>
          <a:prstGeom prst="rect">
            <a:avLst/>
          </a:prstGeom>
        </p:spPr>
      </p:pic>
      <p:sp>
        <p:nvSpPr>
          <p:cNvPr id="10" name="Date Placeholder 10"/>
          <p:cNvSpPr txBox="1">
            <a:spLocks/>
          </p:cNvSpPr>
          <p:nvPr/>
        </p:nvSpPr>
        <p:spPr>
          <a:xfrm>
            <a:off x="6248400" y="6400800"/>
            <a:ext cx="2667000" cy="36512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B3E01-F88B-47EF-8E88-546566C8D896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 sz="2400"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667000"/>
            <a:ext cx="7123113" cy="16732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4400">
                <a:solidFill>
                  <a:srgbClr val="0070C0"/>
                </a:solidFill>
                <a:latin typeface="Myriad Pro Light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2438400"/>
            <a:ext cx="9144000" cy="1524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5908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f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352800"/>
            <a:ext cx="1293881" cy="1293881"/>
          </a:xfrm>
          <a:prstGeom prst="rect">
            <a:avLst/>
          </a:prstGeom>
        </p:spPr>
      </p:pic>
      <p:pic>
        <p:nvPicPr>
          <p:cNvPr id="11" name="Picture 10" descr="t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5181600"/>
            <a:ext cx="1293881" cy="1293881"/>
          </a:xfrm>
          <a:prstGeom prst="rect">
            <a:avLst/>
          </a:prstGeom>
        </p:spPr>
      </p:pic>
      <p:sp>
        <p:nvSpPr>
          <p:cNvPr id="13" name="Text Placeholder 1"/>
          <p:cNvSpPr txBox="1">
            <a:spLocks/>
          </p:cNvSpPr>
          <p:nvPr/>
        </p:nvSpPr>
        <p:spPr>
          <a:xfrm>
            <a:off x="2438400" y="35052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Myriad Pro" pitchFamily="34" charset="0"/>
              </a:rPr>
              <a:t>Fan Page</a:t>
            </a:r>
            <a:endParaRPr lang="id-ID" sz="2800" b="1" dirty="0">
              <a:solidFill>
                <a:srgbClr val="0070C0"/>
              </a:solidFill>
              <a:latin typeface="Myriad Pro" pitchFamily="34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Myriad Pro" pitchFamily="34" charset="0"/>
              </a:rPr>
              <a:t>www.facebook.com/</a:t>
            </a:r>
            <a:r>
              <a:rPr lang="id-ID" sz="2800" dirty="0">
                <a:solidFill>
                  <a:srgbClr val="0070C0"/>
                </a:solidFill>
                <a:latin typeface="Myriad Pro" pitchFamily="34" charset="0"/>
              </a:rPr>
              <a:t>penerbit</a:t>
            </a:r>
            <a:r>
              <a:rPr lang="en-US" sz="2800" dirty="0">
                <a:solidFill>
                  <a:srgbClr val="0070C0"/>
                </a:solidFill>
                <a:latin typeface="Myriad Pro" pitchFamily="34" charset="0"/>
              </a:rPr>
              <a:t>.</a:t>
            </a:r>
            <a:r>
              <a:rPr lang="id-ID" sz="2800" dirty="0">
                <a:solidFill>
                  <a:srgbClr val="0070C0"/>
                </a:solidFill>
                <a:latin typeface="Myriad Pro" pitchFamily="34" charset="0"/>
              </a:rPr>
              <a:t>salemba</a:t>
            </a: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2438400" y="54864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id-ID" sz="2800" b="1" dirty="0">
                <a:solidFill>
                  <a:srgbClr val="0070C0"/>
                </a:solidFill>
                <a:latin typeface="Myriad Pro" pitchFamily="34" charset="0"/>
              </a:rPr>
              <a:t>Follow Us On</a:t>
            </a:r>
          </a:p>
          <a:p>
            <a:r>
              <a:rPr lang="id-ID" sz="2800" dirty="0">
                <a:solidFill>
                  <a:srgbClr val="0070C0"/>
                </a:solidFill>
                <a:latin typeface="Myriad Pro" pitchFamily="34" charset="0"/>
              </a:rPr>
              <a:t>@penerbitsalemba</a:t>
            </a:r>
          </a:p>
        </p:txBody>
      </p:sp>
      <p:pic>
        <p:nvPicPr>
          <p:cNvPr id="19" name="Picture 18" descr="ecommer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57200"/>
            <a:ext cx="8382000" cy="1729585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2286000" y="1828800"/>
            <a:ext cx="6858000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8"/>
          </p:nvPr>
        </p:nvSpPr>
        <p:spPr>
          <a:xfrm>
            <a:off x="48768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rgbClr val="0070C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8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9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Content Placeholder 5" descr="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2050"/>
            <a:ext cx="9144000" cy="4248150"/>
          </a:xfrm>
          <a:prstGeom prst="rect">
            <a:avLst/>
          </a:prstGeom>
        </p:spPr>
      </p:pic>
      <p:pic>
        <p:nvPicPr>
          <p:cNvPr id="10" name="Picture 9" descr="fa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6168922"/>
            <a:ext cx="536678" cy="536678"/>
          </a:xfrm>
          <a:prstGeom prst="rect">
            <a:avLst/>
          </a:prstGeom>
        </p:spPr>
      </p:pic>
      <p:pic>
        <p:nvPicPr>
          <p:cNvPr id="11" name="Picture 10" descr="hom 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5486400"/>
            <a:ext cx="536678" cy="536678"/>
          </a:xfrm>
          <a:prstGeom prst="rect">
            <a:avLst/>
          </a:prstGeom>
        </p:spPr>
      </p:pic>
      <p:pic>
        <p:nvPicPr>
          <p:cNvPr id="12" name="Picture 11" descr="mai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6168922"/>
            <a:ext cx="536678" cy="536678"/>
          </a:xfrm>
          <a:prstGeom prst="rect">
            <a:avLst/>
          </a:prstGeom>
        </p:spPr>
      </p:pic>
      <p:pic>
        <p:nvPicPr>
          <p:cNvPr id="13" name="Picture 12" descr="pho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5400" y="5486400"/>
            <a:ext cx="536678" cy="5366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1600" y="5486400"/>
            <a:ext cx="3375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latin typeface="Myriad Pro" pitchFamily="34" charset="0"/>
              </a:rPr>
              <a:t>Jl. Raya Lenteng Agung No. 101 </a:t>
            </a:r>
          </a:p>
          <a:p>
            <a:r>
              <a:rPr lang="id-ID" dirty="0">
                <a:latin typeface="Myriad Pro" pitchFamily="34" charset="0"/>
              </a:rPr>
              <a:t>Jagakarsa</a:t>
            </a:r>
            <a:r>
              <a:rPr lang="en-US" dirty="0">
                <a:latin typeface="Myriad Pro" pitchFamily="34" charset="0"/>
              </a:rPr>
              <a:t>, </a:t>
            </a:r>
            <a:r>
              <a:rPr lang="id-ID" dirty="0">
                <a:latin typeface="Myriad Pro" pitchFamily="34" charset="0"/>
              </a:rPr>
              <a:t>Jakarta Selatan 12610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0" y="6260068"/>
            <a:ext cx="2834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yriad Pro" pitchFamily="34" charset="0"/>
              </a:rPr>
              <a:t>info@penerbitsalemba.com</a:t>
            </a:r>
            <a:endParaRPr lang="id-ID" dirty="0">
              <a:latin typeface="Myriad Pr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2517" y="557426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latin typeface="Myriad Pro" pitchFamily="34" charset="0"/>
              </a:rPr>
              <a:t>+62 21 781 86 16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2517" y="6260068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latin typeface="Myriad Pro" pitchFamily="34" charset="0"/>
              </a:rPr>
              <a:t>+62 21 7818470/7818486</a:t>
            </a:r>
          </a:p>
        </p:txBody>
      </p:sp>
      <p:sp>
        <p:nvSpPr>
          <p:cNvPr id="19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267" y="2644170"/>
            <a:ext cx="72314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</a:rPr>
              <a:t>TERIMA KASIH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B3A6C1-4A43-4205-8695-A67F4413115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Untitled-2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Click to edit Master text styles</a:t>
            </a:r>
          </a:p>
          <a:p>
            <a:pPr marL="320040" marR="0" lvl="1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Second level</a:t>
            </a:r>
          </a:p>
          <a:p>
            <a:pPr marL="320040" marR="0" lvl="2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Third level</a:t>
            </a:r>
          </a:p>
          <a:p>
            <a:pPr marL="320040" marR="0" lvl="3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Fourth level</a:t>
            </a:r>
          </a:p>
          <a:p>
            <a:pPr marL="320040" marR="0" lvl="4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0070C0"/>
          </a:solidFill>
          <a:latin typeface="Myriad Pro Light" pitchFamily="34" charset="0"/>
          <a:ea typeface="+mj-ea"/>
          <a:cs typeface="+mj-cs"/>
        </a:defRPr>
      </a:lvl1pPr>
    </p:titleStyle>
    <p:bodyStyle>
      <a:lvl1pPr marL="320040" marR="0" indent="-320040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0070C0"/>
        </a:buClr>
        <a:buSzPct val="100000"/>
        <a:buFont typeface="Arial" pitchFamily="34" charset="0"/>
        <a:buChar char="•"/>
        <a:tabLst/>
        <a:defRPr kumimoji="0"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640080" marR="0" indent="-274320" algn="l" defTabSz="914400" rtl="0" eaLnBrk="1" fontAlgn="auto" latinLnBrk="0" hangingPunct="1">
        <a:lnSpc>
          <a:spcPct val="100000"/>
        </a:lnSpc>
        <a:spcBef>
          <a:spcPts val="550"/>
        </a:spcBef>
        <a:spcAft>
          <a:spcPts val="0"/>
        </a:spcAft>
        <a:buClr>
          <a:srgbClr val="0070C0"/>
        </a:buClr>
        <a:buSzPct val="70000"/>
        <a:buFont typeface="Arial" pitchFamily="34" charset="0"/>
        <a:buChar char="•"/>
        <a:tabLst/>
        <a:defRPr kumimoji="0" sz="2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144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3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3716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8288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6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Bab</a:t>
            </a:r>
            <a:r>
              <a:rPr lang="en-US" b="1" dirty="0"/>
              <a:t> 3</a:t>
            </a:r>
            <a:br>
              <a:rPr lang="en-US" b="1" dirty="0"/>
            </a:br>
            <a:br>
              <a:rPr lang="en-US" b="1" dirty="0"/>
            </a:br>
            <a:r>
              <a:rPr lang="en-US" b="1" dirty="0" err="1"/>
              <a:t>formulir</a:t>
            </a:r>
            <a:endParaRPr lang="en-US" b="1" dirty="0"/>
          </a:p>
        </p:txBody>
      </p:sp>
      <p:pic>
        <p:nvPicPr>
          <p:cNvPr id="3" name="Picture 2" descr="Sistem Akuntansi edisi 4 Final.jpg"/>
          <p:cNvPicPr>
            <a:picLocks noChangeAspect="1"/>
          </p:cNvPicPr>
          <p:nvPr/>
        </p:nvPicPr>
        <p:blipFill>
          <a:blip r:embed="rId2" cstate="print"/>
          <a:srcRect l="53333"/>
          <a:stretch>
            <a:fillRect/>
          </a:stretch>
        </p:blipFill>
        <p:spPr>
          <a:xfrm>
            <a:off x="7315200" y="0"/>
            <a:ext cx="1828800" cy="250635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lvl="1">
              <a:buNone/>
            </a:pPr>
            <a:r>
              <a:rPr lang="sv-SE" sz="1800" dirty="0"/>
              <a:t>8. 	Cantumkan nomor garis pada sisi sebelah kiri dan kanan formulir, jika formulir lebar digunakan, untuk memperkecil kemungkinan salah pengisian.</a:t>
            </a:r>
          </a:p>
          <a:p>
            <a:pPr lvl="1">
              <a:buNone/>
            </a:pPr>
            <a:r>
              <a:rPr lang="en-US" sz="1800" dirty="0"/>
              <a:t>9. 	</a:t>
            </a:r>
            <a:r>
              <a:rPr lang="en-US" sz="1800" dirty="0" err="1"/>
              <a:t>Cetaklah</a:t>
            </a:r>
            <a:r>
              <a:rPr lang="en-US" sz="1800" dirty="0"/>
              <a:t> </a:t>
            </a:r>
            <a:r>
              <a:rPr lang="en-US" sz="1800" dirty="0" err="1"/>
              <a:t>garis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formulir</a:t>
            </a:r>
            <a:r>
              <a:rPr lang="en-US" sz="1800" dirty="0"/>
              <a:t>, </a:t>
            </a:r>
            <a:r>
              <a:rPr lang="en-US" sz="1800" dirty="0" err="1"/>
              <a:t>jika</a:t>
            </a:r>
            <a:r>
              <a:rPr lang="en-US" sz="1800" dirty="0"/>
              <a:t> </a:t>
            </a:r>
            <a:r>
              <a:rPr lang="en-US" sz="1800" dirty="0" err="1"/>
              <a:t>formulir</a:t>
            </a:r>
            <a:r>
              <a:rPr lang="en-US" sz="1800" dirty="0"/>
              <a:t> </a:t>
            </a:r>
            <a:r>
              <a:rPr lang="en-US" sz="1800" dirty="0" err="1"/>
              <a:t>tersebut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diisi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tulisan</a:t>
            </a:r>
            <a:r>
              <a:rPr lang="en-US" sz="1800" dirty="0"/>
              <a:t> </a:t>
            </a:r>
            <a:r>
              <a:rPr lang="en-US" sz="1800" dirty="0" err="1"/>
              <a:t>tangan</a:t>
            </a:r>
            <a:r>
              <a:rPr lang="en-US" sz="1800" dirty="0"/>
              <a:t>. </a:t>
            </a:r>
            <a:r>
              <a:rPr lang="en-US" sz="1800" dirty="0" err="1"/>
              <a:t>Jika</a:t>
            </a:r>
            <a:r>
              <a:rPr lang="en-US" sz="1800" dirty="0"/>
              <a:t> </a:t>
            </a:r>
            <a:r>
              <a:rPr lang="en-US" sz="1800" dirty="0" err="1"/>
              <a:t>pengisian</a:t>
            </a:r>
            <a:r>
              <a:rPr lang="en-US" sz="1800" dirty="0"/>
              <a:t> </a:t>
            </a:r>
            <a:r>
              <a:rPr lang="en-US" sz="1800" dirty="0" err="1"/>
              <a:t>formulir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dilakukan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mesin</a:t>
            </a:r>
            <a:r>
              <a:rPr lang="en-US" sz="1800" dirty="0"/>
              <a:t> </a:t>
            </a:r>
            <a:r>
              <a:rPr lang="en-US" sz="1800" dirty="0" err="1"/>
              <a:t>ketik</a:t>
            </a:r>
            <a:r>
              <a:rPr lang="en-US" sz="1800" dirty="0"/>
              <a:t>, </a:t>
            </a:r>
            <a:r>
              <a:rPr lang="en-US" sz="1800" dirty="0" err="1"/>
              <a:t>garis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perlu</a:t>
            </a:r>
            <a:r>
              <a:rPr lang="en-US" sz="1800" dirty="0"/>
              <a:t> </a:t>
            </a:r>
            <a:r>
              <a:rPr lang="en-US" sz="1800" dirty="0" err="1"/>
              <a:t>dicetak</a:t>
            </a:r>
            <a:r>
              <a:rPr lang="en-US" sz="1800" dirty="0"/>
              <a:t>, </a:t>
            </a:r>
            <a:r>
              <a:rPr lang="en-US" sz="1800" dirty="0" err="1"/>
              <a:t>karena</a:t>
            </a:r>
            <a:r>
              <a:rPr lang="en-US" sz="1800" dirty="0"/>
              <a:t> </a:t>
            </a:r>
            <a:r>
              <a:rPr lang="en-US" sz="1800" dirty="0" err="1"/>
              <a:t>mesin</a:t>
            </a:r>
            <a:r>
              <a:rPr lang="en-US" sz="1800" dirty="0"/>
              <a:t> </a:t>
            </a:r>
            <a:r>
              <a:rPr lang="en-US" sz="1800" dirty="0" err="1"/>
              <a:t>ketik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mengatur</a:t>
            </a:r>
            <a:r>
              <a:rPr lang="en-US" sz="1800" dirty="0"/>
              <a:t> </a:t>
            </a:r>
            <a:r>
              <a:rPr lang="en-US" sz="1800" dirty="0" err="1"/>
              <a:t>spasi</a:t>
            </a:r>
            <a:r>
              <a:rPr lang="en-US" sz="1800" dirty="0"/>
              <a:t> </a:t>
            </a:r>
            <a:r>
              <a:rPr lang="en-US" sz="1800" dirty="0" err="1"/>
              <a:t>sendiri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juga</a:t>
            </a:r>
            <a:r>
              <a:rPr lang="en-US" sz="1800" dirty="0"/>
              <a:t> </a:t>
            </a:r>
            <a:r>
              <a:rPr lang="en-US" sz="1800" dirty="0" err="1"/>
              <a:t>jika</a:t>
            </a:r>
            <a:r>
              <a:rPr lang="en-US" sz="1800" dirty="0"/>
              <a:t> </a:t>
            </a:r>
            <a:r>
              <a:rPr lang="en-US" sz="1800" dirty="0" err="1"/>
              <a:t>bergaris</a:t>
            </a:r>
            <a:r>
              <a:rPr lang="en-US" sz="1800" dirty="0"/>
              <a:t>, </a:t>
            </a:r>
            <a:r>
              <a:rPr lang="en-US" sz="1800" dirty="0" err="1"/>
              <a:t>pengisian</a:t>
            </a:r>
            <a:r>
              <a:rPr lang="en-US" sz="1800" dirty="0"/>
              <a:t> </a:t>
            </a:r>
            <a:r>
              <a:rPr lang="en-US" sz="1800" dirty="0" err="1"/>
              <a:t>formulir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mesin</a:t>
            </a:r>
            <a:r>
              <a:rPr lang="en-US" sz="1800" dirty="0"/>
              <a:t> </a:t>
            </a:r>
            <a:r>
              <a:rPr lang="en-US" sz="1800" dirty="0" err="1"/>
              <a:t>ketik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memakan</a:t>
            </a:r>
            <a:r>
              <a:rPr lang="en-US" sz="1800" dirty="0"/>
              <a:t> </a:t>
            </a:r>
            <a:r>
              <a:rPr lang="en-US" sz="1800" dirty="0" err="1"/>
              <a:t>waktu</a:t>
            </a:r>
            <a:r>
              <a:rPr lang="en-US" sz="1800" dirty="0"/>
              <a:t> yang lama.</a:t>
            </a:r>
          </a:p>
          <a:p>
            <a:pPr lvl="1">
              <a:buNone/>
            </a:pPr>
            <a:r>
              <a:rPr lang="en-US" sz="1800" dirty="0"/>
              <a:t>10. </a:t>
            </a:r>
            <a:r>
              <a:rPr lang="en-US" sz="1800" dirty="0" err="1"/>
              <a:t>Cantumkan</a:t>
            </a:r>
            <a:r>
              <a:rPr lang="en-US" sz="1800" dirty="0"/>
              <a:t> </a:t>
            </a:r>
            <a:r>
              <a:rPr lang="en-US" sz="1800" dirty="0" err="1"/>
              <a:t>nomor</a:t>
            </a:r>
            <a:r>
              <a:rPr lang="en-US" sz="1800" dirty="0"/>
              <a:t> </a:t>
            </a:r>
            <a:r>
              <a:rPr lang="en-US" sz="1800" dirty="0" err="1"/>
              <a:t>urut</a:t>
            </a:r>
            <a:r>
              <a:rPr lang="en-US" sz="1800" dirty="0"/>
              <a:t> </a:t>
            </a:r>
            <a:r>
              <a:rPr lang="en-US" sz="1800" dirty="0" err="1"/>
              <a:t>tercetak</a:t>
            </a:r>
            <a:r>
              <a:rPr lang="en-US" sz="1800" dirty="0"/>
              <a:t>.</a:t>
            </a:r>
          </a:p>
          <a:p>
            <a:pPr lvl="1">
              <a:buNone/>
            </a:pPr>
            <a:r>
              <a:rPr lang="en-US" sz="1800" dirty="0"/>
              <a:t>11. </a:t>
            </a:r>
            <a:r>
              <a:rPr lang="en-US" sz="1800" dirty="0" err="1"/>
              <a:t>Rancanglah</a:t>
            </a:r>
            <a:r>
              <a:rPr lang="en-US" sz="1800" dirty="0"/>
              <a:t> </a:t>
            </a:r>
            <a:r>
              <a:rPr lang="en-US" sz="1800" dirty="0" err="1"/>
              <a:t>formulir</a:t>
            </a:r>
            <a:r>
              <a:rPr lang="en-US" sz="1800" dirty="0"/>
              <a:t> </a:t>
            </a:r>
            <a:r>
              <a:rPr lang="en-US" sz="1800" dirty="0" err="1"/>
              <a:t>tertentu</a:t>
            </a:r>
            <a:r>
              <a:rPr lang="en-US" sz="1800" dirty="0"/>
              <a:t> </a:t>
            </a:r>
            <a:r>
              <a:rPr lang="en-US" sz="1800" dirty="0" err="1"/>
              <a:t>sedemikian</a:t>
            </a:r>
            <a:r>
              <a:rPr lang="en-US" sz="1800" dirty="0"/>
              <a:t> </a:t>
            </a:r>
            <a:r>
              <a:rPr lang="en-US" sz="1800" dirty="0" err="1"/>
              <a:t>rupa</a:t>
            </a:r>
            <a:r>
              <a:rPr lang="en-US" sz="1800" dirty="0"/>
              <a:t>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pengisi</a:t>
            </a:r>
            <a:r>
              <a:rPr lang="en-US" sz="1800" dirty="0"/>
              <a:t> </a:t>
            </a:r>
            <a:r>
              <a:rPr lang="en-US" sz="1800" dirty="0" err="1"/>
              <a:t>hanya</a:t>
            </a:r>
            <a:r>
              <a:rPr lang="en-US" sz="1800" dirty="0"/>
              <a:t> </a:t>
            </a:r>
            <a:r>
              <a:rPr lang="en-US" sz="1800" dirty="0" err="1"/>
              <a:t>membubuhkan</a:t>
            </a:r>
            <a:r>
              <a:rPr lang="en-US" sz="1800" dirty="0"/>
              <a:t> </a:t>
            </a:r>
            <a:r>
              <a:rPr lang="en-US" sz="1800" dirty="0" err="1"/>
              <a:t>tanda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, </a:t>
            </a:r>
            <a:r>
              <a:rPr lang="en-US" sz="1800" dirty="0" err="1"/>
              <a:t>atau</a:t>
            </a:r>
            <a:r>
              <a:rPr lang="en-US" sz="1800" dirty="0"/>
              <a:t> x,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menjawab</a:t>
            </a:r>
            <a:r>
              <a:rPr lang="en-US" sz="1800" dirty="0"/>
              <a:t> </a:t>
            </a:r>
            <a:r>
              <a:rPr lang="en-US" sz="1800" dirty="0" err="1"/>
              <a:t>ya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,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menghemat</a:t>
            </a:r>
            <a:r>
              <a:rPr lang="en-US" sz="1800" dirty="0"/>
              <a:t> </a:t>
            </a:r>
            <a:r>
              <a:rPr lang="en-US" sz="1800" dirty="0" err="1"/>
              <a:t>waktu</a:t>
            </a:r>
            <a:r>
              <a:rPr lang="en-US" sz="1800" dirty="0"/>
              <a:t> </a:t>
            </a:r>
            <a:r>
              <a:rPr lang="en-US" sz="1800" dirty="0" err="1"/>
              <a:t>pengisiannya</a:t>
            </a:r>
            <a:r>
              <a:rPr lang="en-US" sz="1800" dirty="0"/>
              <a:t>.</a:t>
            </a:r>
          </a:p>
          <a:p>
            <a:pPr lvl="1">
              <a:buNone/>
            </a:pPr>
            <a:r>
              <a:rPr lang="en-US" sz="1800" dirty="0"/>
              <a:t>12. </a:t>
            </a:r>
            <a:r>
              <a:rPr lang="en-US" sz="1800" dirty="0" err="1"/>
              <a:t>Susunlah</a:t>
            </a:r>
            <a:r>
              <a:rPr lang="en-US" sz="1800" dirty="0"/>
              <a:t> </a:t>
            </a:r>
            <a:r>
              <a:rPr lang="en-US" sz="1800" dirty="0" err="1"/>
              <a:t>formulir</a:t>
            </a:r>
            <a:r>
              <a:rPr lang="en-US" sz="1800" dirty="0"/>
              <a:t> </a:t>
            </a:r>
            <a:r>
              <a:rPr lang="en-US" sz="1800" dirty="0" err="1"/>
              <a:t>ganda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menyisipkan</a:t>
            </a:r>
            <a:r>
              <a:rPr lang="en-US" sz="1800" dirty="0"/>
              <a:t> </a:t>
            </a:r>
            <a:r>
              <a:rPr lang="en-US" sz="1800" dirty="0" err="1"/>
              <a:t>karbon</a:t>
            </a:r>
            <a:r>
              <a:rPr lang="en-US" sz="1800" dirty="0"/>
              <a:t> </a:t>
            </a:r>
            <a:r>
              <a:rPr lang="en-US" sz="1800" dirty="0" err="1"/>
              <a:t>sekali</a:t>
            </a:r>
            <a:r>
              <a:rPr lang="en-US" sz="1800" dirty="0"/>
              <a:t> </a:t>
            </a:r>
            <a:r>
              <a:rPr lang="en-US" sz="1800" dirty="0" err="1"/>
              <a:t>pakai</a:t>
            </a:r>
            <a:r>
              <a:rPr lang="en-US" sz="1800" dirty="0"/>
              <a:t>,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menggunakan</a:t>
            </a:r>
            <a:r>
              <a:rPr lang="en-US" sz="1800" dirty="0"/>
              <a:t> </a:t>
            </a:r>
            <a:r>
              <a:rPr lang="en-US" sz="1800" dirty="0" err="1"/>
              <a:t>karbon</a:t>
            </a:r>
            <a:r>
              <a:rPr lang="en-US" sz="1800" dirty="0"/>
              <a:t> </a:t>
            </a:r>
            <a:r>
              <a:rPr lang="en-US" sz="1800" dirty="0" err="1"/>
              <a:t>beberapa</a:t>
            </a:r>
            <a:r>
              <a:rPr lang="en-US" sz="1800" dirty="0"/>
              <a:t> kali </a:t>
            </a:r>
            <a:r>
              <a:rPr lang="en-US" sz="1800" dirty="0" err="1"/>
              <a:t>pakai</a:t>
            </a:r>
            <a:r>
              <a:rPr lang="en-US" sz="1800" dirty="0"/>
              <a:t>,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cetaklah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kertas</a:t>
            </a:r>
            <a:r>
              <a:rPr lang="en-US" sz="1800" dirty="0"/>
              <a:t> </a:t>
            </a:r>
            <a:r>
              <a:rPr lang="en-US" sz="1800" dirty="0" err="1"/>
              <a:t>tanpa</a:t>
            </a:r>
            <a:r>
              <a:rPr lang="en-US" sz="1800" dirty="0"/>
              <a:t> </a:t>
            </a:r>
            <a:r>
              <a:rPr lang="en-US" sz="1800" dirty="0" err="1"/>
              <a:t>karbon</a:t>
            </a:r>
            <a:r>
              <a:rPr lang="en-US" sz="1800" dirty="0"/>
              <a:t> </a:t>
            </a:r>
            <a:r>
              <a:rPr lang="en-US" sz="1800" i="1" dirty="0"/>
              <a:t>(carbonless paper).</a:t>
            </a:r>
          </a:p>
          <a:p>
            <a:pPr lvl="1">
              <a:buNone/>
            </a:pPr>
            <a:r>
              <a:rPr lang="en-US" sz="1800" dirty="0"/>
              <a:t>13. </a:t>
            </a:r>
            <a:r>
              <a:rPr lang="en-US" sz="1800" dirty="0" err="1"/>
              <a:t>Pembagian</a:t>
            </a:r>
            <a:r>
              <a:rPr lang="en-US" sz="1800" dirty="0"/>
              <a:t> </a:t>
            </a:r>
            <a:r>
              <a:rPr lang="en-US" sz="1800" dirty="0" err="1"/>
              <a:t>zona</a:t>
            </a:r>
            <a:r>
              <a:rPr lang="en-US" sz="1800" dirty="0"/>
              <a:t> </a:t>
            </a:r>
            <a:r>
              <a:rPr lang="en-US" sz="1800" dirty="0" err="1"/>
              <a:t>sedemikian</a:t>
            </a:r>
            <a:r>
              <a:rPr lang="en-US" sz="1800" dirty="0"/>
              <a:t> </a:t>
            </a:r>
            <a:r>
              <a:rPr lang="en-US" sz="1800" dirty="0" err="1"/>
              <a:t>rupa</a:t>
            </a:r>
            <a:r>
              <a:rPr lang="en-US" sz="1800" dirty="0"/>
              <a:t>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formulir</a:t>
            </a:r>
            <a:r>
              <a:rPr lang="en-US" sz="1800" dirty="0"/>
              <a:t> </a:t>
            </a:r>
            <a:r>
              <a:rPr lang="en-US" sz="1800" dirty="0" err="1"/>
              <a:t>dibagi</a:t>
            </a:r>
            <a:r>
              <a:rPr lang="en-US" sz="1800" dirty="0"/>
              <a:t> </a:t>
            </a:r>
            <a:r>
              <a:rPr lang="en-US" sz="1800" dirty="0" err="1"/>
              <a:t>menurut</a:t>
            </a:r>
            <a:r>
              <a:rPr lang="en-US" sz="1800" dirty="0"/>
              <a:t> </a:t>
            </a:r>
            <a:r>
              <a:rPr lang="en-US" sz="1800" dirty="0" err="1"/>
              <a:t>blok-blok</a:t>
            </a:r>
            <a:r>
              <a:rPr lang="en-US" sz="1800" dirty="0"/>
              <a:t> </a:t>
            </a:r>
            <a:r>
              <a:rPr lang="en-US" sz="1800" dirty="0" err="1"/>
              <a:t>daerah</a:t>
            </a:r>
            <a:r>
              <a:rPr lang="en-US" sz="1800" dirty="0"/>
              <a:t> yang </a:t>
            </a:r>
            <a:r>
              <a:rPr lang="en-US" sz="1800" dirty="0" err="1"/>
              <a:t>logis</a:t>
            </a:r>
            <a:r>
              <a:rPr lang="en-US" sz="1800" dirty="0"/>
              <a:t> yang </a:t>
            </a:r>
            <a:r>
              <a:rPr lang="en-US" sz="1800" dirty="0" err="1"/>
              <a:t>berisi</a:t>
            </a:r>
            <a:r>
              <a:rPr lang="en-US" sz="1800" dirty="0"/>
              <a:t> data yang </a:t>
            </a:r>
            <a:r>
              <a:rPr lang="en-US" sz="1800" dirty="0" err="1"/>
              <a:t>saling</a:t>
            </a:r>
            <a:r>
              <a:rPr lang="en-US" sz="1800" dirty="0"/>
              <a:t> </a:t>
            </a:r>
            <a:r>
              <a:rPr lang="en-US" sz="1800" dirty="0" err="1"/>
              <a:t>terkait</a:t>
            </a:r>
            <a:r>
              <a:rPr lang="en-US" sz="1800" dirty="0"/>
              <a:t>.</a:t>
            </a:r>
          </a:p>
          <a:p>
            <a:endParaRPr lang="en-US" sz="1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PRINSIP DASAR YANG MELANDASI PERANCANGAN FORMULIR-</a:t>
            </a:r>
            <a:r>
              <a:rPr lang="en-US" i="1" dirty="0" err="1"/>
              <a:t>lanjutan</a:t>
            </a:r>
            <a:endParaRPr lang="en-US" i="1" dirty="0"/>
          </a:p>
        </p:txBody>
      </p:sp>
    </p:spTree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990600"/>
          </a:xfrm>
        </p:spPr>
        <p:txBody>
          <a:bodyPr/>
          <a:lstStyle/>
          <a:p>
            <a:r>
              <a:rPr lang="en-US" dirty="0"/>
              <a:t>KAPAN FORMULIR DIPERLUKAN?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formulir</a:t>
            </a:r>
            <a:r>
              <a:rPr lang="en-US" dirty="0"/>
              <a:t>?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yang </a:t>
            </a:r>
            <a:r>
              <a:rPr lang="en-US" dirty="0" err="1"/>
              <a:t>mendasari</a:t>
            </a:r>
            <a:r>
              <a:rPr lang="en-US" dirty="0"/>
              <a:t> </a:t>
            </a:r>
            <a:r>
              <a:rPr lang="en-US" dirty="0" err="1"/>
              <a:t>perlunya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formulir</a:t>
            </a:r>
            <a:r>
              <a:rPr lang="en-US" dirty="0"/>
              <a:t>:</a:t>
            </a:r>
          </a:p>
          <a:p>
            <a:pPr lvl="1">
              <a:buNone/>
            </a:pPr>
            <a:r>
              <a:rPr lang="en-US" dirty="0"/>
              <a:t>1. 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dicatat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formulir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.</a:t>
            </a:r>
          </a:p>
          <a:p>
            <a:pPr lvl="1">
              <a:buNone/>
            </a:pPr>
            <a:r>
              <a:rPr lang="en-US" dirty="0"/>
              <a:t>2. 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dicatat</a:t>
            </a:r>
            <a:r>
              <a:rPr lang="en-US" dirty="0"/>
              <a:t> </a:t>
            </a:r>
            <a:r>
              <a:rPr lang="en-US" dirty="0" err="1"/>
              <a:t>berulang</a:t>
            </a:r>
            <a:r>
              <a:rPr lang="en-US" dirty="0"/>
              <a:t> kali,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formulir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penulisan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pPr lvl="1">
              <a:buNone/>
            </a:pPr>
            <a:r>
              <a:rPr lang="en-US" dirty="0"/>
              <a:t>3. 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disatukan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memudahkan</a:t>
            </a:r>
            <a:r>
              <a:rPr lang="en-US" dirty="0"/>
              <a:t> </a:t>
            </a:r>
            <a:r>
              <a:rPr lang="en-US" dirty="0" err="1"/>
              <a:t>pengecekan</a:t>
            </a:r>
            <a:r>
              <a:rPr lang="en-US" dirty="0"/>
              <a:t> yang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kelengkapan</a:t>
            </a:r>
            <a:r>
              <a:rPr lang="en-US" dirty="0"/>
              <a:t> </a:t>
            </a:r>
            <a:r>
              <a:rPr lang="en-US" dirty="0" err="1"/>
              <a:t>informasinya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formulir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.</a:t>
            </a:r>
          </a:p>
          <a:p>
            <a:pPr lvl="1">
              <a:buNone/>
            </a:pPr>
            <a:r>
              <a:rPr lang="en-US" dirty="0"/>
              <a:t>4. 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, </a:t>
            </a:r>
            <a:r>
              <a:rPr lang="en-US" dirty="0" err="1"/>
              <a:t>formulir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ransition>
    <p:check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990600"/>
          </a:xfrm>
        </p:spPr>
        <p:txBody>
          <a:bodyPr>
            <a:noAutofit/>
          </a:bodyPr>
          <a:lstStyle/>
          <a:p>
            <a:r>
              <a:rPr lang="en-US" sz="3600" dirty="0"/>
              <a:t>FAKTOR YANG PERLU DIPERTIMBANGKAN DALAM MERANCANG FORMULIR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686800" cy="4495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550" dirty="0"/>
              <a:t>1.	</a:t>
            </a:r>
            <a:r>
              <a:rPr lang="en-US" sz="1550" dirty="0" err="1"/>
              <a:t>Siapa</a:t>
            </a:r>
            <a:r>
              <a:rPr lang="en-US" sz="1550" dirty="0"/>
              <a:t> yang </a:t>
            </a:r>
            <a:r>
              <a:rPr lang="en-US" sz="1550" dirty="0" err="1"/>
              <a:t>memerlukan</a:t>
            </a:r>
            <a:r>
              <a:rPr lang="en-US" sz="1550" dirty="0"/>
              <a:t> </a:t>
            </a:r>
            <a:r>
              <a:rPr lang="en-US" sz="1550" dirty="0" err="1"/>
              <a:t>atau</a:t>
            </a:r>
            <a:r>
              <a:rPr lang="en-US" sz="1550" dirty="0"/>
              <a:t> </a:t>
            </a:r>
            <a:r>
              <a:rPr lang="en-US" sz="1550" dirty="0" err="1"/>
              <a:t>akan</a:t>
            </a:r>
            <a:r>
              <a:rPr lang="en-US" sz="1550" dirty="0"/>
              <a:t> </a:t>
            </a:r>
            <a:r>
              <a:rPr lang="en-US" sz="1550" dirty="0" err="1"/>
              <a:t>mendapat</a:t>
            </a:r>
            <a:r>
              <a:rPr lang="en-US" sz="1550" dirty="0"/>
              <a:t> </a:t>
            </a:r>
            <a:r>
              <a:rPr lang="en-US" sz="1550" dirty="0" err="1"/>
              <a:t>informasi</a:t>
            </a:r>
            <a:r>
              <a:rPr lang="en-US" sz="1550" dirty="0"/>
              <a:t> yang </a:t>
            </a:r>
            <a:r>
              <a:rPr lang="en-US" sz="1550" dirty="0" err="1"/>
              <a:t>dicatat</a:t>
            </a:r>
            <a:r>
              <a:rPr lang="en-US" sz="1550" dirty="0"/>
              <a:t> </a:t>
            </a:r>
            <a:r>
              <a:rPr lang="en-US" sz="1550" dirty="0" err="1"/>
              <a:t>di</a:t>
            </a:r>
            <a:r>
              <a:rPr lang="en-US" sz="1550" dirty="0"/>
              <a:t> </a:t>
            </a:r>
            <a:r>
              <a:rPr lang="en-US" sz="1550" dirty="0" err="1"/>
              <a:t>dalam</a:t>
            </a:r>
            <a:r>
              <a:rPr lang="en-US" sz="1550" dirty="0"/>
              <a:t> </a:t>
            </a:r>
            <a:r>
              <a:rPr lang="en-US" sz="1550" dirty="0" err="1"/>
              <a:t>formulir</a:t>
            </a:r>
            <a:r>
              <a:rPr lang="en-US" sz="1550" dirty="0"/>
              <a:t> </a:t>
            </a:r>
            <a:r>
              <a:rPr lang="en-US" sz="1550" dirty="0" err="1"/>
              <a:t>tersebut</a:t>
            </a:r>
            <a:r>
              <a:rPr lang="en-US" sz="1550" dirty="0"/>
              <a:t>? Hal </a:t>
            </a:r>
            <a:r>
              <a:rPr lang="en-US" sz="1550" dirty="0" err="1"/>
              <a:t>ini</a:t>
            </a:r>
            <a:r>
              <a:rPr lang="en-US" sz="1550" dirty="0"/>
              <a:t> </a:t>
            </a:r>
            <a:r>
              <a:rPr lang="en-US" sz="1550" dirty="0" err="1"/>
              <a:t>akan</a:t>
            </a:r>
            <a:r>
              <a:rPr lang="en-US" sz="1550" dirty="0"/>
              <a:t> </a:t>
            </a:r>
            <a:r>
              <a:rPr lang="en-US" sz="1550" dirty="0" err="1"/>
              <a:t>menentukan</a:t>
            </a:r>
            <a:r>
              <a:rPr lang="en-US" sz="1550" dirty="0"/>
              <a:t> </a:t>
            </a:r>
            <a:r>
              <a:rPr lang="en-US" sz="1550" dirty="0" err="1"/>
              <a:t>berapa</a:t>
            </a:r>
            <a:r>
              <a:rPr lang="en-US" sz="1550" dirty="0"/>
              <a:t> </a:t>
            </a:r>
            <a:r>
              <a:rPr lang="en-US" sz="1550" dirty="0" err="1"/>
              <a:t>lembar</a:t>
            </a:r>
            <a:r>
              <a:rPr lang="en-US" sz="1550" dirty="0"/>
              <a:t> </a:t>
            </a:r>
            <a:r>
              <a:rPr lang="en-US" sz="1550" dirty="0" err="1"/>
              <a:t>formulir</a:t>
            </a:r>
            <a:r>
              <a:rPr lang="en-US" sz="1550" dirty="0"/>
              <a:t> </a:t>
            </a:r>
            <a:r>
              <a:rPr lang="en-US" sz="1550" dirty="0" err="1"/>
              <a:t>tersebut</a:t>
            </a:r>
            <a:r>
              <a:rPr lang="en-US" sz="1550" dirty="0"/>
              <a:t> </a:t>
            </a:r>
            <a:r>
              <a:rPr lang="en-US" sz="1550" dirty="0" err="1"/>
              <a:t>harus</a:t>
            </a:r>
            <a:r>
              <a:rPr lang="en-US" sz="1550" dirty="0"/>
              <a:t> </a:t>
            </a:r>
            <a:r>
              <a:rPr lang="en-US" sz="1550" dirty="0" err="1"/>
              <a:t>dibuat</a:t>
            </a:r>
            <a:r>
              <a:rPr lang="en-US" sz="1550" dirty="0"/>
              <a:t>.</a:t>
            </a:r>
          </a:p>
          <a:p>
            <a:pPr>
              <a:buNone/>
            </a:pPr>
            <a:r>
              <a:rPr lang="en-US" sz="1550" dirty="0"/>
              <a:t>2.	</a:t>
            </a:r>
            <a:r>
              <a:rPr lang="en-US" sz="1550" dirty="0" err="1"/>
              <a:t>Adakah</a:t>
            </a:r>
            <a:r>
              <a:rPr lang="en-US" sz="1550" dirty="0"/>
              <a:t> </a:t>
            </a:r>
            <a:r>
              <a:rPr lang="en-US" sz="1550" dirty="0" err="1"/>
              <a:t>formulir</a:t>
            </a:r>
            <a:r>
              <a:rPr lang="en-US" sz="1550" dirty="0"/>
              <a:t> lain yang </a:t>
            </a:r>
            <a:r>
              <a:rPr lang="en-US" sz="1550" dirty="0" err="1"/>
              <a:t>sekarang</a:t>
            </a:r>
            <a:r>
              <a:rPr lang="en-US" sz="1550" dirty="0"/>
              <a:t> </a:t>
            </a:r>
            <a:r>
              <a:rPr lang="en-US" sz="1550" dirty="0" err="1"/>
              <a:t>dirancang</a:t>
            </a:r>
            <a:r>
              <a:rPr lang="en-US" sz="1550" dirty="0"/>
              <a:t> </a:t>
            </a:r>
            <a:r>
              <a:rPr lang="en-US" sz="1550" dirty="0" err="1"/>
              <a:t>atau</a:t>
            </a:r>
            <a:r>
              <a:rPr lang="en-US" sz="1550" dirty="0"/>
              <a:t> </a:t>
            </a:r>
            <a:r>
              <a:rPr lang="en-US" sz="1550" dirty="0" err="1"/>
              <a:t>sekarang</a:t>
            </a:r>
            <a:r>
              <a:rPr lang="en-US" sz="1550" dirty="0"/>
              <a:t> </a:t>
            </a:r>
            <a:r>
              <a:rPr lang="en-US" sz="1550" dirty="0" err="1"/>
              <a:t>digunakan</a:t>
            </a:r>
            <a:r>
              <a:rPr lang="en-US" sz="1550" dirty="0"/>
              <a:t> </a:t>
            </a:r>
            <a:r>
              <a:rPr lang="en-US" sz="1550" dirty="0" err="1"/>
              <a:t>berisi</a:t>
            </a:r>
            <a:r>
              <a:rPr lang="en-US" sz="1550" dirty="0"/>
              <a:t> </a:t>
            </a:r>
            <a:r>
              <a:rPr lang="en-US" sz="1550" dirty="0" err="1"/>
              <a:t>informasi</a:t>
            </a:r>
            <a:r>
              <a:rPr lang="en-US" sz="1550" dirty="0"/>
              <a:t> yang </a:t>
            </a:r>
            <a:r>
              <a:rPr lang="en-US" sz="1550" dirty="0" err="1"/>
              <a:t>sama</a:t>
            </a:r>
            <a:r>
              <a:rPr lang="en-US" sz="1550" dirty="0"/>
              <a:t>? </a:t>
            </a:r>
            <a:r>
              <a:rPr lang="en-US" sz="1550" dirty="0" err="1"/>
              <a:t>Jika</a:t>
            </a:r>
            <a:r>
              <a:rPr lang="en-US" sz="1550" dirty="0"/>
              <a:t> </a:t>
            </a:r>
            <a:r>
              <a:rPr lang="en-US" sz="1550" dirty="0" err="1"/>
              <a:t>ya</a:t>
            </a:r>
            <a:r>
              <a:rPr lang="en-US" sz="1550" dirty="0"/>
              <a:t>, </a:t>
            </a:r>
            <a:r>
              <a:rPr lang="en-US" sz="1550" dirty="0" err="1"/>
              <a:t>apakah</a:t>
            </a:r>
            <a:r>
              <a:rPr lang="en-US" sz="1550" dirty="0"/>
              <a:t> </a:t>
            </a:r>
            <a:r>
              <a:rPr lang="en-US" sz="1550" dirty="0" err="1"/>
              <a:t>ada</a:t>
            </a:r>
            <a:r>
              <a:rPr lang="en-US" sz="1550" dirty="0"/>
              <a:t> </a:t>
            </a:r>
            <a:r>
              <a:rPr lang="en-US" sz="1550" dirty="0" err="1"/>
              <a:t>kemungkinan</a:t>
            </a:r>
            <a:r>
              <a:rPr lang="en-US" sz="1550" dirty="0"/>
              <a:t> </a:t>
            </a:r>
            <a:r>
              <a:rPr lang="en-US" sz="1550" dirty="0" err="1"/>
              <a:t>menyatukan</a:t>
            </a:r>
            <a:r>
              <a:rPr lang="en-US" sz="1550" dirty="0"/>
              <a:t> </a:t>
            </a:r>
            <a:r>
              <a:rPr lang="en-US" sz="1550" dirty="0" err="1"/>
              <a:t>informasi</a:t>
            </a:r>
            <a:r>
              <a:rPr lang="en-US" sz="1550" dirty="0"/>
              <a:t> </a:t>
            </a:r>
            <a:r>
              <a:rPr lang="en-US" sz="1550" dirty="0" err="1"/>
              <a:t>di</a:t>
            </a:r>
            <a:r>
              <a:rPr lang="en-US" sz="1550" dirty="0"/>
              <a:t> </a:t>
            </a:r>
            <a:r>
              <a:rPr lang="en-US" sz="1550" dirty="0" err="1"/>
              <a:t>dalam</a:t>
            </a:r>
            <a:r>
              <a:rPr lang="en-US" sz="1550" dirty="0"/>
              <a:t> </a:t>
            </a:r>
            <a:r>
              <a:rPr lang="en-US" sz="1550" dirty="0" err="1"/>
              <a:t>formulir</a:t>
            </a:r>
            <a:r>
              <a:rPr lang="en-US" sz="1550" dirty="0"/>
              <a:t> yang </a:t>
            </a:r>
            <a:r>
              <a:rPr lang="en-US" sz="1550" dirty="0" err="1"/>
              <a:t>dirancang</a:t>
            </a:r>
            <a:r>
              <a:rPr lang="en-US" sz="1550" dirty="0"/>
              <a:t> </a:t>
            </a:r>
            <a:r>
              <a:rPr lang="en-US" sz="1550" dirty="0" err="1"/>
              <a:t>ini</a:t>
            </a:r>
            <a:r>
              <a:rPr lang="en-US" sz="1550" dirty="0"/>
              <a:t> </a:t>
            </a:r>
            <a:r>
              <a:rPr lang="en-US" sz="1550" dirty="0" err="1"/>
              <a:t>dengan</a:t>
            </a:r>
            <a:r>
              <a:rPr lang="en-US" sz="1550" dirty="0"/>
              <a:t> </a:t>
            </a:r>
            <a:r>
              <a:rPr lang="en-US" sz="1550" dirty="0" err="1"/>
              <a:t>formulir</a:t>
            </a:r>
            <a:r>
              <a:rPr lang="en-US" sz="1550" dirty="0"/>
              <a:t> lain </a:t>
            </a:r>
            <a:r>
              <a:rPr lang="en-US" sz="1550" dirty="0" err="1"/>
              <a:t>tersebut</a:t>
            </a:r>
            <a:r>
              <a:rPr lang="en-US" sz="1550" dirty="0"/>
              <a:t>? </a:t>
            </a:r>
            <a:r>
              <a:rPr lang="en-US" sz="1550" dirty="0" err="1"/>
              <a:t>Banyak</a:t>
            </a:r>
            <a:r>
              <a:rPr lang="en-US" sz="1550" dirty="0"/>
              <a:t> </a:t>
            </a:r>
            <a:r>
              <a:rPr lang="en-US" sz="1550" dirty="0" err="1"/>
              <a:t>perusahaan</a:t>
            </a:r>
            <a:r>
              <a:rPr lang="en-US" sz="1550" dirty="0"/>
              <a:t> yang </a:t>
            </a:r>
            <a:r>
              <a:rPr lang="en-US" sz="1550" dirty="0" err="1"/>
              <a:t>membuat</a:t>
            </a:r>
            <a:r>
              <a:rPr lang="en-US" sz="1550" dirty="0"/>
              <a:t> </a:t>
            </a:r>
            <a:r>
              <a:rPr lang="en-US" sz="1550" dirty="0" err="1"/>
              <a:t>faktur</a:t>
            </a:r>
            <a:r>
              <a:rPr lang="en-US" sz="1550" dirty="0"/>
              <a:t> </a:t>
            </a:r>
            <a:r>
              <a:rPr lang="en-US" sz="1550" dirty="0" err="1"/>
              <a:t>penjualan</a:t>
            </a:r>
            <a:r>
              <a:rPr lang="en-US" sz="1550" dirty="0"/>
              <a:t>, </a:t>
            </a:r>
            <a:r>
              <a:rPr lang="en-US" sz="1550" dirty="0" err="1"/>
              <a:t>surat</a:t>
            </a:r>
            <a:r>
              <a:rPr lang="en-US" sz="1550" dirty="0"/>
              <a:t> </a:t>
            </a:r>
            <a:r>
              <a:rPr lang="en-US" sz="1550" dirty="0" err="1"/>
              <a:t>muat</a:t>
            </a:r>
            <a:r>
              <a:rPr lang="en-US" sz="1550" dirty="0"/>
              <a:t> </a:t>
            </a:r>
            <a:r>
              <a:rPr lang="en-US" sz="1550" i="1" dirty="0"/>
              <a:t>(bill of lading), </a:t>
            </a:r>
            <a:r>
              <a:rPr lang="en-US" sz="1550" dirty="0"/>
              <a:t>slip </a:t>
            </a:r>
            <a:r>
              <a:rPr lang="en-US" sz="1550" dirty="0" err="1"/>
              <a:t>pembungkus</a:t>
            </a:r>
            <a:r>
              <a:rPr lang="en-US" sz="1550" dirty="0"/>
              <a:t> </a:t>
            </a:r>
            <a:r>
              <a:rPr lang="en-US" sz="1550" i="1" dirty="0"/>
              <a:t>(packing slip</a:t>
            </a:r>
            <a:r>
              <a:rPr lang="en-US" sz="1550" dirty="0"/>
              <a:t>), </a:t>
            </a:r>
            <a:r>
              <a:rPr lang="en-US" sz="1550" dirty="0" err="1"/>
              <a:t>dan</a:t>
            </a:r>
            <a:r>
              <a:rPr lang="en-US" sz="1550" dirty="0"/>
              <a:t> </a:t>
            </a:r>
            <a:r>
              <a:rPr lang="en-US" sz="1550" dirty="0" err="1"/>
              <a:t>surat</a:t>
            </a:r>
            <a:r>
              <a:rPr lang="en-US" sz="1550" dirty="0"/>
              <a:t> order </a:t>
            </a:r>
            <a:r>
              <a:rPr lang="en-US" sz="1550" dirty="0" err="1"/>
              <a:t>pengiriman</a:t>
            </a:r>
            <a:r>
              <a:rPr lang="en-US" sz="1550" dirty="0"/>
              <a:t> </a:t>
            </a:r>
            <a:r>
              <a:rPr lang="en-US" sz="1550" dirty="0" err="1"/>
              <a:t>dalam</a:t>
            </a:r>
            <a:r>
              <a:rPr lang="en-US" sz="1550" dirty="0"/>
              <a:t> </a:t>
            </a:r>
            <a:r>
              <a:rPr lang="en-US" sz="1550" dirty="0" err="1"/>
              <a:t>satu</a:t>
            </a:r>
            <a:r>
              <a:rPr lang="en-US" sz="1550" dirty="0"/>
              <a:t> kali </a:t>
            </a:r>
            <a:r>
              <a:rPr lang="en-US" sz="1550" dirty="0" err="1"/>
              <a:t>penulisan</a:t>
            </a:r>
            <a:r>
              <a:rPr lang="en-US" sz="1550" dirty="0"/>
              <a:t>.</a:t>
            </a:r>
          </a:p>
          <a:p>
            <a:pPr>
              <a:buNone/>
            </a:pPr>
            <a:r>
              <a:rPr lang="en-US" sz="1550" dirty="0"/>
              <a:t>3.	</a:t>
            </a:r>
            <a:r>
              <a:rPr lang="en-US" sz="1550" dirty="0" err="1"/>
              <a:t>Apakah</a:t>
            </a:r>
            <a:r>
              <a:rPr lang="en-US" sz="1550" dirty="0"/>
              <a:t> </a:t>
            </a:r>
            <a:r>
              <a:rPr lang="en-US" sz="1550" dirty="0" err="1"/>
              <a:t>elemen-elemen</a:t>
            </a:r>
            <a:r>
              <a:rPr lang="en-US" sz="1550" dirty="0"/>
              <a:t> yang </a:t>
            </a:r>
            <a:r>
              <a:rPr lang="en-US" sz="1550" dirty="0" err="1"/>
              <a:t>harus</a:t>
            </a:r>
            <a:r>
              <a:rPr lang="en-US" sz="1550" dirty="0"/>
              <a:t> </a:t>
            </a:r>
            <a:r>
              <a:rPr lang="en-US" sz="1550" dirty="0" err="1"/>
              <a:t>dicantumkan</a:t>
            </a:r>
            <a:r>
              <a:rPr lang="en-US" sz="1550" dirty="0"/>
              <a:t> </a:t>
            </a:r>
            <a:r>
              <a:rPr lang="en-US" sz="1550" dirty="0" err="1"/>
              <a:t>di</a:t>
            </a:r>
            <a:r>
              <a:rPr lang="en-US" sz="1550" dirty="0"/>
              <a:t> </a:t>
            </a:r>
            <a:r>
              <a:rPr lang="en-US" sz="1550" dirty="0" err="1"/>
              <a:t>dalam</a:t>
            </a:r>
            <a:r>
              <a:rPr lang="en-US" sz="1550" dirty="0"/>
              <a:t> </a:t>
            </a:r>
            <a:r>
              <a:rPr lang="en-US" sz="1550" dirty="0" err="1"/>
              <a:t>formulir</a:t>
            </a:r>
            <a:r>
              <a:rPr lang="en-US" sz="1550" dirty="0"/>
              <a:t> </a:t>
            </a:r>
            <a:r>
              <a:rPr lang="en-US" sz="1550" dirty="0" err="1"/>
              <a:t>telah</a:t>
            </a:r>
            <a:r>
              <a:rPr lang="en-US" sz="1550" dirty="0"/>
              <a:t> </a:t>
            </a:r>
            <a:r>
              <a:rPr lang="en-US" sz="1550" dirty="0" err="1"/>
              <a:t>disusun</a:t>
            </a:r>
            <a:r>
              <a:rPr lang="en-US" sz="1550" dirty="0"/>
              <a:t> </a:t>
            </a:r>
            <a:r>
              <a:rPr lang="en-US" sz="1550" dirty="0" err="1"/>
              <a:t>menurut</a:t>
            </a:r>
            <a:r>
              <a:rPr lang="en-US" sz="1550" dirty="0"/>
              <a:t> </a:t>
            </a:r>
            <a:r>
              <a:rPr lang="en-US" sz="1550" dirty="0" err="1"/>
              <a:t>urutan</a:t>
            </a:r>
            <a:r>
              <a:rPr lang="en-US" sz="1550" dirty="0"/>
              <a:t> yang </a:t>
            </a:r>
            <a:r>
              <a:rPr lang="en-US" sz="1550" dirty="0" err="1"/>
              <a:t>logis</a:t>
            </a:r>
            <a:r>
              <a:rPr lang="en-US" sz="1550" dirty="0"/>
              <a:t>? Hal </a:t>
            </a:r>
            <a:r>
              <a:rPr lang="en-US" sz="1550" dirty="0" err="1"/>
              <a:t>ini</a:t>
            </a:r>
            <a:r>
              <a:rPr lang="en-US" sz="1550" dirty="0"/>
              <a:t> </a:t>
            </a:r>
            <a:r>
              <a:rPr lang="en-US" sz="1550" dirty="0" err="1"/>
              <a:t>akan</a:t>
            </a:r>
            <a:r>
              <a:rPr lang="en-US" sz="1550" dirty="0"/>
              <a:t> </a:t>
            </a:r>
            <a:r>
              <a:rPr lang="en-US" sz="1550" dirty="0" err="1"/>
              <a:t>mengurangi</a:t>
            </a:r>
            <a:r>
              <a:rPr lang="en-US" sz="1550" dirty="0"/>
              <a:t> </a:t>
            </a:r>
            <a:r>
              <a:rPr lang="en-US" sz="1550" dirty="0" err="1"/>
              <a:t>kemungkinan</a:t>
            </a:r>
            <a:r>
              <a:rPr lang="en-US" sz="1550" dirty="0"/>
              <a:t> </a:t>
            </a:r>
            <a:r>
              <a:rPr lang="en-US" sz="1550" dirty="0" err="1"/>
              <a:t>terjadinya</a:t>
            </a:r>
            <a:r>
              <a:rPr lang="en-US" sz="1550" dirty="0"/>
              <a:t> </a:t>
            </a:r>
            <a:r>
              <a:rPr lang="en-US" sz="1550" dirty="0" err="1"/>
              <a:t>kesalahan</a:t>
            </a:r>
            <a:r>
              <a:rPr lang="en-US" sz="1550" dirty="0"/>
              <a:t> </a:t>
            </a:r>
            <a:r>
              <a:rPr lang="en-US" sz="1550" dirty="0" err="1"/>
              <a:t>dalam</a:t>
            </a:r>
            <a:r>
              <a:rPr lang="en-US" sz="1550" dirty="0"/>
              <a:t> </a:t>
            </a:r>
            <a:r>
              <a:rPr lang="en-US" sz="1550" dirty="0" err="1"/>
              <a:t>pengisian</a:t>
            </a:r>
            <a:r>
              <a:rPr lang="en-US" sz="1550" dirty="0"/>
              <a:t> </a:t>
            </a:r>
            <a:r>
              <a:rPr lang="en-US" sz="1550" dirty="0" err="1"/>
              <a:t>formulir</a:t>
            </a:r>
            <a:r>
              <a:rPr lang="en-US" sz="1550" dirty="0"/>
              <a:t> </a:t>
            </a:r>
            <a:r>
              <a:rPr lang="en-US" sz="1550" dirty="0" err="1"/>
              <a:t>dan</a:t>
            </a:r>
            <a:r>
              <a:rPr lang="en-US" sz="1550" dirty="0"/>
              <a:t> </a:t>
            </a:r>
            <a:r>
              <a:rPr lang="en-US" sz="1550" dirty="0" err="1"/>
              <a:t>akan</a:t>
            </a:r>
            <a:r>
              <a:rPr lang="en-US" sz="1550" dirty="0"/>
              <a:t> </a:t>
            </a:r>
            <a:r>
              <a:rPr lang="en-US" sz="1550" dirty="0" err="1"/>
              <a:t>mengurangi</a:t>
            </a:r>
            <a:r>
              <a:rPr lang="en-US" sz="1550" dirty="0"/>
              <a:t> </a:t>
            </a:r>
            <a:r>
              <a:rPr lang="en-US" sz="1550" dirty="0" err="1"/>
              <a:t>waktu</a:t>
            </a:r>
            <a:r>
              <a:rPr lang="en-US" sz="1550" dirty="0"/>
              <a:t> </a:t>
            </a:r>
            <a:r>
              <a:rPr lang="en-US" sz="1550" dirty="0" err="1"/>
              <a:t>pengisian</a:t>
            </a:r>
            <a:r>
              <a:rPr lang="en-US" sz="1550" dirty="0"/>
              <a:t> </a:t>
            </a:r>
            <a:r>
              <a:rPr lang="en-US" sz="1550" dirty="0" err="1"/>
              <a:t>dan</a:t>
            </a:r>
            <a:r>
              <a:rPr lang="en-US" sz="1550" dirty="0"/>
              <a:t> </a:t>
            </a:r>
            <a:r>
              <a:rPr lang="en-US" sz="1550" dirty="0" err="1"/>
              <a:t>penggunaan</a:t>
            </a:r>
            <a:r>
              <a:rPr lang="en-US" sz="1550" dirty="0"/>
              <a:t> </a:t>
            </a:r>
            <a:r>
              <a:rPr lang="en-US" sz="1550" dirty="0" err="1"/>
              <a:t>formulir</a:t>
            </a:r>
            <a:r>
              <a:rPr lang="en-US" sz="1550" dirty="0"/>
              <a:t>.</a:t>
            </a:r>
          </a:p>
          <a:p>
            <a:pPr>
              <a:buNone/>
            </a:pPr>
            <a:r>
              <a:rPr lang="en-US" sz="1550" dirty="0"/>
              <a:t>4.	</a:t>
            </a:r>
            <a:r>
              <a:rPr lang="en-US" sz="1550" dirty="0" err="1"/>
              <a:t>Apakah</a:t>
            </a:r>
            <a:r>
              <a:rPr lang="en-US" sz="1550" dirty="0"/>
              <a:t> </a:t>
            </a:r>
            <a:r>
              <a:rPr lang="en-US" sz="1550" dirty="0" err="1"/>
              <a:t>formulir</a:t>
            </a:r>
            <a:r>
              <a:rPr lang="en-US" sz="1550" dirty="0"/>
              <a:t> </a:t>
            </a:r>
            <a:r>
              <a:rPr lang="en-US" sz="1550" dirty="0" err="1"/>
              <a:t>tersebut</a:t>
            </a:r>
            <a:r>
              <a:rPr lang="en-US" sz="1550" dirty="0"/>
              <a:t> </a:t>
            </a:r>
            <a:r>
              <a:rPr lang="en-US" sz="1550" dirty="0" err="1"/>
              <a:t>akan</a:t>
            </a:r>
            <a:r>
              <a:rPr lang="en-US" sz="1550" dirty="0"/>
              <a:t> </a:t>
            </a:r>
            <a:r>
              <a:rPr lang="en-US" sz="1550" dirty="0" err="1"/>
              <a:t>memerlukan</a:t>
            </a:r>
            <a:r>
              <a:rPr lang="en-US" sz="1550" dirty="0"/>
              <a:t> </a:t>
            </a:r>
            <a:r>
              <a:rPr lang="en-US" sz="1550" dirty="0" err="1"/>
              <a:t>penulisan</a:t>
            </a:r>
            <a:r>
              <a:rPr lang="en-US" sz="1550" dirty="0"/>
              <a:t> </a:t>
            </a:r>
            <a:r>
              <a:rPr lang="en-US" sz="1550" dirty="0" err="1"/>
              <a:t>dengan</a:t>
            </a:r>
            <a:r>
              <a:rPr lang="en-US" sz="1550" dirty="0"/>
              <a:t> </a:t>
            </a:r>
            <a:r>
              <a:rPr lang="en-US" sz="1550" dirty="0" err="1"/>
              <a:t>tangan</a:t>
            </a:r>
            <a:r>
              <a:rPr lang="en-US" sz="1550" dirty="0"/>
              <a:t> </a:t>
            </a:r>
            <a:r>
              <a:rPr lang="en-US" sz="1550" dirty="0" err="1"/>
              <a:t>atau</a:t>
            </a:r>
            <a:r>
              <a:rPr lang="en-US" sz="1550" dirty="0"/>
              <a:t> </a:t>
            </a:r>
            <a:r>
              <a:rPr lang="en-US" sz="1550" dirty="0" err="1"/>
              <a:t>pemrosesan</a:t>
            </a:r>
            <a:r>
              <a:rPr lang="en-US" sz="1550" dirty="0"/>
              <a:t> </a:t>
            </a:r>
            <a:r>
              <a:rPr lang="en-US" sz="1550" dirty="0" err="1"/>
              <a:t>dengan</a:t>
            </a:r>
            <a:r>
              <a:rPr lang="en-US" sz="1550" dirty="0"/>
              <a:t> </a:t>
            </a:r>
            <a:r>
              <a:rPr lang="en-US" sz="1550" dirty="0" err="1"/>
              <a:t>mesin</a:t>
            </a:r>
            <a:r>
              <a:rPr lang="en-US" sz="1550" dirty="0"/>
              <a:t>, </a:t>
            </a:r>
            <a:r>
              <a:rPr lang="en-US" sz="1550" dirty="0" err="1"/>
              <a:t>atau</a:t>
            </a:r>
            <a:r>
              <a:rPr lang="en-US" sz="1550" dirty="0"/>
              <a:t> </a:t>
            </a:r>
            <a:r>
              <a:rPr lang="en-US" sz="1550" dirty="0" err="1"/>
              <a:t>kedua-duanya</a:t>
            </a:r>
            <a:r>
              <a:rPr lang="en-US" sz="1550" dirty="0"/>
              <a:t>? Hal </a:t>
            </a:r>
            <a:r>
              <a:rPr lang="en-US" sz="1550" dirty="0" err="1"/>
              <a:t>ini</a:t>
            </a:r>
            <a:r>
              <a:rPr lang="en-US" sz="1550" dirty="0"/>
              <a:t> </a:t>
            </a:r>
            <a:r>
              <a:rPr lang="en-US" sz="1550" dirty="0" err="1"/>
              <a:t>akan</a:t>
            </a:r>
            <a:r>
              <a:rPr lang="en-US" sz="1550" dirty="0"/>
              <a:t> </a:t>
            </a:r>
            <a:r>
              <a:rPr lang="en-US" sz="1550" dirty="0" err="1"/>
              <a:t>menentukan</a:t>
            </a:r>
            <a:r>
              <a:rPr lang="en-US" sz="1550" dirty="0"/>
              <a:t> </a:t>
            </a:r>
            <a:r>
              <a:rPr lang="en-US" sz="1550" dirty="0" err="1"/>
              <a:t>lebar</a:t>
            </a:r>
            <a:r>
              <a:rPr lang="en-US" sz="1550" dirty="0"/>
              <a:t> </a:t>
            </a:r>
            <a:r>
              <a:rPr lang="en-US" sz="1550" dirty="0" err="1"/>
              <a:t>spasi</a:t>
            </a:r>
            <a:r>
              <a:rPr lang="en-US" sz="1550" dirty="0"/>
              <a:t> </a:t>
            </a:r>
            <a:r>
              <a:rPr lang="en-US" sz="1550" dirty="0" err="1"/>
              <a:t>dan</a:t>
            </a:r>
            <a:r>
              <a:rPr lang="en-US" sz="1550" dirty="0"/>
              <a:t> </a:t>
            </a:r>
            <a:r>
              <a:rPr lang="en-US" sz="1550" dirty="0" err="1"/>
              <a:t>penggunaan</a:t>
            </a:r>
            <a:r>
              <a:rPr lang="en-US" sz="1550" dirty="0"/>
              <a:t> </a:t>
            </a:r>
            <a:r>
              <a:rPr lang="en-US" sz="1550" dirty="0" err="1"/>
              <a:t>garis</a:t>
            </a:r>
            <a:r>
              <a:rPr lang="en-US" sz="1550" dirty="0"/>
              <a:t> </a:t>
            </a:r>
            <a:r>
              <a:rPr lang="en-US" sz="1550" dirty="0" err="1"/>
              <a:t>atau</a:t>
            </a:r>
            <a:r>
              <a:rPr lang="en-US" sz="1550" dirty="0"/>
              <a:t> </a:t>
            </a:r>
            <a:r>
              <a:rPr lang="en-US" sz="1550" dirty="0" err="1"/>
              <a:t>hanya</a:t>
            </a:r>
            <a:r>
              <a:rPr lang="en-US" sz="1550" dirty="0"/>
              <a:t> </a:t>
            </a:r>
            <a:r>
              <a:rPr lang="en-US" sz="1550" dirty="0" err="1"/>
              <a:t>spasi</a:t>
            </a:r>
            <a:r>
              <a:rPr lang="en-US" sz="1550" dirty="0"/>
              <a:t> </a:t>
            </a:r>
            <a:r>
              <a:rPr lang="en-US" sz="1550" dirty="0" err="1"/>
              <a:t>saja</a:t>
            </a:r>
            <a:r>
              <a:rPr lang="en-US" sz="1550" dirty="0"/>
              <a:t>.</a:t>
            </a:r>
          </a:p>
          <a:p>
            <a:pPr>
              <a:buNone/>
            </a:pPr>
            <a:r>
              <a:rPr lang="en-US" sz="1550" dirty="0"/>
              <a:t>5.	</a:t>
            </a:r>
            <a:r>
              <a:rPr lang="en-US" sz="1550" dirty="0" err="1"/>
              <a:t>Apakah</a:t>
            </a:r>
            <a:r>
              <a:rPr lang="en-US" sz="1550" dirty="0"/>
              <a:t> </a:t>
            </a:r>
            <a:r>
              <a:rPr lang="en-US" sz="1550" dirty="0" err="1"/>
              <a:t>formulir</a:t>
            </a:r>
            <a:r>
              <a:rPr lang="en-US" sz="1550" dirty="0"/>
              <a:t> </a:t>
            </a:r>
            <a:r>
              <a:rPr lang="en-US" sz="1550" dirty="0" err="1"/>
              <a:t>tersebut</a:t>
            </a:r>
            <a:r>
              <a:rPr lang="en-US" sz="1550" dirty="0"/>
              <a:t> </a:t>
            </a:r>
            <a:r>
              <a:rPr lang="en-US" sz="1550" dirty="0" err="1"/>
              <a:t>akan</a:t>
            </a:r>
            <a:r>
              <a:rPr lang="en-US" sz="1550" dirty="0"/>
              <a:t> </a:t>
            </a:r>
            <a:r>
              <a:rPr lang="en-US" sz="1550" dirty="0" err="1"/>
              <a:t>diisi</a:t>
            </a:r>
            <a:r>
              <a:rPr lang="en-US" sz="1550" dirty="0"/>
              <a:t> </a:t>
            </a:r>
            <a:r>
              <a:rPr lang="en-US" sz="1550" dirty="0" err="1"/>
              <a:t>dengan</a:t>
            </a:r>
            <a:r>
              <a:rPr lang="en-US" sz="1550" dirty="0"/>
              <a:t> </a:t>
            </a:r>
            <a:r>
              <a:rPr lang="en-US" sz="1550" dirty="0" err="1"/>
              <a:t>pensil</a:t>
            </a:r>
            <a:r>
              <a:rPr lang="en-US" sz="1550" dirty="0"/>
              <a:t>, </a:t>
            </a:r>
            <a:r>
              <a:rPr lang="en-US" sz="1550" dirty="0" err="1"/>
              <a:t>tinta</a:t>
            </a:r>
            <a:r>
              <a:rPr lang="en-US" sz="1550" dirty="0"/>
              <a:t>, </a:t>
            </a:r>
            <a:r>
              <a:rPr lang="en-US" sz="1550" dirty="0" err="1"/>
              <a:t>mesin</a:t>
            </a:r>
            <a:r>
              <a:rPr lang="en-US" sz="1550" dirty="0"/>
              <a:t> </a:t>
            </a:r>
            <a:r>
              <a:rPr lang="en-US" sz="1550" dirty="0" err="1"/>
              <a:t>ketik</a:t>
            </a:r>
            <a:r>
              <a:rPr lang="en-US" sz="1550" dirty="0"/>
              <a:t> </a:t>
            </a:r>
            <a:r>
              <a:rPr lang="en-US" sz="1550" dirty="0" err="1"/>
              <a:t>atau</a:t>
            </a:r>
            <a:r>
              <a:rPr lang="en-US" sz="1550" dirty="0"/>
              <a:t> </a:t>
            </a:r>
            <a:r>
              <a:rPr lang="en-US" sz="1550" dirty="0" err="1"/>
              <a:t>mesin</a:t>
            </a:r>
            <a:r>
              <a:rPr lang="en-US" sz="1550" dirty="0"/>
              <a:t> </a:t>
            </a:r>
            <a:r>
              <a:rPr lang="en-US" sz="1550" dirty="0" err="1"/>
              <a:t>khusus</a:t>
            </a:r>
            <a:r>
              <a:rPr lang="en-US" sz="1550" dirty="0"/>
              <a:t> </a:t>
            </a:r>
            <a:r>
              <a:rPr lang="en-US" sz="1550" dirty="0" err="1"/>
              <a:t>atau</a:t>
            </a:r>
            <a:r>
              <a:rPr lang="en-US" sz="1550" dirty="0"/>
              <a:t> </a:t>
            </a:r>
            <a:r>
              <a:rPr lang="en-US" sz="1550" dirty="0" err="1"/>
              <a:t>dengan</a:t>
            </a:r>
            <a:r>
              <a:rPr lang="en-US" sz="1550" dirty="0"/>
              <a:t> </a:t>
            </a:r>
            <a:r>
              <a:rPr lang="en-US" sz="1550" dirty="0" err="1"/>
              <a:t>proses</a:t>
            </a:r>
            <a:r>
              <a:rPr lang="en-US" sz="1550" dirty="0"/>
              <a:t> </a:t>
            </a:r>
            <a:r>
              <a:rPr lang="en-US" sz="1550" dirty="0" err="1"/>
              <a:t>penggandaan</a:t>
            </a:r>
            <a:r>
              <a:rPr lang="en-US" sz="1550" dirty="0"/>
              <a:t> yang lain? Hal </a:t>
            </a:r>
            <a:r>
              <a:rPr lang="en-US" sz="1550" dirty="0" err="1"/>
              <a:t>ini</a:t>
            </a:r>
            <a:r>
              <a:rPr lang="en-US" sz="1550" dirty="0"/>
              <a:t> </a:t>
            </a:r>
            <a:r>
              <a:rPr lang="en-US" sz="1550" dirty="0" err="1"/>
              <a:t>akan</a:t>
            </a:r>
            <a:r>
              <a:rPr lang="en-US" sz="1550" dirty="0"/>
              <a:t> </a:t>
            </a:r>
            <a:r>
              <a:rPr lang="en-US" sz="1550" dirty="0" err="1"/>
              <a:t>menentukan</a:t>
            </a:r>
            <a:r>
              <a:rPr lang="en-US" sz="1550" dirty="0"/>
              <a:t> </a:t>
            </a:r>
            <a:r>
              <a:rPr lang="en-US" sz="1550" dirty="0" err="1"/>
              <a:t>jenis</a:t>
            </a:r>
            <a:r>
              <a:rPr lang="en-US" sz="1550" dirty="0"/>
              <a:t> </a:t>
            </a:r>
            <a:r>
              <a:rPr lang="en-US" sz="1550" dirty="0" err="1"/>
              <a:t>dan</a:t>
            </a:r>
            <a:r>
              <a:rPr lang="en-US" sz="1550" dirty="0"/>
              <a:t> </a:t>
            </a:r>
            <a:r>
              <a:rPr lang="en-US" sz="1550" dirty="0" err="1"/>
              <a:t>mutu</a:t>
            </a:r>
            <a:r>
              <a:rPr lang="en-US" sz="1550" dirty="0"/>
              <a:t> </a:t>
            </a:r>
            <a:r>
              <a:rPr lang="en-US" sz="1550" dirty="0" err="1"/>
              <a:t>kertas</a:t>
            </a:r>
            <a:r>
              <a:rPr lang="en-US" sz="1550" dirty="0"/>
              <a:t> yang </a:t>
            </a:r>
            <a:r>
              <a:rPr lang="en-US" sz="1550" dirty="0" err="1"/>
              <a:t>akan</a:t>
            </a:r>
            <a:r>
              <a:rPr lang="en-US" sz="1550" dirty="0"/>
              <a:t> </a:t>
            </a:r>
            <a:r>
              <a:rPr lang="en-US" sz="1550" dirty="0" err="1"/>
              <a:t>digunakan</a:t>
            </a:r>
            <a:r>
              <a:rPr lang="en-US" sz="1550" dirty="0"/>
              <a:t> </a:t>
            </a:r>
            <a:r>
              <a:rPr lang="en-US" sz="1550" dirty="0" err="1"/>
              <a:t>serta</a:t>
            </a:r>
            <a:r>
              <a:rPr lang="en-US" sz="1550" dirty="0"/>
              <a:t> </a:t>
            </a:r>
            <a:r>
              <a:rPr lang="en-US" sz="1550" dirty="0" err="1"/>
              <a:t>jumlah</a:t>
            </a:r>
            <a:r>
              <a:rPr lang="en-US" sz="1550" dirty="0"/>
              <a:t> </a:t>
            </a:r>
            <a:r>
              <a:rPr lang="en-US" sz="1550" dirty="0" err="1"/>
              <a:t>ruang</a:t>
            </a:r>
            <a:r>
              <a:rPr lang="en-US" sz="1550" dirty="0"/>
              <a:t> yang </a:t>
            </a:r>
            <a:r>
              <a:rPr lang="en-US" sz="1550" dirty="0" err="1"/>
              <a:t>harus</a:t>
            </a:r>
            <a:r>
              <a:rPr lang="en-US" sz="1550" dirty="0"/>
              <a:t> </a:t>
            </a:r>
            <a:r>
              <a:rPr lang="en-US" sz="1550" dirty="0" err="1"/>
              <a:t>disediakan</a:t>
            </a:r>
            <a:r>
              <a:rPr lang="en-US" sz="1550" dirty="0"/>
              <a:t> </a:t>
            </a:r>
            <a:r>
              <a:rPr lang="en-US" sz="1550" dirty="0" err="1"/>
              <a:t>untuk</a:t>
            </a:r>
            <a:r>
              <a:rPr lang="en-US" sz="1550" dirty="0"/>
              <a:t> </a:t>
            </a:r>
            <a:r>
              <a:rPr lang="en-US" sz="1550" dirty="0" err="1"/>
              <a:t>memungkinkan</a:t>
            </a:r>
            <a:r>
              <a:rPr lang="en-US" sz="1550" dirty="0"/>
              <a:t> </a:t>
            </a:r>
            <a:r>
              <a:rPr lang="en-US" sz="1550" dirty="0" err="1"/>
              <a:t>pencatatan</a:t>
            </a:r>
            <a:r>
              <a:rPr lang="en-US" sz="1550" dirty="0"/>
              <a:t> </a:t>
            </a:r>
            <a:r>
              <a:rPr lang="en-US" sz="1550" dirty="0" err="1"/>
              <a:t>informasi</a:t>
            </a:r>
            <a:r>
              <a:rPr lang="en-US" sz="1550" dirty="0"/>
              <a:t>.</a:t>
            </a:r>
          </a:p>
          <a:p>
            <a:pPr>
              <a:buNone/>
            </a:pPr>
            <a:r>
              <a:rPr lang="en-US" sz="1550" dirty="0"/>
              <a:t>6.	</a:t>
            </a:r>
            <a:r>
              <a:rPr lang="en-US" sz="1550" dirty="0" err="1"/>
              <a:t>Apakah</a:t>
            </a:r>
            <a:r>
              <a:rPr lang="en-US" sz="1550" dirty="0"/>
              <a:t> </a:t>
            </a:r>
            <a:r>
              <a:rPr lang="en-US" sz="1550" dirty="0" err="1"/>
              <a:t>formulir</a:t>
            </a:r>
            <a:r>
              <a:rPr lang="en-US" sz="1550" dirty="0"/>
              <a:t> </a:t>
            </a:r>
            <a:r>
              <a:rPr lang="en-US" sz="1550" dirty="0" err="1"/>
              <a:t>tersebut</a:t>
            </a:r>
            <a:r>
              <a:rPr lang="en-US" sz="1550" dirty="0"/>
              <a:t> </a:t>
            </a:r>
            <a:r>
              <a:rPr lang="en-US" sz="1550" dirty="0" err="1"/>
              <a:t>akan</a:t>
            </a:r>
            <a:r>
              <a:rPr lang="en-US" sz="1550" dirty="0"/>
              <a:t> </a:t>
            </a:r>
            <a:r>
              <a:rPr lang="en-US" sz="1550" dirty="0" err="1"/>
              <a:t>disimpan</a:t>
            </a:r>
            <a:r>
              <a:rPr lang="en-US" sz="1550" dirty="0"/>
              <a:t> </a:t>
            </a:r>
            <a:r>
              <a:rPr lang="en-US" sz="1550" dirty="0" err="1"/>
              <a:t>di</a:t>
            </a:r>
            <a:r>
              <a:rPr lang="en-US" sz="1550" dirty="0"/>
              <a:t> </a:t>
            </a:r>
            <a:r>
              <a:rPr lang="en-US" sz="1550" dirty="0" err="1"/>
              <a:t>dalam</a:t>
            </a:r>
            <a:r>
              <a:rPr lang="en-US" sz="1550" dirty="0"/>
              <a:t> </a:t>
            </a:r>
            <a:r>
              <a:rPr lang="en-US" sz="1550" dirty="0" err="1"/>
              <a:t>suatu</a:t>
            </a:r>
            <a:r>
              <a:rPr lang="en-US" sz="1550" dirty="0"/>
              <a:t> </a:t>
            </a:r>
            <a:r>
              <a:rPr lang="en-US" sz="1550" dirty="0" err="1"/>
              <a:t>arsip</a:t>
            </a:r>
            <a:r>
              <a:rPr lang="en-US" sz="1550" dirty="0"/>
              <a:t>? Hal </a:t>
            </a:r>
            <a:r>
              <a:rPr lang="en-US" sz="1550" dirty="0" err="1"/>
              <a:t>ini</a:t>
            </a:r>
            <a:r>
              <a:rPr lang="en-US" sz="1550" dirty="0"/>
              <a:t> </a:t>
            </a:r>
            <a:r>
              <a:rPr lang="en-US" sz="1550" dirty="0" err="1"/>
              <a:t>akan</a:t>
            </a:r>
            <a:r>
              <a:rPr lang="en-US" sz="1550" dirty="0"/>
              <a:t> </a:t>
            </a:r>
            <a:r>
              <a:rPr lang="en-US" sz="1550" dirty="0" err="1"/>
              <a:t>menentukan</a:t>
            </a:r>
            <a:r>
              <a:rPr lang="en-US" sz="1550" dirty="0"/>
              <a:t> </a:t>
            </a:r>
            <a:r>
              <a:rPr lang="en-US" sz="1550" dirty="0" err="1"/>
              <a:t>mutu</a:t>
            </a:r>
            <a:r>
              <a:rPr lang="en-US" sz="1550" dirty="0"/>
              <a:t> </a:t>
            </a:r>
            <a:r>
              <a:rPr lang="en-US" sz="1550" dirty="0" err="1"/>
              <a:t>kertas</a:t>
            </a:r>
            <a:r>
              <a:rPr lang="en-US" sz="1550" dirty="0"/>
              <a:t> yang </a:t>
            </a:r>
            <a:r>
              <a:rPr lang="en-US" sz="1550" dirty="0" err="1"/>
              <a:t>harus</a:t>
            </a:r>
            <a:r>
              <a:rPr lang="en-US" sz="1550" dirty="0"/>
              <a:t> </a:t>
            </a:r>
            <a:r>
              <a:rPr lang="en-US" sz="1550" dirty="0" err="1"/>
              <a:t>digunakan</a:t>
            </a:r>
            <a:r>
              <a:rPr lang="en-US" sz="1550" dirty="0"/>
              <a:t>, </a:t>
            </a:r>
            <a:r>
              <a:rPr lang="en-US" sz="1550" dirty="0" err="1"/>
              <a:t>ukuran</a:t>
            </a:r>
            <a:r>
              <a:rPr lang="en-US" sz="1550" dirty="0"/>
              <a:t> </a:t>
            </a:r>
            <a:r>
              <a:rPr lang="en-US" sz="1550" dirty="0" err="1"/>
              <a:t>kertas</a:t>
            </a:r>
            <a:r>
              <a:rPr lang="en-US" sz="1550" dirty="0"/>
              <a:t>, </a:t>
            </a:r>
            <a:r>
              <a:rPr lang="en-US" sz="1550" dirty="0" err="1"/>
              <a:t>dan</a:t>
            </a:r>
            <a:r>
              <a:rPr lang="en-US" sz="1550" dirty="0"/>
              <a:t> </a:t>
            </a:r>
            <a:r>
              <a:rPr lang="en-US" sz="1550" dirty="0" err="1"/>
              <a:t>preforasi</a:t>
            </a:r>
            <a:r>
              <a:rPr lang="en-US" sz="1550" dirty="0"/>
              <a:t> yang </a:t>
            </a:r>
            <a:r>
              <a:rPr lang="en-US" sz="1550" dirty="0" err="1"/>
              <a:t>harus</a:t>
            </a:r>
            <a:r>
              <a:rPr lang="en-US" sz="1550" dirty="0"/>
              <a:t> </a:t>
            </a:r>
            <a:r>
              <a:rPr lang="en-US" sz="1550" dirty="0" err="1"/>
              <a:t>dibuat</a:t>
            </a:r>
            <a:r>
              <a:rPr lang="en-US" sz="1550" dirty="0"/>
              <a:t>, </a:t>
            </a:r>
            <a:r>
              <a:rPr lang="en-US" sz="1550" dirty="0" err="1"/>
              <a:t>jika</a:t>
            </a:r>
            <a:r>
              <a:rPr lang="en-US" sz="1550" dirty="0"/>
              <a:t> </a:t>
            </a:r>
            <a:r>
              <a:rPr lang="en-US" sz="1550" dirty="0" err="1"/>
              <a:t>hal</a:t>
            </a:r>
            <a:r>
              <a:rPr lang="en-US" sz="1550" dirty="0"/>
              <a:t> </a:t>
            </a:r>
            <a:r>
              <a:rPr lang="en-US" sz="1550" dirty="0" err="1"/>
              <a:t>ini</a:t>
            </a:r>
            <a:r>
              <a:rPr lang="en-US" sz="1550" dirty="0"/>
              <a:t> </a:t>
            </a:r>
            <a:r>
              <a:rPr lang="en-US" sz="1550" dirty="0" err="1"/>
              <a:t>diperlukan</a:t>
            </a:r>
            <a:r>
              <a:rPr lang="en-US" sz="1550" dirty="0"/>
              <a:t>. </a:t>
            </a:r>
          </a:p>
        </p:txBody>
      </p:sp>
    </p:spTree>
  </p:cSld>
  <p:clrMapOvr>
    <a:masterClrMapping/>
  </p:clrMapOvr>
  <p:transition>
    <p:checke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0600" cy="990600"/>
          </a:xfrm>
        </p:spPr>
        <p:txBody>
          <a:bodyPr>
            <a:noAutofit/>
          </a:bodyPr>
          <a:lstStyle/>
          <a:p>
            <a:r>
              <a:rPr lang="en-US" sz="3600" dirty="0"/>
              <a:t>INFORMASI YANG DIPERLUKAN DALAM MERANCANG KEMBALI SUATU FORMULIR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Formulir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ditinjau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periodik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tidaknya</a:t>
            </a:r>
            <a:r>
              <a:rPr lang="en-US" dirty="0"/>
              <a:t> </a:t>
            </a:r>
            <a:r>
              <a:rPr lang="en-US" dirty="0" err="1"/>
              <a:t>diadakan</a:t>
            </a:r>
            <a:r>
              <a:rPr lang="en-US" dirty="0"/>
              <a:t> </a:t>
            </a:r>
            <a:r>
              <a:rPr lang="en-US" dirty="0" err="1"/>
              <a:t>penyempurnaan</a:t>
            </a:r>
            <a:r>
              <a:rPr lang="en-US" dirty="0"/>
              <a:t>, </a:t>
            </a:r>
            <a:r>
              <a:rPr lang="en-US" dirty="0" err="1"/>
              <a:t>penggantian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penghentian</a:t>
            </a:r>
            <a:r>
              <a:rPr lang="en-US" dirty="0"/>
              <a:t> </a:t>
            </a:r>
            <a:r>
              <a:rPr lang="en-US" dirty="0" err="1"/>
              <a:t>pemakaian</a:t>
            </a:r>
            <a:r>
              <a:rPr lang="en-US" dirty="0"/>
              <a:t> </a:t>
            </a:r>
            <a:r>
              <a:rPr lang="en-US" dirty="0" err="1"/>
              <a:t>formulir</a:t>
            </a:r>
            <a:r>
              <a:rPr lang="en-US" dirty="0"/>
              <a:t> yang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.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survei</a:t>
            </a:r>
            <a:r>
              <a:rPr lang="en-US" dirty="0"/>
              <a:t> </a:t>
            </a:r>
            <a:r>
              <a:rPr lang="en-US" dirty="0" err="1"/>
              <a:t>guna</a:t>
            </a:r>
            <a:r>
              <a:rPr lang="en-US" dirty="0"/>
              <a:t> </a:t>
            </a:r>
            <a:r>
              <a:rPr lang="en-US" dirty="0" err="1"/>
              <a:t>mengumpulkan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:</a:t>
            </a:r>
          </a:p>
          <a:p>
            <a:pPr lvl="1">
              <a:buNone/>
            </a:pPr>
            <a:r>
              <a:rPr lang="en-US" dirty="0"/>
              <a:t>a. yang </a:t>
            </a:r>
            <a:r>
              <a:rPr lang="en-US" dirty="0" err="1"/>
              <a:t>bersangkutan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formulir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isinya</a:t>
            </a:r>
            <a:r>
              <a:rPr lang="en-US" dirty="0"/>
              <a:t>,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lembar</a:t>
            </a:r>
            <a:r>
              <a:rPr lang="en-US" dirty="0"/>
              <a:t> </a:t>
            </a:r>
            <a:r>
              <a:rPr lang="en-US" dirty="0" err="1"/>
              <a:t>tembusannya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kertas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.</a:t>
            </a:r>
          </a:p>
          <a:p>
            <a:pPr lvl="1">
              <a:buNone/>
            </a:pPr>
            <a:r>
              <a:rPr lang="en-US" dirty="0"/>
              <a:t>b. yang </a:t>
            </a:r>
            <a:r>
              <a:rPr lang="en-US" dirty="0" err="1"/>
              <a:t>bersangkutan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penyediaan</a:t>
            </a:r>
            <a:r>
              <a:rPr lang="en-US" dirty="0"/>
              <a:t>, </a:t>
            </a:r>
            <a:r>
              <a:rPr lang="en-US" dirty="0" err="1"/>
              <a:t>pengisian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pencatatan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formulir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315200" cy="990600"/>
          </a:xfrm>
        </p:spPr>
        <p:txBody>
          <a:bodyPr>
            <a:normAutofit fontScale="90000"/>
          </a:bodyPr>
          <a:lstStyle/>
          <a:p>
            <a:r>
              <a:rPr lang="de-DE" dirty="0"/>
              <a:t>DOKUMEN SUMBER DAN DOKUMEN PENDUKUNG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Ditinjau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data </a:t>
            </a:r>
            <a:r>
              <a:rPr lang="en-US" dirty="0" err="1"/>
              <a:t>akuntansi</a:t>
            </a:r>
            <a:r>
              <a:rPr lang="en-US" dirty="0"/>
              <a:t>,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formulir</a:t>
            </a:r>
            <a:r>
              <a:rPr lang="en-US" dirty="0"/>
              <a:t> </a:t>
            </a:r>
            <a:r>
              <a:rPr lang="en-US" dirty="0" err="1"/>
              <a:t>digolongkan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: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i="1" dirty="0"/>
              <a:t>(source document)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pendukung</a:t>
            </a:r>
            <a:r>
              <a:rPr lang="en-US" dirty="0"/>
              <a:t> </a:t>
            </a:r>
            <a:r>
              <a:rPr lang="en-US" i="1" dirty="0"/>
              <a:t>(supporting document </a:t>
            </a:r>
            <a:r>
              <a:rPr lang="en-US" dirty="0" err="1"/>
              <a:t>atau</a:t>
            </a:r>
            <a:r>
              <a:rPr lang="en-US" i="1" dirty="0"/>
              <a:t> corroborating document). </a:t>
            </a:r>
            <a:endParaRPr lang="en-US" dirty="0"/>
          </a:p>
          <a:p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yang </a:t>
            </a: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pencatatan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pembantu</a:t>
            </a:r>
            <a:r>
              <a:rPr lang="en-US" dirty="0"/>
              <a:t>,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pendukung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yang </a:t>
            </a:r>
            <a:r>
              <a:rPr lang="en-US" dirty="0" err="1"/>
              <a:t>melampiri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sahihnya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yang </a:t>
            </a:r>
            <a:r>
              <a:rPr lang="en-US" dirty="0" err="1"/>
              <a:t>direkam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ransition>
    <p:comb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162800" cy="990600"/>
          </a:xfrm>
        </p:spPr>
        <p:txBody>
          <a:bodyPr>
            <a:normAutofit fontScale="90000"/>
          </a:bodyPr>
          <a:lstStyle/>
          <a:p>
            <a:r>
              <a:rPr lang="de-DE" dirty="0"/>
              <a:t>DOKUMEN SUMBER DAN DOKUMEN PENDUKUNG-</a:t>
            </a:r>
            <a:r>
              <a:rPr lang="de-DE" i="1" dirty="0"/>
              <a:t>lanjutan</a:t>
            </a:r>
            <a:endParaRPr lang="en-US" i="1" dirty="0"/>
          </a:p>
        </p:txBody>
      </p:sp>
      <p:pic>
        <p:nvPicPr>
          <p:cNvPr id="4" name="Picture 3" descr="73-74_Page_1.jpg"/>
          <p:cNvPicPr>
            <a:picLocks noChangeAspect="1"/>
          </p:cNvPicPr>
          <p:nvPr/>
        </p:nvPicPr>
        <p:blipFill>
          <a:blip r:embed="rId2" cstate="print"/>
          <a:srcRect l="18574" t="67778" r="17003" b="14444"/>
          <a:stretch>
            <a:fillRect/>
          </a:stretch>
        </p:blipFill>
        <p:spPr>
          <a:xfrm>
            <a:off x="0" y="1524000"/>
            <a:ext cx="9144000" cy="3568390"/>
          </a:xfrm>
          <a:prstGeom prst="rect">
            <a:avLst/>
          </a:prstGeom>
        </p:spPr>
      </p:pic>
      <p:pic>
        <p:nvPicPr>
          <p:cNvPr id="5" name="Picture 4" descr="73-74_Page_2.jpg"/>
          <p:cNvPicPr>
            <a:picLocks noChangeAspect="1"/>
          </p:cNvPicPr>
          <p:nvPr/>
        </p:nvPicPr>
        <p:blipFill>
          <a:blip r:embed="rId3" cstate="print"/>
          <a:srcRect l="17003" t="15556" r="18575" b="75555"/>
          <a:stretch>
            <a:fillRect/>
          </a:stretch>
        </p:blipFill>
        <p:spPr>
          <a:xfrm>
            <a:off x="161922" y="5105400"/>
            <a:ext cx="8982078" cy="1752600"/>
          </a:xfrm>
          <a:prstGeom prst="rect">
            <a:avLst/>
          </a:prstGeom>
        </p:spPr>
      </p:pic>
    </p:spTree>
  </p:cSld>
  <p:clrMapOvr>
    <a:masterClrMapping/>
  </p:clrMapOvr>
  <p:transition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RANGKUMAN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534400" cy="4419600"/>
          </a:xfrm>
        </p:spPr>
        <p:txBody>
          <a:bodyPr>
            <a:noAutofit/>
          </a:bodyPr>
          <a:lstStyle/>
          <a:p>
            <a:r>
              <a:rPr lang="en-US" sz="2200" dirty="0" err="1"/>
              <a:t>Formulir</a:t>
            </a:r>
            <a:r>
              <a:rPr lang="en-US" sz="2200" dirty="0"/>
              <a:t> </a:t>
            </a:r>
            <a:r>
              <a:rPr lang="en-US" sz="2200" dirty="0" err="1"/>
              <a:t>memegang</a:t>
            </a:r>
            <a:r>
              <a:rPr lang="en-US" sz="2200" dirty="0"/>
              <a:t> </a:t>
            </a:r>
            <a:r>
              <a:rPr lang="en-US" sz="2200" dirty="0" err="1"/>
              <a:t>peran</a:t>
            </a:r>
            <a:r>
              <a:rPr lang="en-US" sz="2200" dirty="0"/>
              <a:t> </a:t>
            </a:r>
            <a:r>
              <a:rPr lang="en-US" sz="2200" dirty="0" err="1"/>
              <a:t>penting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sistem</a:t>
            </a:r>
            <a:r>
              <a:rPr lang="en-US" sz="2200" dirty="0"/>
              <a:t> </a:t>
            </a:r>
            <a:r>
              <a:rPr lang="en-US" sz="2200" dirty="0" err="1"/>
              <a:t>informasi</a:t>
            </a:r>
            <a:r>
              <a:rPr lang="en-US" sz="2200" dirty="0"/>
              <a:t> </a:t>
            </a:r>
            <a:r>
              <a:rPr lang="en-US" sz="2200" dirty="0" err="1"/>
              <a:t>akuntansi</a:t>
            </a:r>
            <a:r>
              <a:rPr lang="en-US" sz="2200" dirty="0"/>
              <a:t>. </a:t>
            </a:r>
          </a:p>
          <a:p>
            <a:r>
              <a:rPr lang="en-US" sz="2200" dirty="0" err="1"/>
              <a:t>Formulir</a:t>
            </a:r>
            <a:r>
              <a:rPr lang="en-US" sz="2200" dirty="0"/>
              <a:t>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secarik</a:t>
            </a:r>
            <a:r>
              <a:rPr lang="en-US" sz="2200" dirty="0"/>
              <a:t> </a:t>
            </a:r>
            <a:r>
              <a:rPr lang="en-US" sz="2200" dirty="0" err="1"/>
              <a:t>kertas</a:t>
            </a:r>
            <a:r>
              <a:rPr lang="en-US" sz="2200" dirty="0"/>
              <a:t> yang </a:t>
            </a:r>
            <a:r>
              <a:rPr lang="en-US" sz="2200" dirty="0" err="1"/>
              <a:t>memiliki</a:t>
            </a:r>
            <a:r>
              <a:rPr lang="en-US" sz="2200" dirty="0"/>
              <a:t> </a:t>
            </a:r>
            <a:r>
              <a:rPr lang="en-US" sz="2200" dirty="0" err="1"/>
              <a:t>ruang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diisi.Definisi</a:t>
            </a:r>
            <a:r>
              <a:rPr lang="en-US" sz="2200" dirty="0"/>
              <a:t> </a:t>
            </a:r>
            <a:r>
              <a:rPr lang="en-US" sz="2200" dirty="0" err="1"/>
              <a:t>formulir</a:t>
            </a:r>
            <a:r>
              <a:rPr lang="en-US" sz="2200" dirty="0"/>
              <a:t> </a:t>
            </a:r>
            <a:r>
              <a:rPr lang="en-US" sz="2200" dirty="0" err="1"/>
              <a:t>tersebut</a:t>
            </a:r>
            <a:r>
              <a:rPr lang="en-US" sz="2200" dirty="0"/>
              <a:t> </a:t>
            </a:r>
            <a:r>
              <a:rPr lang="en-US" sz="2200" dirty="0" err="1"/>
              <a:t>dibuat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waktu</a:t>
            </a:r>
            <a:r>
              <a:rPr lang="en-US" sz="2200" dirty="0"/>
              <a:t> </a:t>
            </a:r>
            <a:r>
              <a:rPr lang="en-US" sz="2200" dirty="0" err="1"/>
              <a:t>komputer</a:t>
            </a:r>
            <a:r>
              <a:rPr lang="en-US" sz="2200" dirty="0"/>
              <a:t> </a:t>
            </a:r>
            <a:r>
              <a:rPr lang="en-US" sz="2200" dirty="0" err="1"/>
              <a:t>belum</a:t>
            </a:r>
            <a:r>
              <a:rPr lang="en-US" sz="2200" dirty="0"/>
              <a:t> </a:t>
            </a:r>
            <a:r>
              <a:rPr lang="en-US" sz="2200" dirty="0" err="1"/>
              <a:t>digunakan</a:t>
            </a:r>
            <a:r>
              <a:rPr lang="en-US" sz="2200" dirty="0"/>
              <a:t> </a:t>
            </a:r>
            <a:r>
              <a:rPr lang="en-US" sz="2200" dirty="0" err="1"/>
              <a:t>secara</a:t>
            </a:r>
            <a:r>
              <a:rPr lang="en-US" sz="2200" dirty="0"/>
              <a:t> </a:t>
            </a:r>
            <a:r>
              <a:rPr lang="en-US" sz="2200" dirty="0" err="1"/>
              <a:t>luas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bisnis.Formulir</a:t>
            </a:r>
            <a:r>
              <a:rPr lang="en-US" sz="2200" dirty="0"/>
              <a:t>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berupa</a:t>
            </a:r>
            <a:r>
              <a:rPr lang="en-US" sz="2200" dirty="0"/>
              <a:t> </a:t>
            </a:r>
            <a:r>
              <a:rPr lang="en-US" sz="2200" dirty="0" err="1"/>
              <a:t>kertas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berupa</a:t>
            </a:r>
            <a:r>
              <a:rPr lang="en-US" sz="2200" dirty="0"/>
              <a:t> </a:t>
            </a:r>
            <a:r>
              <a:rPr lang="en-US" sz="2200" dirty="0" err="1"/>
              <a:t>formulir</a:t>
            </a:r>
            <a:r>
              <a:rPr lang="en-US" sz="2200" dirty="0"/>
              <a:t> </a:t>
            </a:r>
            <a:r>
              <a:rPr lang="en-US" sz="2200" dirty="0" err="1"/>
              <a:t>elektronik</a:t>
            </a:r>
            <a:r>
              <a:rPr lang="en-US" sz="2200" dirty="0"/>
              <a:t>. </a:t>
            </a:r>
          </a:p>
          <a:p>
            <a:r>
              <a:rPr lang="en-US" sz="2200" dirty="0" err="1"/>
              <a:t>Menurut</a:t>
            </a:r>
            <a:r>
              <a:rPr lang="en-US" sz="2200" dirty="0"/>
              <a:t> </a:t>
            </a:r>
            <a:r>
              <a:rPr lang="en-US" sz="2200" dirty="0" err="1"/>
              <a:t>sumbernya</a:t>
            </a:r>
            <a:r>
              <a:rPr lang="en-US" sz="2200" dirty="0"/>
              <a:t>, </a:t>
            </a:r>
            <a:r>
              <a:rPr lang="en-US" sz="2200" dirty="0" err="1"/>
              <a:t>formulir</a:t>
            </a:r>
            <a:r>
              <a:rPr lang="en-US" sz="2200" dirty="0"/>
              <a:t>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digolongkan</a:t>
            </a:r>
            <a:r>
              <a:rPr lang="en-US" sz="2200" dirty="0"/>
              <a:t> </a:t>
            </a:r>
            <a:r>
              <a:rPr lang="en-US" sz="2200" dirty="0" err="1"/>
              <a:t>menjadi</a:t>
            </a:r>
            <a:r>
              <a:rPr lang="en-US" sz="2200" dirty="0"/>
              <a:t>: (1) </a:t>
            </a:r>
            <a:r>
              <a:rPr lang="en-US" sz="2200" dirty="0" err="1"/>
              <a:t>formulir</a:t>
            </a:r>
            <a:r>
              <a:rPr lang="en-US" sz="2200" dirty="0"/>
              <a:t> yang </a:t>
            </a:r>
            <a:r>
              <a:rPr lang="en-US" sz="2200" dirty="0" err="1"/>
              <a:t>dibuat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disimpan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perusahaan</a:t>
            </a:r>
            <a:r>
              <a:rPr lang="en-US" sz="2200" dirty="0"/>
              <a:t>, (2) </a:t>
            </a:r>
            <a:r>
              <a:rPr lang="en-US" sz="2200" dirty="0" err="1"/>
              <a:t>formulir</a:t>
            </a:r>
            <a:r>
              <a:rPr lang="en-US" sz="2200" dirty="0"/>
              <a:t> yang </a:t>
            </a:r>
            <a:r>
              <a:rPr lang="en-US" sz="2200" dirty="0" err="1"/>
              <a:t>dibuat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dikirimkan</a:t>
            </a:r>
            <a:r>
              <a:rPr lang="en-US" sz="2200" dirty="0"/>
              <a:t> </a:t>
            </a:r>
            <a:r>
              <a:rPr lang="en-US" sz="2200" dirty="0" err="1"/>
              <a:t>kepada</a:t>
            </a:r>
            <a:r>
              <a:rPr lang="en-US" sz="2200" dirty="0"/>
              <a:t> </a:t>
            </a:r>
            <a:r>
              <a:rPr lang="en-US" sz="2200" dirty="0" err="1"/>
              <a:t>pihak</a:t>
            </a:r>
            <a:r>
              <a:rPr lang="en-US" sz="2200" dirty="0"/>
              <a:t> </a:t>
            </a:r>
            <a:r>
              <a:rPr lang="en-US" sz="2200" dirty="0" err="1"/>
              <a:t>luar</a:t>
            </a:r>
            <a:r>
              <a:rPr lang="en-US" sz="2200" dirty="0"/>
              <a:t> </a:t>
            </a:r>
            <a:r>
              <a:rPr lang="en-US" sz="2200" dirty="0" err="1"/>
              <a:t>perusahaan</a:t>
            </a:r>
            <a:r>
              <a:rPr lang="en-US" sz="2200" dirty="0"/>
              <a:t>, </a:t>
            </a:r>
            <a:r>
              <a:rPr lang="en-US" sz="2200" dirty="0" err="1"/>
              <a:t>dan</a:t>
            </a:r>
            <a:r>
              <a:rPr lang="en-US" sz="2200" dirty="0"/>
              <a:t> (3) </a:t>
            </a:r>
            <a:r>
              <a:rPr lang="en-US" sz="2200" dirty="0" err="1"/>
              <a:t>formulir</a:t>
            </a:r>
            <a:r>
              <a:rPr lang="en-US" sz="2200" dirty="0"/>
              <a:t> yang </a:t>
            </a:r>
            <a:r>
              <a:rPr lang="en-US" sz="2200" dirty="0" err="1"/>
              <a:t>diterima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pihak</a:t>
            </a:r>
            <a:r>
              <a:rPr lang="en-US" sz="2200" dirty="0"/>
              <a:t> </a:t>
            </a:r>
            <a:r>
              <a:rPr lang="en-US" sz="2200" dirty="0" err="1"/>
              <a:t>luar</a:t>
            </a:r>
            <a:r>
              <a:rPr lang="en-US" sz="2200" dirty="0"/>
              <a:t> </a:t>
            </a:r>
            <a:r>
              <a:rPr lang="en-US" sz="2200" dirty="0" err="1"/>
              <a:t>perusahaan</a:t>
            </a:r>
            <a:r>
              <a:rPr lang="en-US" sz="2200" dirty="0"/>
              <a:t>. </a:t>
            </a:r>
          </a:p>
          <a:p>
            <a:r>
              <a:rPr lang="en-US" sz="2200" dirty="0" err="1"/>
              <a:t>Menurut</a:t>
            </a:r>
            <a:r>
              <a:rPr lang="en-US" sz="2200" dirty="0"/>
              <a:t> </a:t>
            </a:r>
            <a:r>
              <a:rPr lang="en-US" sz="2200" dirty="0" err="1"/>
              <a:t>tujuan</a:t>
            </a:r>
            <a:r>
              <a:rPr lang="en-US" sz="2200" dirty="0"/>
              <a:t> </a:t>
            </a:r>
            <a:r>
              <a:rPr lang="en-US" sz="2200" dirty="0" err="1"/>
              <a:t>penggunannya</a:t>
            </a:r>
            <a:r>
              <a:rPr lang="en-US" sz="2200" dirty="0"/>
              <a:t>, </a:t>
            </a:r>
            <a:r>
              <a:rPr lang="en-US" sz="2200" dirty="0" err="1"/>
              <a:t>formulir</a:t>
            </a:r>
            <a:r>
              <a:rPr lang="en-US" sz="2200" dirty="0"/>
              <a:t> </a:t>
            </a:r>
            <a:r>
              <a:rPr lang="en-US" sz="2200" dirty="0" err="1"/>
              <a:t>dapat</a:t>
            </a:r>
            <a:r>
              <a:rPr lang="en-US" sz="2200" dirty="0"/>
              <a:t> </a:t>
            </a:r>
            <a:r>
              <a:rPr lang="en-US" sz="2200" dirty="0" err="1"/>
              <a:t>dibagi</a:t>
            </a:r>
            <a:r>
              <a:rPr lang="en-US" sz="2200" dirty="0"/>
              <a:t> </a:t>
            </a:r>
            <a:r>
              <a:rPr lang="en-US" sz="2200" dirty="0" err="1"/>
              <a:t>menjadi</a:t>
            </a:r>
            <a:r>
              <a:rPr lang="en-US" sz="2200" dirty="0"/>
              <a:t> </a:t>
            </a:r>
            <a:r>
              <a:rPr lang="en-US" sz="2200" dirty="0" err="1"/>
              <a:t>dua</a:t>
            </a:r>
            <a:r>
              <a:rPr lang="en-US" sz="2200" dirty="0"/>
              <a:t> </a:t>
            </a:r>
            <a:r>
              <a:rPr lang="en-US" sz="2200" dirty="0" err="1"/>
              <a:t>golongan</a:t>
            </a:r>
            <a:r>
              <a:rPr lang="en-US" sz="2200" dirty="0"/>
              <a:t>: (1) </a:t>
            </a:r>
            <a:r>
              <a:rPr lang="en-US" sz="2200" dirty="0" err="1"/>
              <a:t>formulir</a:t>
            </a:r>
            <a:r>
              <a:rPr lang="en-US" sz="2200" dirty="0"/>
              <a:t> yang </a:t>
            </a:r>
            <a:r>
              <a:rPr lang="en-US" sz="2200" dirty="0" err="1"/>
              <a:t>dibuat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meminta</a:t>
            </a:r>
            <a:r>
              <a:rPr lang="en-US" sz="2200" dirty="0"/>
              <a:t> </a:t>
            </a:r>
            <a:r>
              <a:rPr lang="en-US" sz="2200" dirty="0" err="1"/>
              <a:t>dilakukannya</a:t>
            </a:r>
            <a:r>
              <a:rPr lang="en-US" sz="2200" dirty="0"/>
              <a:t> </a:t>
            </a:r>
            <a:r>
              <a:rPr lang="en-US" sz="2200" dirty="0" err="1"/>
              <a:t>suatu</a:t>
            </a:r>
            <a:r>
              <a:rPr lang="en-US" sz="2200" dirty="0"/>
              <a:t> </a:t>
            </a:r>
            <a:r>
              <a:rPr lang="en-US" sz="2200" dirty="0" err="1"/>
              <a:t>tindakan</a:t>
            </a:r>
            <a:r>
              <a:rPr lang="en-US" sz="2200" dirty="0"/>
              <a:t>, (2) </a:t>
            </a:r>
            <a:r>
              <a:rPr lang="en-US" sz="2200" dirty="0" err="1"/>
              <a:t>formulir</a:t>
            </a:r>
            <a:r>
              <a:rPr lang="en-US" sz="2200" dirty="0"/>
              <a:t> yang </a:t>
            </a:r>
            <a:r>
              <a:rPr lang="en-US" sz="2200" dirty="0" err="1"/>
              <a:t>digunakan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mencatat</a:t>
            </a:r>
            <a:r>
              <a:rPr lang="en-US" sz="2200" dirty="0"/>
              <a:t> </a:t>
            </a:r>
            <a:r>
              <a:rPr lang="en-US" sz="2200" dirty="0" err="1"/>
              <a:t>tindakan</a:t>
            </a:r>
            <a:r>
              <a:rPr lang="en-US" sz="2200" dirty="0"/>
              <a:t> yang </a:t>
            </a:r>
            <a:r>
              <a:rPr lang="en-US" sz="2200" dirty="0" err="1"/>
              <a:t>telah</a:t>
            </a:r>
            <a:r>
              <a:rPr lang="en-US" sz="2200" dirty="0"/>
              <a:t> </a:t>
            </a:r>
            <a:r>
              <a:rPr lang="en-US" sz="2200" dirty="0" err="1"/>
              <a:t>dilaksanakan</a:t>
            </a:r>
            <a:r>
              <a:rPr lang="en-US" sz="2200" dirty="0"/>
              <a:t>.</a:t>
            </a: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desain</a:t>
            </a:r>
            <a:r>
              <a:rPr lang="en-US" sz="1800" dirty="0"/>
              <a:t> </a:t>
            </a:r>
            <a:r>
              <a:rPr lang="en-US" sz="1800" dirty="0" err="1"/>
              <a:t>formulir</a:t>
            </a:r>
            <a:r>
              <a:rPr lang="en-US" sz="1800" dirty="0"/>
              <a:t>, </a:t>
            </a:r>
            <a:r>
              <a:rPr lang="en-US" sz="1800" dirty="0" err="1"/>
              <a:t>prinsip</a:t>
            </a:r>
            <a:r>
              <a:rPr lang="en-US" sz="1800" dirty="0"/>
              <a:t> </a:t>
            </a:r>
            <a:r>
              <a:rPr lang="en-US" sz="1800" dirty="0" err="1"/>
              <a:t>dasar</a:t>
            </a:r>
            <a:r>
              <a:rPr lang="en-US" sz="1800" dirty="0"/>
              <a:t> </a:t>
            </a:r>
            <a:r>
              <a:rPr lang="en-US" sz="1800" dirty="0" err="1"/>
              <a:t>berikut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perlu</a:t>
            </a:r>
            <a:r>
              <a:rPr lang="en-US" sz="1800" dirty="0"/>
              <a:t> </a:t>
            </a:r>
            <a:r>
              <a:rPr lang="en-US" sz="1800" dirty="0" err="1"/>
              <a:t>dipertimbangkan</a:t>
            </a:r>
            <a:r>
              <a:rPr lang="en-US" sz="1800" dirty="0"/>
              <a:t>: (1) </a:t>
            </a:r>
            <a:r>
              <a:rPr lang="en-US" sz="1800" dirty="0" err="1"/>
              <a:t>sedapat</a:t>
            </a:r>
            <a:r>
              <a:rPr lang="en-US" sz="1800" dirty="0"/>
              <a:t> </a:t>
            </a:r>
            <a:r>
              <a:rPr lang="en-US" sz="1800" dirty="0" err="1"/>
              <a:t>mungkin</a:t>
            </a:r>
            <a:r>
              <a:rPr lang="en-US" sz="1800" dirty="0"/>
              <a:t> </a:t>
            </a:r>
            <a:r>
              <a:rPr lang="en-US" sz="1800" dirty="0" err="1"/>
              <a:t>manfaatkan</a:t>
            </a:r>
            <a:r>
              <a:rPr lang="en-US" sz="1800" dirty="0"/>
              <a:t> </a:t>
            </a:r>
            <a:r>
              <a:rPr lang="en-US" sz="1800" dirty="0" err="1"/>
              <a:t>tembusan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i="1" dirty="0"/>
              <a:t>copy </a:t>
            </a:r>
            <a:r>
              <a:rPr lang="en-US" sz="1800" dirty="0" err="1"/>
              <a:t>formulir</a:t>
            </a:r>
            <a:r>
              <a:rPr lang="en-US" sz="1800" dirty="0"/>
              <a:t>, (2) </a:t>
            </a:r>
            <a:r>
              <a:rPr lang="en-US" sz="1800" dirty="0" err="1"/>
              <a:t>hindari</a:t>
            </a:r>
            <a:r>
              <a:rPr lang="en-US" sz="1800" dirty="0"/>
              <a:t> </a:t>
            </a:r>
            <a:r>
              <a:rPr lang="en-US" sz="1800" dirty="0" err="1"/>
              <a:t>duplikasi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pengumpulan</a:t>
            </a:r>
            <a:r>
              <a:rPr lang="en-US" sz="1800" dirty="0"/>
              <a:t> data, (3) </a:t>
            </a:r>
            <a:r>
              <a:rPr lang="en-US" sz="1800" dirty="0" err="1"/>
              <a:t>buatlah</a:t>
            </a:r>
            <a:r>
              <a:rPr lang="en-US" sz="1800" dirty="0"/>
              <a:t> </a:t>
            </a:r>
            <a:r>
              <a:rPr lang="en-US" sz="1800" dirty="0" err="1"/>
              <a:t>rancangan</a:t>
            </a:r>
            <a:r>
              <a:rPr lang="en-US" sz="1800" dirty="0"/>
              <a:t> </a:t>
            </a:r>
            <a:r>
              <a:rPr lang="en-US" sz="1800" dirty="0" err="1"/>
              <a:t>formulir</a:t>
            </a:r>
            <a:r>
              <a:rPr lang="en-US" sz="1800" dirty="0"/>
              <a:t> </a:t>
            </a:r>
            <a:r>
              <a:rPr lang="en-US" sz="1800" dirty="0" err="1"/>
              <a:t>sesederhana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seringkas</a:t>
            </a:r>
            <a:r>
              <a:rPr lang="en-US" sz="1800" dirty="0"/>
              <a:t> </a:t>
            </a:r>
            <a:r>
              <a:rPr lang="en-US" sz="1800" dirty="0" err="1"/>
              <a:t>mungkin</a:t>
            </a:r>
            <a:r>
              <a:rPr lang="en-US" sz="1800" dirty="0"/>
              <a:t>, (4) </a:t>
            </a:r>
            <a:r>
              <a:rPr lang="en-US" sz="1800" dirty="0" err="1"/>
              <a:t>masukkanlah</a:t>
            </a:r>
            <a:r>
              <a:rPr lang="en-US" sz="1800" dirty="0"/>
              <a:t> </a:t>
            </a:r>
            <a:r>
              <a:rPr lang="en-US" sz="1800" dirty="0" err="1"/>
              <a:t>unsur</a:t>
            </a:r>
            <a:r>
              <a:rPr lang="en-US" sz="1800" i="1" dirty="0"/>
              <a:t> internal check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merancang</a:t>
            </a:r>
            <a:r>
              <a:rPr lang="en-US" sz="1800" dirty="0"/>
              <a:t> </a:t>
            </a:r>
            <a:r>
              <a:rPr lang="en-US" sz="1800" dirty="0" err="1"/>
              <a:t>formulir</a:t>
            </a:r>
            <a:r>
              <a:rPr lang="en-US" sz="1800" dirty="0"/>
              <a:t>, (5) </a:t>
            </a:r>
            <a:r>
              <a:rPr lang="en-US" sz="1800" dirty="0" err="1"/>
              <a:t>cantumkan</a:t>
            </a:r>
            <a:r>
              <a:rPr lang="en-US" sz="1800" dirty="0"/>
              <a:t> </a:t>
            </a:r>
            <a:r>
              <a:rPr lang="en-US" sz="1800" dirty="0" err="1"/>
              <a:t>nama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alamat</a:t>
            </a:r>
            <a:r>
              <a:rPr lang="en-US" sz="1800" dirty="0"/>
              <a:t> </a:t>
            </a:r>
            <a:r>
              <a:rPr lang="en-US" sz="1800" dirty="0" err="1"/>
              <a:t>perusahaan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formulir</a:t>
            </a:r>
            <a:r>
              <a:rPr lang="en-US" sz="1800" dirty="0"/>
              <a:t> yang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digunakan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komunikasi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pihak</a:t>
            </a:r>
            <a:r>
              <a:rPr lang="en-US" sz="1800" dirty="0"/>
              <a:t> </a:t>
            </a:r>
            <a:r>
              <a:rPr lang="en-US" sz="1800" dirty="0" err="1"/>
              <a:t>luar</a:t>
            </a:r>
            <a:r>
              <a:rPr lang="en-US" sz="1800" dirty="0"/>
              <a:t>, (6) </a:t>
            </a:r>
            <a:r>
              <a:rPr lang="en-US" sz="1800" dirty="0" err="1"/>
              <a:t>cantumkan</a:t>
            </a:r>
            <a:r>
              <a:rPr lang="en-US" sz="1800" dirty="0"/>
              <a:t> </a:t>
            </a:r>
            <a:r>
              <a:rPr lang="en-US" sz="1800" dirty="0" err="1"/>
              <a:t>nama</a:t>
            </a:r>
            <a:r>
              <a:rPr lang="en-US" sz="1800" dirty="0"/>
              <a:t> </a:t>
            </a:r>
            <a:r>
              <a:rPr lang="en-US" sz="1800" dirty="0" err="1"/>
              <a:t>formulir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memudahkan</a:t>
            </a:r>
            <a:r>
              <a:rPr lang="en-US" sz="1800" dirty="0"/>
              <a:t> </a:t>
            </a:r>
            <a:r>
              <a:rPr lang="en-US" sz="1800" dirty="0" err="1"/>
              <a:t>identifikasi</a:t>
            </a:r>
            <a:r>
              <a:rPr lang="en-US" sz="1800" dirty="0"/>
              <a:t> (7) </a:t>
            </a:r>
            <a:r>
              <a:rPr lang="en-US" sz="1800" dirty="0" err="1"/>
              <a:t>beri</a:t>
            </a:r>
            <a:r>
              <a:rPr lang="en-US" sz="1800" dirty="0"/>
              <a:t> </a:t>
            </a:r>
            <a:r>
              <a:rPr lang="en-US" sz="1800" dirty="0" err="1"/>
              <a:t>nomor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identifikasi</a:t>
            </a:r>
            <a:r>
              <a:rPr lang="en-US" sz="1800" dirty="0"/>
              <a:t> </a:t>
            </a:r>
            <a:r>
              <a:rPr lang="en-US" sz="1800" dirty="0" err="1"/>
              <a:t>formulir</a:t>
            </a:r>
            <a:r>
              <a:rPr lang="en-US" sz="1800" dirty="0"/>
              <a:t>, (8) </a:t>
            </a:r>
            <a:r>
              <a:rPr lang="en-US" sz="1800" dirty="0" err="1"/>
              <a:t>cantumkan</a:t>
            </a:r>
            <a:r>
              <a:rPr lang="en-US" sz="1800" dirty="0"/>
              <a:t> </a:t>
            </a:r>
            <a:r>
              <a:rPr lang="en-US" sz="1800" dirty="0" err="1"/>
              <a:t>nomor</a:t>
            </a:r>
            <a:r>
              <a:rPr lang="en-US" sz="1800" dirty="0"/>
              <a:t> </a:t>
            </a:r>
            <a:r>
              <a:rPr lang="en-US" sz="1800" dirty="0" err="1"/>
              <a:t>garis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sisi</a:t>
            </a:r>
            <a:r>
              <a:rPr lang="en-US" sz="1800" dirty="0"/>
              <a:t> </a:t>
            </a:r>
            <a:r>
              <a:rPr lang="en-US" sz="1800" dirty="0" err="1"/>
              <a:t>sebelah</a:t>
            </a:r>
            <a:r>
              <a:rPr lang="en-US" sz="1800" dirty="0"/>
              <a:t> </a:t>
            </a:r>
            <a:r>
              <a:rPr lang="en-US" sz="1800" dirty="0" err="1"/>
              <a:t>kiri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kanan</a:t>
            </a:r>
            <a:r>
              <a:rPr lang="en-US" sz="1800" dirty="0"/>
              <a:t> </a:t>
            </a:r>
            <a:r>
              <a:rPr lang="en-US" sz="1800" dirty="0" err="1"/>
              <a:t>formulir</a:t>
            </a:r>
            <a:r>
              <a:rPr lang="en-US" sz="1800" dirty="0"/>
              <a:t>, </a:t>
            </a:r>
            <a:r>
              <a:rPr lang="en-US" sz="1800" dirty="0" err="1"/>
              <a:t>jika</a:t>
            </a:r>
            <a:r>
              <a:rPr lang="en-US" sz="1800" dirty="0"/>
              <a:t> </a:t>
            </a:r>
            <a:r>
              <a:rPr lang="en-US" sz="1800" dirty="0" err="1"/>
              <a:t>formulir</a:t>
            </a:r>
            <a:r>
              <a:rPr lang="en-US" sz="1800" dirty="0"/>
              <a:t> </a:t>
            </a:r>
            <a:r>
              <a:rPr lang="en-US" sz="1800" dirty="0" err="1"/>
              <a:t>lebar</a:t>
            </a:r>
            <a:r>
              <a:rPr lang="en-US" sz="1800" dirty="0"/>
              <a:t> </a:t>
            </a:r>
            <a:r>
              <a:rPr lang="en-US" sz="1800" dirty="0" err="1"/>
              <a:t>digunakan</a:t>
            </a:r>
            <a:r>
              <a:rPr lang="en-US" sz="1800" dirty="0"/>
              <a:t>,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memperkecil</a:t>
            </a:r>
            <a:r>
              <a:rPr lang="en-US" sz="1800" dirty="0"/>
              <a:t> </a:t>
            </a:r>
            <a:r>
              <a:rPr lang="en-US" sz="1800" dirty="0" err="1"/>
              <a:t>kemungkinan</a:t>
            </a:r>
            <a:r>
              <a:rPr lang="en-US" sz="1800" dirty="0"/>
              <a:t> </a:t>
            </a:r>
            <a:r>
              <a:rPr lang="en-US" sz="1800" dirty="0" err="1"/>
              <a:t>salah</a:t>
            </a:r>
            <a:r>
              <a:rPr lang="en-US" sz="1800" dirty="0"/>
              <a:t> </a:t>
            </a:r>
            <a:r>
              <a:rPr lang="en-US" sz="1800" dirty="0" err="1"/>
              <a:t>pengisian</a:t>
            </a:r>
            <a:r>
              <a:rPr lang="en-US" sz="1800" dirty="0"/>
              <a:t>, (9) </a:t>
            </a:r>
            <a:r>
              <a:rPr lang="en-US" sz="1800" dirty="0" err="1"/>
              <a:t>cetaklah</a:t>
            </a:r>
            <a:r>
              <a:rPr lang="en-US" sz="1800" dirty="0"/>
              <a:t> </a:t>
            </a:r>
            <a:r>
              <a:rPr lang="en-US" sz="1800" dirty="0" err="1"/>
              <a:t>garis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formulir</a:t>
            </a:r>
            <a:r>
              <a:rPr lang="en-US" sz="1800" dirty="0"/>
              <a:t>, </a:t>
            </a:r>
            <a:r>
              <a:rPr lang="en-US" sz="1800" dirty="0" err="1"/>
              <a:t>jika</a:t>
            </a:r>
            <a:r>
              <a:rPr lang="en-US" sz="1800" dirty="0"/>
              <a:t> </a:t>
            </a:r>
            <a:r>
              <a:rPr lang="en-US" sz="1800" dirty="0" err="1"/>
              <a:t>formulir</a:t>
            </a:r>
            <a:r>
              <a:rPr lang="en-US" sz="1800" dirty="0"/>
              <a:t> </a:t>
            </a:r>
            <a:r>
              <a:rPr lang="en-US" sz="1800" dirty="0" err="1"/>
              <a:t>tersebut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diisi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tulisan</a:t>
            </a:r>
            <a:r>
              <a:rPr lang="en-US" sz="1800" dirty="0"/>
              <a:t> </a:t>
            </a:r>
            <a:r>
              <a:rPr lang="en-US" sz="1800" dirty="0" err="1"/>
              <a:t>tangan</a:t>
            </a:r>
            <a:r>
              <a:rPr lang="en-US" sz="1800" dirty="0"/>
              <a:t>, (10) </a:t>
            </a:r>
            <a:r>
              <a:rPr lang="en-US" sz="1800" dirty="0" err="1"/>
              <a:t>cantumkan</a:t>
            </a:r>
            <a:r>
              <a:rPr lang="en-US" sz="1800" dirty="0"/>
              <a:t> </a:t>
            </a:r>
            <a:r>
              <a:rPr lang="en-US" sz="1800" dirty="0" err="1"/>
              <a:t>nomor</a:t>
            </a:r>
            <a:r>
              <a:rPr lang="en-US" sz="1800" dirty="0"/>
              <a:t> </a:t>
            </a:r>
            <a:r>
              <a:rPr lang="en-US" sz="1800" dirty="0" err="1"/>
              <a:t>urut</a:t>
            </a:r>
            <a:r>
              <a:rPr lang="en-US" sz="1800" dirty="0"/>
              <a:t> </a:t>
            </a:r>
            <a:r>
              <a:rPr lang="en-US" sz="1800" dirty="0" err="1"/>
              <a:t>tercetak</a:t>
            </a:r>
            <a:r>
              <a:rPr lang="en-US" sz="1800" dirty="0"/>
              <a:t>, (11) </a:t>
            </a:r>
            <a:r>
              <a:rPr lang="en-US" sz="1800" dirty="0" err="1"/>
              <a:t>rancanglah</a:t>
            </a:r>
            <a:r>
              <a:rPr lang="en-US" sz="1800" dirty="0"/>
              <a:t> </a:t>
            </a:r>
            <a:r>
              <a:rPr lang="en-US" sz="1800" dirty="0" err="1"/>
              <a:t>formulir</a:t>
            </a:r>
            <a:r>
              <a:rPr lang="en-US" sz="1800" dirty="0"/>
              <a:t> </a:t>
            </a:r>
            <a:r>
              <a:rPr lang="en-US" sz="1800" dirty="0" err="1"/>
              <a:t>tertentu</a:t>
            </a:r>
            <a:r>
              <a:rPr lang="en-US" sz="1800" dirty="0"/>
              <a:t> </a:t>
            </a:r>
            <a:r>
              <a:rPr lang="en-US" sz="1800" dirty="0" err="1"/>
              <a:t>sedemikian</a:t>
            </a:r>
            <a:r>
              <a:rPr lang="en-US" sz="1800" dirty="0"/>
              <a:t> </a:t>
            </a:r>
            <a:r>
              <a:rPr lang="en-US" sz="1800" dirty="0" err="1"/>
              <a:t>rupa</a:t>
            </a:r>
            <a:r>
              <a:rPr lang="en-US" sz="1800" dirty="0"/>
              <a:t>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pengisi</a:t>
            </a:r>
            <a:r>
              <a:rPr lang="en-US" sz="1800" dirty="0"/>
              <a:t> </a:t>
            </a:r>
            <a:r>
              <a:rPr lang="en-US" sz="1800" dirty="0" err="1"/>
              <a:t>hanya</a:t>
            </a:r>
            <a:r>
              <a:rPr lang="en-US" sz="1800" dirty="0"/>
              <a:t> </a:t>
            </a:r>
            <a:r>
              <a:rPr lang="en-US" sz="1800" dirty="0" err="1"/>
              <a:t>membubuhkan</a:t>
            </a:r>
            <a:r>
              <a:rPr lang="en-US" sz="1800" dirty="0"/>
              <a:t> </a:t>
            </a:r>
            <a:r>
              <a:rPr lang="en-US" sz="1800" dirty="0" err="1"/>
              <a:t>tanda</a:t>
            </a:r>
            <a:r>
              <a:rPr lang="en-US" sz="1800" dirty="0"/>
              <a:t> √ </a:t>
            </a:r>
            <a:r>
              <a:rPr lang="en-US" sz="1800" dirty="0" err="1"/>
              <a:t>atau</a:t>
            </a:r>
            <a:r>
              <a:rPr lang="en-US" sz="1800" dirty="0"/>
              <a:t> x,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menjawab</a:t>
            </a:r>
            <a:r>
              <a:rPr lang="en-US" sz="1800" dirty="0"/>
              <a:t> "</a:t>
            </a:r>
            <a:r>
              <a:rPr lang="en-US" sz="1800" dirty="0" err="1"/>
              <a:t>ya</a:t>
            </a:r>
            <a:r>
              <a:rPr lang="en-US" sz="1800" dirty="0"/>
              <a:t>" </a:t>
            </a:r>
            <a:r>
              <a:rPr lang="en-US" sz="1800" dirty="0" err="1"/>
              <a:t>atau</a:t>
            </a:r>
            <a:r>
              <a:rPr lang="en-US" sz="1800" dirty="0"/>
              <a:t> "</a:t>
            </a:r>
            <a:r>
              <a:rPr lang="en-US" sz="1800" dirty="0" err="1"/>
              <a:t>tidak</a:t>
            </a:r>
            <a:r>
              <a:rPr lang="en-US" sz="1800" dirty="0"/>
              <a:t>",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menghemat</a:t>
            </a:r>
            <a:r>
              <a:rPr lang="en-US" sz="1800" dirty="0"/>
              <a:t> </a:t>
            </a:r>
            <a:r>
              <a:rPr lang="en-US" sz="1800" dirty="0" err="1"/>
              <a:t>waktu</a:t>
            </a:r>
            <a:r>
              <a:rPr lang="en-US" sz="1800" dirty="0"/>
              <a:t> </a:t>
            </a:r>
            <a:r>
              <a:rPr lang="en-US" sz="1800" dirty="0" err="1"/>
              <a:t>pengisiannya</a:t>
            </a:r>
            <a:r>
              <a:rPr lang="en-US" sz="1800" dirty="0"/>
              <a:t>, (12) </a:t>
            </a:r>
            <a:r>
              <a:rPr lang="en-US" sz="1800" dirty="0" err="1"/>
              <a:t>susunlah</a:t>
            </a:r>
            <a:r>
              <a:rPr lang="en-US" sz="1800" dirty="0"/>
              <a:t> </a:t>
            </a:r>
            <a:r>
              <a:rPr lang="en-US" sz="1800" dirty="0" err="1"/>
              <a:t>formulir</a:t>
            </a:r>
            <a:r>
              <a:rPr lang="en-US" sz="1800" dirty="0"/>
              <a:t> </a:t>
            </a:r>
            <a:r>
              <a:rPr lang="en-US" sz="1800" dirty="0" err="1"/>
              <a:t>ganda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menyisipkan</a:t>
            </a:r>
            <a:r>
              <a:rPr lang="en-US" sz="1800" dirty="0"/>
              <a:t> </a:t>
            </a:r>
            <a:r>
              <a:rPr lang="en-US" sz="1800" dirty="0" err="1"/>
              <a:t>karbon</a:t>
            </a:r>
            <a:r>
              <a:rPr lang="en-US" sz="1800" dirty="0"/>
              <a:t> </a:t>
            </a:r>
            <a:r>
              <a:rPr lang="en-US" sz="1800" dirty="0" err="1"/>
              <a:t>sekali</a:t>
            </a:r>
            <a:r>
              <a:rPr lang="en-US" sz="1800" dirty="0"/>
              <a:t> </a:t>
            </a:r>
            <a:r>
              <a:rPr lang="en-US" sz="1800" dirty="0" err="1"/>
              <a:t>pakai</a:t>
            </a:r>
            <a:r>
              <a:rPr lang="en-US" sz="1800" dirty="0"/>
              <a:t>,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menggunakan</a:t>
            </a:r>
            <a:r>
              <a:rPr lang="en-US" sz="1800" dirty="0"/>
              <a:t> </a:t>
            </a:r>
            <a:r>
              <a:rPr lang="en-US" sz="1800" dirty="0" err="1"/>
              <a:t>karbon</a:t>
            </a:r>
            <a:r>
              <a:rPr lang="en-US" sz="1800" dirty="0"/>
              <a:t> </a:t>
            </a:r>
            <a:r>
              <a:rPr lang="en-US" sz="1800" dirty="0" err="1"/>
              <a:t>beberapa</a:t>
            </a:r>
            <a:r>
              <a:rPr lang="en-US" sz="1800" dirty="0"/>
              <a:t> kali </a:t>
            </a:r>
            <a:r>
              <a:rPr lang="en-US" sz="1800" dirty="0" err="1"/>
              <a:t>pakai</a:t>
            </a:r>
            <a:r>
              <a:rPr lang="en-US" sz="1800" dirty="0"/>
              <a:t>,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cetaklah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kertas</a:t>
            </a:r>
            <a:r>
              <a:rPr lang="en-US" sz="1800" dirty="0"/>
              <a:t> </a:t>
            </a:r>
            <a:r>
              <a:rPr lang="en-US" sz="1800" dirty="0" err="1"/>
              <a:t>tanpa</a:t>
            </a:r>
            <a:r>
              <a:rPr lang="en-US" sz="1800" dirty="0"/>
              <a:t> </a:t>
            </a:r>
            <a:r>
              <a:rPr lang="en-US" sz="1800" dirty="0" err="1"/>
              <a:t>karbon</a:t>
            </a:r>
            <a:r>
              <a:rPr lang="en-US" sz="1800" dirty="0"/>
              <a:t> </a:t>
            </a:r>
            <a:r>
              <a:rPr lang="en-US" sz="1800" i="1" dirty="0"/>
              <a:t>(carbonless paper), </a:t>
            </a:r>
            <a:r>
              <a:rPr lang="en-US" sz="1800" dirty="0"/>
              <a:t>(13) </a:t>
            </a:r>
            <a:r>
              <a:rPr lang="en-US" sz="1800" dirty="0" err="1"/>
              <a:t>pembagian</a:t>
            </a:r>
            <a:r>
              <a:rPr lang="en-US" sz="1800" dirty="0"/>
              <a:t> </a:t>
            </a:r>
            <a:r>
              <a:rPr lang="en-US" sz="1800" dirty="0" err="1"/>
              <a:t>zona</a:t>
            </a:r>
            <a:r>
              <a:rPr lang="en-US" sz="1800" dirty="0"/>
              <a:t> </a:t>
            </a:r>
            <a:r>
              <a:rPr lang="en-US" sz="1800" dirty="0" err="1"/>
              <a:t>sedemikian</a:t>
            </a:r>
            <a:r>
              <a:rPr lang="en-US" sz="1800" dirty="0"/>
              <a:t> </a:t>
            </a:r>
            <a:r>
              <a:rPr lang="en-US" sz="1800" dirty="0" err="1"/>
              <a:t>rupa</a:t>
            </a:r>
            <a:r>
              <a:rPr lang="en-US" sz="1800" dirty="0"/>
              <a:t> </a:t>
            </a:r>
            <a:r>
              <a:rPr lang="en-US" sz="1800" dirty="0" err="1"/>
              <a:t>sehingga</a:t>
            </a:r>
            <a:r>
              <a:rPr lang="en-US" sz="1800" dirty="0"/>
              <a:t> </a:t>
            </a:r>
            <a:r>
              <a:rPr lang="en-US" sz="1800" dirty="0" err="1"/>
              <a:t>formulir</a:t>
            </a:r>
            <a:r>
              <a:rPr lang="en-US" sz="1800" dirty="0"/>
              <a:t> </a:t>
            </a:r>
            <a:r>
              <a:rPr lang="en-US" sz="1800" dirty="0" err="1"/>
              <a:t>dibagi</a:t>
            </a:r>
            <a:r>
              <a:rPr lang="en-US" sz="1800" dirty="0"/>
              <a:t> </a:t>
            </a:r>
            <a:r>
              <a:rPr lang="en-US" sz="1800" dirty="0" err="1"/>
              <a:t>menurut</a:t>
            </a:r>
            <a:r>
              <a:rPr lang="en-US" sz="1800" dirty="0"/>
              <a:t> </a:t>
            </a:r>
            <a:r>
              <a:rPr lang="en-US" sz="1800" dirty="0" err="1"/>
              <a:t>blok-blok</a:t>
            </a:r>
            <a:r>
              <a:rPr lang="en-US" sz="1800" dirty="0"/>
              <a:t> </a:t>
            </a:r>
            <a:r>
              <a:rPr lang="en-US" sz="1800" dirty="0" err="1"/>
              <a:t>daerah</a:t>
            </a:r>
            <a:r>
              <a:rPr lang="en-US" sz="1800" dirty="0"/>
              <a:t> yang </a:t>
            </a:r>
            <a:r>
              <a:rPr lang="en-US" sz="1800" dirty="0" err="1"/>
              <a:t>logis</a:t>
            </a:r>
            <a:r>
              <a:rPr lang="en-US" sz="1800" dirty="0"/>
              <a:t> yang </a:t>
            </a:r>
            <a:r>
              <a:rPr lang="en-US" sz="1800" dirty="0" err="1"/>
              <a:t>berisi</a:t>
            </a:r>
            <a:r>
              <a:rPr lang="en-US" sz="1800" dirty="0"/>
              <a:t> data yang </a:t>
            </a:r>
            <a:r>
              <a:rPr lang="en-US" sz="1800" dirty="0" err="1"/>
              <a:t>saling</a:t>
            </a:r>
            <a:r>
              <a:rPr lang="en-US" sz="1800" dirty="0"/>
              <a:t> </a:t>
            </a:r>
            <a:r>
              <a:rPr lang="en-US" sz="1800" dirty="0" err="1"/>
              <a:t>terkait</a:t>
            </a:r>
            <a:r>
              <a:rPr lang="en-US" sz="1800" dirty="0"/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RANGKUMAN-</a:t>
            </a:r>
            <a:r>
              <a:rPr lang="en-US" i="1" dirty="0" err="1"/>
              <a:t>lanjutan</a:t>
            </a:r>
            <a:endParaRPr lang="en-US" i="1" dirty="0"/>
          </a:p>
        </p:txBody>
      </p:sp>
    </p:spTree>
  </p:cSld>
  <p:clrMapOvr>
    <a:masterClrMapping/>
  </p:clrMapOvr>
  <p:transition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RANGKUMAN-</a:t>
            </a:r>
            <a:r>
              <a:rPr lang="en-US" i="1" dirty="0" err="1"/>
              <a:t>lanjutan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76400"/>
            <a:ext cx="8991600" cy="4343400"/>
          </a:xfrm>
        </p:spPr>
        <p:txBody>
          <a:bodyPr>
            <a:noAutofit/>
          </a:bodyPr>
          <a:lstStyle/>
          <a:p>
            <a:r>
              <a:rPr lang="en-US" sz="1800" dirty="0" err="1"/>
              <a:t>Kapan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</a:t>
            </a:r>
            <a:r>
              <a:rPr lang="en-US" sz="1800" dirty="0" err="1"/>
              <a:t>formulir</a:t>
            </a:r>
            <a:r>
              <a:rPr lang="en-US" sz="1800" dirty="0"/>
              <a:t> </a:t>
            </a:r>
            <a:r>
              <a:rPr lang="en-US" sz="1800" dirty="0" err="1"/>
              <a:t>diperlukan</a:t>
            </a:r>
            <a:r>
              <a:rPr lang="en-US" sz="1800" dirty="0"/>
              <a:t>? </a:t>
            </a:r>
            <a:r>
              <a:rPr lang="en-US" sz="1800" dirty="0" err="1"/>
              <a:t>Ada</a:t>
            </a:r>
            <a:r>
              <a:rPr lang="en-US" sz="1800" dirty="0"/>
              <a:t> </a:t>
            </a:r>
            <a:r>
              <a:rPr lang="en-US" sz="1800" dirty="0" err="1"/>
              <a:t>empat</a:t>
            </a:r>
            <a:r>
              <a:rPr lang="en-US" sz="1800" dirty="0"/>
              <a:t> </a:t>
            </a:r>
            <a:r>
              <a:rPr lang="en-US" sz="1800" dirty="0" err="1"/>
              <a:t>keadaan</a:t>
            </a:r>
            <a:r>
              <a:rPr lang="en-US" sz="1800" dirty="0"/>
              <a:t> yang </a:t>
            </a:r>
            <a:r>
              <a:rPr lang="en-US" sz="1800" dirty="0" err="1"/>
              <a:t>mendasari</a:t>
            </a:r>
            <a:r>
              <a:rPr lang="en-US" sz="1800" dirty="0"/>
              <a:t> </a:t>
            </a:r>
            <a:r>
              <a:rPr lang="en-US" sz="1800" dirty="0" err="1"/>
              <a:t>perlunya</a:t>
            </a:r>
            <a:r>
              <a:rPr lang="en-US" sz="1800" dirty="0"/>
              <a:t> </a:t>
            </a:r>
            <a:r>
              <a:rPr lang="en-US" sz="1800" dirty="0" err="1"/>
              <a:t>penggunaan</a:t>
            </a:r>
            <a:r>
              <a:rPr lang="en-US" sz="1800" dirty="0"/>
              <a:t> </a:t>
            </a:r>
            <a:r>
              <a:rPr lang="en-US" sz="1800" dirty="0" err="1"/>
              <a:t>formulir</a:t>
            </a:r>
            <a:r>
              <a:rPr lang="en-US" sz="1800" dirty="0"/>
              <a:t>: (1) </a:t>
            </a:r>
            <a:r>
              <a:rPr lang="en-US" sz="1800" dirty="0" err="1"/>
              <a:t>jika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</a:t>
            </a:r>
            <a:r>
              <a:rPr lang="en-US" sz="1800" dirty="0" err="1"/>
              <a:t>kejadian</a:t>
            </a:r>
            <a:r>
              <a:rPr lang="en-US" sz="1800" dirty="0"/>
              <a:t>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dicatat</a:t>
            </a:r>
            <a:r>
              <a:rPr lang="en-US" sz="1800" dirty="0"/>
              <a:t>, (2) </a:t>
            </a:r>
            <a:r>
              <a:rPr lang="en-US" sz="1800" dirty="0" err="1"/>
              <a:t>jika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 </a:t>
            </a:r>
            <a:r>
              <a:rPr lang="en-US" sz="1800" dirty="0" err="1"/>
              <a:t>tertentu</a:t>
            </a:r>
            <a:r>
              <a:rPr lang="en-US" sz="1800" dirty="0"/>
              <a:t>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dicatat</a:t>
            </a:r>
            <a:r>
              <a:rPr lang="en-US" sz="1800" dirty="0"/>
              <a:t> </a:t>
            </a:r>
            <a:r>
              <a:rPr lang="en-US" sz="1800" dirty="0" err="1"/>
              <a:t>berulang</a:t>
            </a:r>
            <a:r>
              <a:rPr lang="en-US" sz="1800" dirty="0"/>
              <a:t> kali, </a:t>
            </a:r>
            <a:r>
              <a:rPr lang="en-US" sz="1800" dirty="0" err="1"/>
              <a:t>penggunaan</a:t>
            </a:r>
            <a:r>
              <a:rPr lang="en-US" sz="1800" dirty="0"/>
              <a:t> </a:t>
            </a:r>
            <a:r>
              <a:rPr lang="en-US" sz="1800" dirty="0" err="1"/>
              <a:t>formulir</a:t>
            </a:r>
            <a:r>
              <a:rPr lang="en-US" sz="1800" dirty="0"/>
              <a:t> </a:t>
            </a:r>
            <a:r>
              <a:rPr lang="en-US" sz="1800" dirty="0" err="1"/>
              <a:t>akan</a:t>
            </a:r>
            <a:r>
              <a:rPr lang="en-US" sz="1800" dirty="0"/>
              <a:t> </a:t>
            </a:r>
            <a:r>
              <a:rPr lang="en-US" sz="1800" dirty="0" err="1"/>
              <a:t>mengurangi</a:t>
            </a:r>
            <a:r>
              <a:rPr lang="en-US" sz="1800" dirty="0"/>
              <a:t> </a:t>
            </a:r>
            <a:r>
              <a:rPr lang="en-US" sz="1800" dirty="0" err="1"/>
              <a:t>waktu</a:t>
            </a:r>
            <a:r>
              <a:rPr lang="en-US" sz="1800" dirty="0"/>
              <a:t> </a:t>
            </a:r>
            <a:r>
              <a:rPr lang="en-US" sz="1800" dirty="0" err="1"/>
              <a:t>penulisan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 </a:t>
            </a:r>
            <a:r>
              <a:rPr lang="en-US" sz="1800" dirty="0" err="1"/>
              <a:t>tersebut</a:t>
            </a:r>
            <a:r>
              <a:rPr lang="en-US" sz="1800" dirty="0"/>
              <a:t>, (3) </a:t>
            </a:r>
            <a:r>
              <a:rPr lang="en-US" sz="1800" dirty="0" err="1"/>
              <a:t>jika</a:t>
            </a:r>
            <a:r>
              <a:rPr lang="en-US" sz="1800" dirty="0"/>
              <a:t> </a:t>
            </a:r>
            <a:r>
              <a:rPr lang="en-US" sz="1800" dirty="0" err="1"/>
              <a:t>berbagai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 yang </a:t>
            </a:r>
            <a:r>
              <a:rPr lang="en-US" sz="1800" dirty="0" err="1"/>
              <a:t>saling</a:t>
            </a:r>
            <a:r>
              <a:rPr lang="en-US" sz="1800" dirty="0"/>
              <a:t> </a:t>
            </a:r>
            <a:r>
              <a:rPr lang="en-US" sz="1800" dirty="0" err="1"/>
              <a:t>berhubungan</a:t>
            </a:r>
            <a:r>
              <a:rPr lang="en-US" sz="1800" dirty="0"/>
              <a:t> </a:t>
            </a:r>
            <a:r>
              <a:rPr lang="en-US" sz="1800" dirty="0" err="1"/>
              <a:t>perlu</a:t>
            </a:r>
            <a:r>
              <a:rPr lang="en-US" sz="1800" dirty="0"/>
              <a:t> </a:t>
            </a:r>
            <a:r>
              <a:rPr lang="en-US" sz="1800" dirty="0" err="1"/>
              <a:t>disatukan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tempat</a:t>
            </a:r>
            <a:r>
              <a:rPr lang="en-US" sz="1800" dirty="0"/>
              <a:t> yang </a:t>
            </a:r>
            <a:r>
              <a:rPr lang="en-US" sz="1800" dirty="0" err="1"/>
              <a:t>sama</a:t>
            </a:r>
            <a:r>
              <a:rPr lang="en-US" sz="1800" dirty="0"/>
              <a:t>, </a:t>
            </a:r>
            <a:r>
              <a:rPr lang="en-US" sz="1800" dirty="0" err="1"/>
              <a:t>penggunaan</a:t>
            </a:r>
            <a:r>
              <a:rPr lang="en-US" sz="1800" dirty="0"/>
              <a:t> </a:t>
            </a:r>
            <a:r>
              <a:rPr lang="en-US" sz="1800" dirty="0" err="1"/>
              <a:t>formulir</a:t>
            </a:r>
            <a:r>
              <a:rPr lang="en-US" sz="1800" dirty="0"/>
              <a:t> </a:t>
            </a:r>
            <a:r>
              <a:rPr lang="en-US" sz="1800" dirty="0" err="1"/>
              <a:t>memudahkan</a:t>
            </a:r>
            <a:r>
              <a:rPr lang="en-US" sz="1800" dirty="0"/>
              <a:t> </a:t>
            </a:r>
            <a:r>
              <a:rPr lang="en-US" sz="1800" dirty="0" err="1"/>
              <a:t>pengecekan</a:t>
            </a:r>
            <a:r>
              <a:rPr lang="en-US" sz="1800" dirty="0"/>
              <a:t> yang </a:t>
            </a:r>
            <a:r>
              <a:rPr lang="en-US" sz="1800" dirty="0" err="1"/>
              <a:t>cepat</a:t>
            </a:r>
            <a:r>
              <a:rPr lang="en-US" sz="1800" dirty="0"/>
              <a:t> </a:t>
            </a:r>
            <a:r>
              <a:rPr lang="en-US" sz="1800" dirty="0" err="1"/>
              <a:t>mengenai</a:t>
            </a:r>
            <a:r>
              <a:rPr lang="en-US" sz="1800" dirty="0"/>
              <a:t> </a:t>
            </a:r>
            <a:r>
              <a:rPr lang="en-US" sz="1800" dirty="0" err="1"/>
              <a:t>kelengkapan</a:t>
            </a:r>
            <a:r>
              <a:rPr lang="en-US" sz="1800" dirty="0"/>
              <a:t> </a:t>
            </a:r>
            <a:r>
              <a:rPr lang="en-US" sz="1800" dirty="0" err="1"/>
              <a:t>informasinya</a:t>
            </a:r>
            <a:r>
              <a:rPr lang="en-US" sz="1800" dirty="0"/>
              <a:t>, (4) </a:t>
            </a:r>
            <a:r>
              <a:rPr lang="en-US" sz="1800" dirty="0" err="1"/>
              <a:t>jika</a:t>
            </a:r>
            <a:r>
              <a:rPr lang="en-US" sz="1800" dirty="0"/>
              <a:t> </a:t>
            </a:r>
            <a:r>
              <a:rPr lang="en-US" sz="1800" dirty="0" err="1"/>
              <a:t>dibutuhkan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menetapkan</a:t>
            </a:r>
            <a:r>
              <a:rPr lang="en-US" sz="1800" dirty="0"/>
              <a:t> </a:t>
            </a:r>
            <a:r>
              <a:rPr lang="en-US" sz="1800" dirty="0" err="1"/>
              <a:t>tanggung</a:t>
            </a:r>
            <a:r>
              <a:rPr lang="en-US" sz="1800" dirty="0"/>
              <a:t> </a:t>
            </a:r>
            <a:r>
              <a:rPr lang="en-US" sz="1800" dirty="0" err="1"/>
              <a:t>jawab</a:t>
            </a:r>
            <a:r>
              <a:rPr lang="en-US" sz="1800" dirty="0"/>
              <a:t> </a:t>
            </a:r>
            <a:r>
              <a:rPr lang="en-US" sz="1800" dirty="0" err="1"/>
              <a:t>terjadinya</a:t>
            </a:r>
            <a:r>
              <a:rPr lang="en-US" sz="1800" dirty="0"/>
              <a:t> </a:t>
            </a:r>
            <a:r>
              <a:rPr lang="en-US" sz="1800" dirty="0" err="1"/>
              <a:t>transaksi</a:t>
            </a:r>
            <a:r>
              <a:rPr lang="en-US" sz="1800" dirty="0"/>
              <a:t>. </a:t>
            </a:r>
          </a:p>
          <a:p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merancang</a:t>
            </a:r>
            <a:r>
              <a:rPr lang="en-US" sz="1800" dirty="0"/>
              <a:t> </a:t>
            </a:r>
            <a:r>
              <a:rPr lang="en-US" sz="1800" dirty="0" err="1"/>
              <a:t>kembali</a:t>
            </a:r>
            <a:r>
              <a:rPr lang="en-US" sz="1800" dirty="0"/>
              <a:t> </a:t>
            </a:r>
            <a:r>
              <a:rPr lang="en-US" sz="1800" dirty="0" err="1"/>
              <a:t>formulir</a:t>
            </a:r>
            <a:r>
              <a:rPr lang="en-US" sz="1800" dirty="0"/>
              <a:t>, </a:t>
            </a:r>
            <a:r>
              <a:rPr lang="en-US" sz="1800" dirty="0" err="1"/>
              <a:t>perlu</a:t>
            </a:r>
            <a:r>
              <a:rPr lang="en-US" sz="1800" dirty="0"/>
              <a:t> </a:t>
            </a:r>
            <a:r>
              <a:rPr lang="en-US" sz="1800" dirty="0" err="1"/>
              <a:t>dilakukan</a:t>
            </a:r>
            <a:r>
              <a:rPr lang="en-US" sz="1800" dirty="0"/>
              <a:t> </a:t>
            </a:r>
            <a:r>
              <a:rPr lang="en-US" sz="1800" dirty="0" err="1"/>
              <a:t>survei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mengumpulkan</a:t>
            </a:r>
            <a:r>
              <a:rPr lang="en-US" sz="1800" dirty="0"/>
              <a:t> data: (1) yang </a:t>
            </a:r>
            <a:r>
              <a:rPr lang="en-US" sz="1800" dirty="0" err="1"/>
              <a:t>bersangkutan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formulir</a:t>
            </a:r>
            <a:r>
              <a:rPr lang="en-US" sz="1800" dirty="0"/>
              <a:t> </a:t>
            </a:r>
            <a:r>
              <a:rPr lang="en-US" sz="1800" dirty="0" err="1"/>
              <a:t>itu</a:t>
            </a:r>
            <a:r>
              <a:rPr lang="en-US" sz="1800" dirty="0"/>
              <a:t> </a:t>
            </a:r>
            <a:r>
              <a:rPr lang="en-US" sz="1800" dirty="0" err="1"/>
              <a:t>sendiri</a:t>
            </a:r>
            <a:r>
              <a:rPr lang="en-US" sz="1800" dirty="0"/>
              <a:t>, </a:t>
            </a:r>
            <a:r>
              <a:rPr lang="en-US" sz="1800" dirty="0" err="1"/>
              <a:t>misalnya</a:t>
            </a:r>
            <a:r>
              <a:rPr lang="en-US" sz="1800" dirty="0"/>
              <a:t> </a:t>
            </a:r>
            <a:r>
              <a:rPr lang="en-US" sz="1800" dirty="0" err="1"/>
              <a:t>mengenai</a:t>
            </a:r>
            <a:r>
              <a:rPr lang="en-US" sz="1800" dirty="0"/>
              <a:t> </a:t>
            </a:r>
            <a:r>
              <a:rPr lang="en-US" sz="1800" dirty="0" err="1"/>
              <a:t>isinya</a:t>
            </a:r>
            <a:r>
              <a:rPr lang="en-US" sz="1800" dirty="0"/>
              <a:t>, </a:t>
            </a:r>
            <a:r>
              <a:rPr lang="en-US" sz="1800" dirty="0" err="1"/>
              <a:t>jumlah</a:t>
            </a:r>
            <a:r>
              <a:rPr lang="en-US" sz="1800" dirty="0"/>
              <a:t> </a:t>
            </a:r>
            <a:r>
              <a:rPr lang="en-US" sz="1800" dirty="0" err="1"/>
              <a:t>lembar</a:t>
            </a:r>
            <a:r>
              <a:rPr lang="en-US" sz="1800" dirty="0"/>
              <a:t> </a:t>
            </a:r>
            <a:r>
              <a:rPr lang="en-US" sz="1800" dirty="0" err="1"/>
              <a:t>tembusannya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jenis</a:t>
            </a:r>
            <a:r>
              <a:rPr lang="en-US" sz="1800" dirty="0"/>
              <a:t> </a:t>
            </a:r>
            <a:r>
              <a:rPr lang="en-US" sz="1800" dirty="0" err="1"/>
              <a:t>kertas</a:t>
            </a:r>
            <a:r>
              <a:rPr lang="en-US" sz="1800" dirty="0"/>
              <a:t> yang </a:t>
            </a:r>
            <a:r>
              <a:rPr lang="en-US" sz="1800" dirty="0" err="1"/>
              <a:t>digunakan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(2) yang </a:t>
            </a:r>
            <a:r>
              <a:rPr lang="en-US" sz="1800" dirty="0" err="1"/>
              <a:t>bersangkutan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kegiatan</a:t>
            </a:r>
            <a:r>
              <a:rPr lang="en-US" sz="1800" dirty="0"/>
              <a:t> </a:t>
            </a:r>
            <a:r>
              <a:rPr lang="en-US" sz="1800" dirty="0" err="1"/>
              <a:t>penyediaan</a:t>
            </a:r>
            <a:r>
              <a:rPr lang="en-US" sz="1800" dirty="0"/>
              <a:t>, </a:t>
            </a:r>
            <a:r>
              <a:rPr lang="en-US" sz="1800" dirty="0" err="1"/>
              <a:t>pengisian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pencatatan</a:t>
            </a:r>
            <a:r>
              <a:rPr lang="en-US" sz="1800" dirty="0"/>
              <a:t> </a:t>
            </a:r>
            <a:r>
              <a:rPr lang="en-US" sz="1800" dirty="0" err="1"/>
              <a:t>informasi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formulir</a:t>
            </a:r>
            <a:r>
              <a:rPr lang="en-US" sz="1800" dirty="0"/>
              <a:t> </a:t>
            </a:r>
            <a:r>
              <a:rPr lang="en-US" sz="1800" dirty="0" err="1"/>
              <a:t>tersebut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Ditinjau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pengolahan</a:t>
            </a:r>
            <a:r>
              <a:rPr lang="en-US" sz="1800" dirty="0"/>
              <a:t> data </a:t>
            </a:r>
            <a:r>
              <a:rPr lang="en-US" sz="1800" dirty="0" err="1"/>
              <a:t>akuntansi</a:t>
            </a:r>
            <a:r>
              <a:rPr lang="en-US" sz="1800" dirty="0"/>
              <a:t>, </a:t>
            </a:r>
            <a:r>
              <a:rPr lang="en-US" sz="1800" dirty="0" err="1"/>
              <a:t>formulir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dokumen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digolongkan</a:t>
            </a:r>
            <a:r>
              <a:rPr lang="en-US" sz="1800" dirty="0"/>
              <a:t> </a:t>
            </a:r>
            <a:r>
              <a:rPr lang="en-US" sz="1800" dirty="0" err="1"/>
              <a:t>menjadi</a:t>
            </a:r>
            <a:r>
              <a:rPr lang="en-US" sz="1800" dirty="0"/>
              <a:t> </a:t>
            </a:r>
            <a:r>
              <a:rPr lang="en-US" sz="1800" dirty="0" err="1"/>
              <a:t>dua</a:t>
            </a:r>
            <a:r>
              <a:rPr lang="en-US" sz="1800" dirty="0"/>
              <a:t> </a:t>
            </a:r>
            <a:r>
              <a:rPr lang="en-US" sz="1800" dirty="0" err="1"/>
              <a:t>macam</a:t>
            </a:r>
            <a:r>
              <a:rPr lang="en-US" sz="1800" dirty="0"/>
              <a:t>: (1) </a:t>
            </a:r>
            <a:r>
              <a:rPr lang="en-US" sz="1800" dirty="0" err="1"/>
              <a:t>dokumen</a:t>
            </a:r>
            <a:r>
              <a:rPr lang="en-US" sz="1800" dirty="0"/>
              <a:t> </a:t>
            </a:r>
            <a:r>
              <a:rPr lang="en-US" sz="1800" dirty="0" err="1"/>
              <a:t>sumber</a:t>
            </a:r>
            <a:r>
              <a:rPr lang="en-US" sz="1800" dirty="0"/>
              <a:t> </a:t>
            </a:r>
            <a:r>
              <a:rPr lang="en-US" sz="1800" i="1" dirty="0"/>
              <a:t>(source document)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dokumen</a:t>
            </a:r>
            <a:r>
              <a:rPr lang="en-US" sz="1800" dirty="0"/>
              <a:t> </a:t>
            </a:r>
            <a:r>
              <a:rPr lang="en-US" sz="1800" dirty="0" err="1"/>
              <a:t>pendukung</a:t>
            </a:r>
            <a:r>
              <a:rPr lang="en-US" sz="1800" dirty="0"/>
              <a:t> </a:t>
            </a:r>
            <a:r>
              <a:rPr lang="en-US" sz="1800" i="1" dirty="0"/>
              <a:t>(supporting document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i="1" dirty="0"/>
              <a:t>corroborating document). </a:t>
            </a:r>
            <a:r>
              <a:rPr lang="en-US" sz="1800" dirty="0" err="1"/>
              <a:t>Dokumen</a:t>
            </a:r>
            <a:r>
              <a:rPr lang="en-US" sz="1800" dirty="0"/>
              <a:t> </a:t>
            </a:r>
            <a:r>
              <a:rPr lang="en-US" sz="1800" dirty="0" err="1"/>
              <a:t>sumber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dokumen</a:t>
            </a:r>
            <a:r>
              <a:rPr lang="en-US" sz="1800" dirty="0"/>
              <a:t> yang </a:t>
            </a:r>
            <a:r>
              <a:rPr lang="en-US" sz="1800" dirty="0" err="1"/>
              <a:t>dipakai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dasar</a:t>
            </a:r>
            <a:r>
              <a:rPr lang="en-US" sz="1800" dirty="0"/>
              <a:t> </a:t>
            </a:r>
            <a:r>
              <a:rPr lang="en-US" sz="1800" dirty="0" err="1"/>
              <a:t>pencatatan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jurnal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buku</a:t>
            </a:r>
            <a:r>
              <a:rPr lang="en-US" sz="1800" dirty="0"/>
              <a:t> </a:t>
            </a:r>
            <a:r>
              <a:rPr lang="en-US" sz="1800" dirty="0" err="1"/>
              <a:t>pembantu</a:t>
            </a:r>
            <a:r>
              <a:rPr lang="en-US" sz="1800" dirty="0"/>
              <a:t>, </a:t>
            </a:r>
            <a:r>
              <a:rPr lang="en-US" sz="1800" dirty="0" err="1"/>
              <a:t>sedangkan</a:t>
            </a:r>
            <a:r>
              <a:rPr lang="en-US" sz="1800" dirty="0"/>
              <a:t> </a:t>
            </a:r>
            <a:r>
              <a:rPr lang="en-US" sz="1800" dirty="0" err="1"/>
              <a:t>dokumen</a:t>
            </a:r>
            <a:r>
              <a:rPr lang="en-US" sz="1800" dirty="0"/>
              <a:t> </a:t>
            </a:r>
            <a:r>
              <a:rPr lang="en-US" sz="1800" dirty="0" err="1"/>
              <a:t>pendukung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dokumen</a:t>
            </a:r>
            <a:r>
              <a:rPr lang="en-US" sz="1800" dirty="0"/>
              <a:t> yang </a:t>
            </a:r>
            <a:r>
              <a:rPr lang="en-US" sz="1800" dirty="0" err="1"/>
              <a:t>melampiri</a:t>
            </a:r>
            <a:r>
              <a:rPr lang="en-US" sz="1800" dirty="0"/>
              <a:t> </a:t>
            </a:r>
            <a:r>
              <a:rPr lang="en-US" sz="1800" dirty="0" err="1"/>
              <a:t>dokumen</a:t>
            </a:r>
            <a:r>
              <a:rPr lang="en-US" sz="1800" dirty="0"/>
              <a:t> </a:t>
            </a:r>
            <a:r>
              <a:rPr lang="en-US" sz="1800" dirty="0" err="1"/>
              <a:t>sumber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bukti</a:t>
            </a:r>
            <a:r>
              <a:rPr lang="en-US" sz="1800" dirty="0"/>
              <a:t> </a:t>
            </a:r>
            <a:r>
              <a:rPr lang="en-US" sz="1800" dirty="0" err="1"/>
              <a:t>sahihnya</a:t>
            </a:r>
            <a:r>
              <a:rPr lang="en-US" sz="1800" dirty="0"/>
              <a:t> </a:t>
            </a:r>
            <a:r>
              <a:rPr lang="en-US" sz="1800" dirty="0" err="1"/>
              <a:t>transaksi</a:t>
            </a:r>
            <a:r>
              <a:rPr lang="en-US" sz="1800" dirty="0"/>
              <a:t> yang </a:t>
            </a:r>
            <a:r>
              <a:rPr lang="en-US" sz="1800" dirty="0" err="1"/>
              <a:t>direkam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dokumen</a:t>
            </a:r>
            <a:r>
              <a:rPr lang="en-US" sz="1800" dirty="0"/>
              <a:t> </a:t>
            </a:r>
            <a:r>
              <a:rPr lang="en-US" sz="1800" dirty="0" err="1"/>
              <a:t>sumber</a:t>
            </a:r>
            <a:r>
              <a:rPr lang="en-US" sz="1800" dirty="0"/>
              <a:t>.</a:t>
            </a:r>
          </a:p>
        </p:txBody>
      </p:sp>
    </p:spTree>
  </p:cSld>
  <p:clrMapOvr>
    <a:masterClrMapping/>
  </p:clrMapOvr>
  <p:transition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-teknik-tulisan-27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456247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DEFINISI FORMULIR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Formulir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secarik</a:t>
            </a:r>
            <a:r>
              <a:rPr lang="en-US" dirty="0"/>
              <a:t> </a:t>
            </a:r>
            <a:r>
              <a:rPr lang="en-US" dirty="0" err="1"/>
              <a:t>kertas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diisi</a:t>
            </a:r>
            <a:r>
              <a:rPr lang="en-US" dirty="0"/>
              <a:t>. </a:t>
            </a:r>
          </a:p>
          <a:p>
            <a:r>
              <a:rPr lang="en-US" dirty="0" err="1"/>
              <a:t>Gambar</a:t>
            </a:r>
            <a:r>
              <a:rPr lang="en-US" dirty="0"/>
              <a:t> 3.1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formulir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1.jpg"/>
          <p:cNvPicPr>
            <a:picLocks noChangeAspect="1"/>
          </p:cNvPicPr>
          <p:nvPr/>
        </p:nvPicPr>
        <p:blipFill>
          <a:blip r:embed="rId2" cstate="print"/>
          <a:srcRect l="18574" t="16515" r="17003" b="52222"/>
          <a:stretch>
            <a:fillRect/>
          </a:stretch>
        </p:blipFill>
        <p:spPr>
          <a:xfrm>
            <a:off x="-1" y="1524000"/>
            <a:ext cx="7772401" cy="53340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FORMULIR ELEKTRONIK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meluasnya</a:t>
            </a:r>
            <a:r>
              <a:rPr lang="en-US" dirty="0"/>
              <a:t> </a:t>
            </a:r>
            <a:r>
              <a:rPr lang="en-US" dirty="0" err="1"/>
              <a:t>pemakaian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, </a:t>
            </a:r>
            <a:r>
              <a:rPr lang="en-US" dirty="0" err="1"/>
              <a:t>pemakaian</a:t>
            </a:r>
            <a:r>
              <a:rPr lang="en-US" dirty="0"/>
              <a:t> </a:t>
            </a:r>
            <a:r>
              <a:rPr lang="en-US" dirty="0" err="1"/>
              <a:t>formulir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</a:t>
            </a:r>
            <a:r>
              <a:rPr lang="en-US" i="1" dirty="0"/>
              <a:t>(electronic form)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meluas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.</a:t>
            </a:r>
          </a:p>
          <a:p>
            <a:r>
              <a:rPr lang="en-US" dirty="0" err="1"/>
              <a:t>Formulir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yang </a:t>
            </a:r>
            <a:r>
              <a:rPr lang="en-US" dirty="0" err="1"/>
              <a:t>ditayangkan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layar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menangkap</a:t>
            </a:r>
            <a:r>
              <a:rPr lang="en-US" dirty="0"/>
              <a:t> data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diolah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data </a:t>
            </a:r>
            <a:r>
              <a:rPr lang="en-US" dirty="0" err="1"/>
              <a:t>elektronik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990600"/>
          </a:xfrm>
        </p:spPr>
        <p:txBody>
          <a:bodyPr/>
          <a:lstStyle/>
          <a:p>
            <a:r>
              <a:rPr lang="en-US" dirty="0"/>
              <a:t>FORMULIR ELEKTRONIK- </a:t>
            </a:r>
            <a:r>
              <a:rPr lang="en-US" i="1" dirty="0" err="1"/>
              <a:t>lanjutan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formulir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media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menangkap</a:t>
            </a:r>
            <a:r>
              <a:rPr lang="en-US" dirty="0"/>
              <a:t> data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diolah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data </a:t>
            </a:r>
            <a:r>
              <a:rPr lang="en-US" dirty="0" err="1"/>
              <a:t>elektronik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  <a:p>
            <a:pPr lvl="1">
              <a:buNone/>
            </a:pPr>
            <a:r>
              <a:rPr lang="en-US" dirty="0"/>
              <a:t>1.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Kehabisan</a:t>
            </a:r>
            <a:r>
              <a:rPr lang="en-US" dirty="0"/>
              <a:t> </a:t>
            </a:r>
            <a:r>
              <a:rPr lang="en-US" dirty="0" err="1"/>
              <a:t>Formulir</a:t>
            </a:r>
            <a:r>
              <a:rPr lang="en-US" dirty="0"/>
              <a:t>. </a:t>
            </a:r>
          </a:p>
          <a:p>
            <a:pPr lvl="1">
              <a:buNone/>
            </a:pPr>
            <a:r>
              <a:rPr lang="en-US" dirty="0"/>
              <a:t>2.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Ketinggalan</a:t>
            </a:r>
            <a:r>
              <a:rPr lang="en-US" dirty="0"/>
              <a:t> </a:t>
            </a:r>
            <a:r>
              <a:rPr lang="en-US" dirty="0" err="1"/>
              <a:t>Zaman</a:t>
            </a:r>
            <a:r>
              <a:rPr lang="en-US" dirty="0"/>
              <a:t>. </a:t>
            </a:r>
          </a:p>
          <a:p>
            <a:pPr lvl="1">
              <a:buNone/>
            </a:pPr>
            <a:r>
              <a:rPr lang="en-US" dirty="0"/>
              <a:t>3. </a:t>
            </a:r>
            <a:r>
              <a:rPr lang="en-US" dirty="0" err="1"/>
              <a:t>Ketidakefisienan</a:t>
            </a:r>
            <a:r>
              <a:rPr lang="en-US" dirty="0"/>
              <a:t> </a:t>
            </a:r>
            <a:r>
              <a:rPr lang="en-US" dirty="0" err="1"/>
              <a:t>Formulir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Dihindari</a:t>
            </a:r>
            <a:r>
              <a:rPr lang="en-US" dirty="0"/>
              <a:t>. </a:t>
            </a:r>
          </a:p>
          <a:p>
            <a:pPr lvl="1">
              <a:buNone/>
            </a:pPr>
            <a:r>
              <a:rPr lang="en-US" dirty="0"/>
              <a:t>4.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Dimungkinkan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Formulir</a:t>
            </a:r>
            <a:r>
              <a:rPr lang="en-US" dirty="0"/>
              <a:t> yang </a:t>
            </a:r>
            <a:r>
              <a:rPr lang="en-US" dirty="0" err="1"/>
              <a:t>Salah</a:t>
            </a:r>
            <a:r>
              <a:rPr lang="en-US" dirty="0"/>
              <a:t> .</a:t>
            </a:r>
          </a:p>
          <a:p>
            <a:pPr lvl="1">
              <a:buNone/>
            </a:pPr>
            <a:r>
              <a:rPr lang="en-US" dirty="0"/>
              <a:t>5.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Pengisian</a:t>
            </a:r>
            <a:r>
              <a:rPr lang="en-US" dirty="0"/>
              <a:t> </a:t>
            </a:r>
            <a:r>
              <a:rPr lang="en-US" dirty="0" err="1"/>
              <a:t>Formulir</a:t>
            </a:r>
            <a:r>
              <a:rPr lang="en-US" dirty="0"/>
              <a:t>. </a:t>
            </a:r>
          </a:p>
          <a:p>
            <a:pPr lvl="1">
              <a:buNone/>
            </a:pPr>
            <a:r>
              <a:rPr lang="en-US" dirty="0"/>
              <a:t>6. </a:t>
            </a:r>
            <a:r>
              <a:rPr lang="en-US" dirty="0" err="1"/>
              <a:t>Penangkapan</a:t>
            </a:r>
            <a:r>
              <a:rPr lang="en-US" dirty="0"/>
              <a:t> Data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. </a:t>
            </a:r>
          </a:p>
          <a:p>
            <a:pPr lvl="1">
              <a:buNone/>
            </a:pPr>
            <a:r>
              <a:rPr lang="nn-NO" dirty="0"/>
              <a:t>7. Tidak Ada Data yang Mengambang. </a:t>
            </a:r>
          </a:p>
          <a:p>
            <a:pPr lvl="1">
              <a:buNone/>
            </a:pPr>
            <a:r>
              <a:rPr lang="en-US" dirty="0"/>
              <a:t>8. </a:t>
            </a:r>
            <a:r>
              <a:rPr lang="en-US" dirty="0" err="1"/>
              <a:t>Kemudahan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Formulir</a:t>
            </a:r>
            <a:r>
              <a:rPr lang="en-US" dirty="0"/>
              <a:t>. </a:t>
            </a:r>
          </a:p>
        </p:txBody>
      </p:sp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MANFAAT FORMULIR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sv-SE" dirty="0"/>
              <a:t>Dalam perusahaan, formulir bermanfaat untuk:</a:t>
            </a:r>
          </a:p>
          <a:p>
            <a:pPr lvl="1">
              <a:buNone/>
            </a:pPr>
            <a:r>
              <a:rPr lang="en-US" dirty="0"/>
              <a:t>a.	</a:t>
            </a:r>
            <a:r>
              <a:rPr lang="en-US" dirty="0" err="1"/>
              <a:t>Menetapkan</a:t>
            </a:r>
            <a:r>
              <a:rPr lang="en-US" dirty="0"/>
              <a:t>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timbulnya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</a:t>
            </a:r>
          </a:p>
          <a:p>
            <a:pPr lvl="1">
              <a:buNone/>
            </a:pPr>
            <a:r>
              <a:rPr lang="fi-FI" dirty="0"/>
              <a:t>b.	Merekam data transaksi bisnis perusahaan.</a:t>
            </a:r>
          </a:p>
          <a:p>
            <a:pPr lvl="1">
              <a:buNone/>
            </a:pPr>
            <a:r>
              <a:rPr lang="en-US" dirty="0"/>
              <a:t>c.	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tulisan</a:t>
            </a:r>
            <a:r>
              <a:rPr lang="en-US" dirty="0"/>
              <a:t>.</a:t>
            </a:r>
          </a:p>
          <a:p>
            <a:pPr lvl="1">
              <a:buNone/>
            </a:pPr>
            <a:r>
              <a:rPr lang="en-US" dirty="0"/>
              <a:t>d.	</a:t>
            </a:r>
            <a:r>
              <a:rPr lang="en-US" dirty="0" err="1"/>
              <a:t>Menyampaikan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orang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orang</a:t>
            </a:r>
            <a:r>
              <a:rPr lang="en-US" dirty="0"/>
              <a:t> lain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lain. </a:t>
            </a:r>
          </a:p>
        </p:txBody>
      </p:sp>
    </p:spTree>
  </p:cSld>
  <p:clrMapOvr>
    <a:masterClrMapping/>
  </p:clrMapOvr>
  <p:transition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GOLONGAN FORMULIR MENURUT SUMBERNYA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Formulir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digolongkan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sumbernya</a:t>
            </a:r>
            <a:r>
              <a:rPr lang="en-US" dirty="0"/>
              <a:t>.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sumbernya</a:t>
            </a:r>
            <a:r>
              <a:rPr lang="en-US" dirty="0"/>
              <a:t>, </a:t>
            </a:r>
            <a:r>
              <a:rPr lang="en-US" dirty="0" err="1"/>
              <a:t>formulir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dibedakan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golongan</a:t>
            </a:r>
            <a:r>
              <a:rPr lang="en-US" dirty="0"/>
              <a:t>:</a:t>
            </a:r>
          </a:p>
          <a:p>
            <a:pPr lvl="1">
              <a:buNone/>
            </a:pPr>
            <a:r>
              <a:rPr lang="en-US" dirty="0"/>
              <a:t>a. </a:t>
            </a:r>
            <a:r>
              <a:rPr lang="en-US" dirty="0" err="1"/>
              <a:t>Formulir</a:t>
            </a:r>
            <a:r>
              <a:rPr lang="en-US" dirty="0"/>
              <a:t> yang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</a:t>
            </a:r>
          </a:p>
          <a:p>
            <a:pPr lvl="1">
              <a:buNone/>
            </a:pPr>
            <a:r>
              <a:rPr lang="nl-NL" dirty="0"/>
              <a:t>b. Formulir yang dibuat dan dikirimkan kepada pihak luar perusahaan.</a:t>
            </a:r>
          </a:p>
          <a:p>
            <a:pPr lvl="1">
              <a:buNone/>
            </a:pPr>
            <a:r>
              <a:rPr lang="it-IT" dirty="0"/>
              <a:t>c. Formulir yang diterima dari pihak luar perusahaan.</a:t>
            </a:r>
            <a:endParaRPr lang="en-US" dirty="0"/>
          </a:p>
        </p:txBody>
      </p:sp>
    </p:spTree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GOLONGAN FORMULIR MENURUT TUJUAN PENGGUNAANNYA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dasarnya</a:t>
            </a:r>
            <a:r>
              <a:rPr lang="en-US" dirty="0"/>
              <a:t> </a:t>
            </a:r>
            <a:r>
              <a:rPr lang="en-US" dirty="0" err="1"/>
              <a:t>formulir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penggunaannya</a:t>
            </a:r>
            <a:r>
              <a:rPr lang="en-US" dirty="0"/>
              <a:t>:</a:t>
            </a:r>
          </a:p>
          <a:p>
            <a:pPr lvl="1">
              <a:buNone/>
            </a:pPr>
            <a:r>
              <a:rPr lang="en-US" dirty="0"/>
              <a:t>a. </a:t>
            </a:r>
            <a:r>
              <a:rPr lang="en-US" dirty="0" err="1"/>
              <a:t>Formulir</a:t>
            </a:r>
            <a:r>
              <a:rPr lang="en-US" dirty="0"/>
              <a:t> yang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untuk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meminta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dilakukannya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.</a:t>
            </a:r>
          </a:p>
          <a:p>
            <a:pPr lvl="1">
              <a:buNone/>
            </a:pPr>
            <a:r>
              <a:rPr lang="en-US" dirty="0"/>
              <a:t>b. </a:t>
            </a:r>
            <a:r>
              <a:rPr lang="en-US" dirty="0" err="1"/>
              <a:t>Formulir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untuk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mencatat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tindakan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PRINSIP DASAR YANG MELANDASI PERANCANGAN FORMULIR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merancang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formulir</a:t>
            </a:r>
            <a:r>
              <a:rPr lang="en-US" dirty="0"/>
              <a:t>, </a:t>
            </a:r>
            <a:r>
              <a:rPr lang="en-US" dirty="0" err="1"/>
              <a:t>prinsip-prinsip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diperhatikan</a:t>
            </a:r>
            <a:r>
              <a:rPr lang="en-US" dirty="0"/>
              <a:t>:</a:t>
            </a:r>
          </a:p>
          <a:p>
            <a:pPr lvl="1">
              <a:buNone/>
            </a:pPr>
            <a:r>
              <a:rPr lang="en-US" dirty="0"/>
              <a:t>1. </a:t>
            </a:r>
            <a:r>
              <a:rPr lang="en-US" dirty="0" err="1"/>
              <a:t>Sedapat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manfaatkan</a:t>
            </a:r>
            <a:r>
              <a:rPr lang="en-US" dirty="0"/>
              <a:t> </a:t>
            </a:r>
            <a:r>
              <a:rPr lang="en-US" dirty="0" err="1"/>
              <a:t>tembusan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copy </a:t>
            </a:r>
            <a:r>
              <a:rPr lang="en-US" i="1" dirty="0" err="1"/>
              <a:t>formulir</a:t>
            </a:r>
            <a:r>
              <a:rPr lang="en-US" i="1" dirty="0"/>
              <a:t>.</a:t>
            </a:r>
          </a:p>
          <a:p>
            <a:pPr lvl="1">
              <a:buNone/>
            </a:pPr>
            <a:r>
              <a:rPr lang="en-US" dirty="0"/>
              <a:t>2. </a:t>
            </a:r>
            <a:r>
              <a:rPr lang="en-US" dirty="0" err="1"/>
              <a:t>Hindari</a:t>
            </a:r>
            <a:r>
              <a:rPr lang="en-US" dirty="0"/>
              <a:t> </a:t>
            </a:r>
            <a:r>
              <a:rPr lang="en-US" dirty="0" err="1"/>
              <a:t>duplikasi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pengumpulan</a:t>
            </a:r>
            <a:r>
              <a:rPr lang="en-US" dirty="0"/>
              <a:t> data.</a:t>
            </a:r>
          </a:p>
          <a:p>
            <a:pPr lvl="1">
              <a:buNone/>
            </a:pPr>
            <a:r>
              <a:rPr lang="en-US" dirty="0"/>
              <a:t>3. </a:t>
            </a:r>
            <a:r>
              <a:rPr lang="en-US" dirty="0" err="1"/>
              <a:t>Buatlah</a:t>
            </a:r>
            <a:r>
              <a:rPr lang="en-US" dirty="0"/>
              <a:t> </a:t>
            </a:r>
            <a:r>
              <a:rPr lang="en-US" dirty="0" err="1"/>
              <a:t>rancangan</a:t>
            </a:r>
            <a:r>
              <a:rPr lang="en-US" dirty="0"/>
              <a:t> </a:t>
            </a:r>
            <a:r>
              <a:rPr lang="en-US" dirty="0" err="1"/>
              <a:t>formulir</a:t>
            </a:r>
            <a:r>
              <a:rPr lang="en-US" dirty="0"/>
              <a:t> </a:t>
            </a:r>
            <a:r>
              <a:rPr lang="en-US" dirty="0" err="1"/>
              <a:t>sesederhana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seringkas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.</a:t>
            </a:r>
          </a:p>
          <a:p>
            <a:pPr lvl="1">
              <a:buNone/>
            </a:pPr>
            <a:r>
              <a:rPr lang="en-US" dirty="0"/>
              <a:t>4. </a:t>
            </a:r>
            <a:r>
              <a:rPr lang="en-US" dirty="0" err="1"/>
              <a:t>Masukkanlah</a:t>
            </a:r>
            <a:r>
              <a:rPr lang="en-US" dirty="0"/>
              <a:t> </a:t>
            </a:r>
            <a:r>
              <a:rPr lang="en-US" dirty="0" err="1"/>
              <a:t>unsur</a:t>
            </a:r>
            <a:r>
              <a:rPr lang="en-US" dirty="0"/>
              <a:t> </a:t>
            </a:r>
            <a:r>
              <a:rPr lang="en-US" i="1" dirty="0"/>
              <a:t>internal check </a:t>
            </a:r>
            <a:r>
              <a:rPr lang="en-US" i="1" dirty="0" err="1"/>
              <a:t>dalam</a:t>
            </a:r>
            <a:r>
              <a:rPr lang="en-US" i="1" dirty="0"/>
              <a:t> </a:t>
            </a:r>
            <a:r>
              <a:rPr lang="en-US" i="1" dirty="0" err="1"/>
              <a:t>merancang</a:t>
            </a:r>
            <a:r>
              <a:rPr lang="en-US" i="1" dirty="0"/>
              <a:t> </a:t>
            </a:r>
            <a:r>
              <a:rPr lang="en-US" i="1" dirty="0" err="1"/>
              <a:t>formulir</a:t>
            </a:r>
            <a:r>
              <a:rPr lang="en-US" i="1" dirty="0"/>
              <a:t>. </a:t>
            </a:r>
          </a:p>
          <a:p>
            <a:pPr lvl="1">
              <a:buNone/>
            </a:pPr>
            <a:r>
              <a:rPr lang="en-US" dirty="0"/>
              <a:t>5. </a:t>
            </a:r>
            <a:r>
              <a:rPr lang="en-US" dirty="0" err="1"/>
              <a:t>Cantumkan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alamat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formulir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.</a:t>
            </a:r>
          </a:p>
          <a:p>
            <a:pPr lvl="1">
              <a:buNone/>
            </a:pPr>
            <a:r>
              <a:rPr lang="en-US" dirty="0"/>
              <a:t>6. </a:t>
            </a:r>
            <a:r>
              <a:rPr lang="en-US" dirty="0" err="1"/>
              <a:t>Cantumkan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formulir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memudahkan</a:t>
            </a:r>
            <a:r>
              <a:rPr lang="en-US" dirty="0"/>
              <a:t> </a:t>
            </a:r>
            <a:r>
              <a:rPr lang="en-US" dirty="0" err="1"/>
              <a:t>identifikasi</a:t>
            </a:r>
            <a:r>
              <a:rPr lang="en-US" dirty="0"/>
              <a:t>.</a:t>
            </a:r>
          </a:p>
          <a:p>
            <a:pPr lvl="1">
              <a:buNone/>
            </a:pPr>
            <a:r>
              <a:rPr lang="en-US" dirty="0"/>
              <a:t>7. </a:t>
            </a:r>
            <a:r>
              <a:rPr lang="en-US" dirty="0" err="1"/>
              <a:t>Beri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formulir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-Template_S4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PPt-Template_S4</Template>
  <TotalTime>188</TotalTime>
  <Words>848</Words>
  <Application>Microsoft Office PowerPoint</Application>
  <PresentationFormat>On-screen Show (4:3)</PresentationFormat>
  <Paragraphs>84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Myriad Pro</vt:lpstr>
      <vt:lpstr>Myriad Pro Light</vt:lpstr>
      <vt:lpstr>Tw Cen MT</vt:lpstr>
      <vt:lpstr>Wingdings</vt:lpstr>
      <vt:lpstr>PPt-Template_S4</vt:lpstr>
      <vt:lpstr>Bab 3  formulir</vt:lpstr>
      <vt:lpstr>DEFINISI FORMULIR</vt:lpstr>
      <vt:lpstr>PowerPoint Presentation</vt:lpstr>
      <vt:lpstr>FORMULIR ELEKTRONIK</vt:lpstr>
      <vt:lpstr>FORMULIR ELEKTRONIK- lanjutan</vt:lpstr>
      <vt:lpstr>MANFAAT FORMULIR</vt:lpstr>
      <vt:lpstr>GOLONGAN FORMULIR MENURUT SUMBERNYA</vt:lpstr>
      <vt:lpstr>GOLONGAN FORMULIR MENURUT TUJUAN PENGGUNAANNYA</vt:lpstr>
      <vt:lpstr>PRINSIP DASAR YANG MELANDASI PERANCANGAN FORMULIR</vt:lpstr>
      <vt:lpstr>PRINSIP DASAR YANG MELANDASI PERANCANGAN FORMULIR-lanjutan</vt:lpstr>
      <vt:lpstr>KAPAN FORMULIR DIPERLUKAN?</vt:lpstr>
      <vt:lpstr>FAKTOR YANG PERLU DIPERTIMBANGKAN DALAM MERANCANG FORMULIR</vt:lpstr>
      <vt:lpstr>INFORMASI YANG DIPERLUKAN DALAM MERANCANG KEMBALI SUATU FORMULIR</vt:lpstr>
      <vt:lpstr>DOKUMEN SUMBER DAN DOKUMEN PENDUKUNG</vt:lpstr>
      <vt:lpstr>DOKUMEN SUMBER DAN DOKUMEN PENDUKUNG-lanjutan</vt:lpstr>
      <vt:lpstr>RANGKUMAN</vt:lpstr>
      <vt:lpstr>RANGKUMAN-lanjutan</vt:lpstr>
      <vt:lpstr>RANGKUMAN-lanjutan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3  formulir</dc:title>
  <dc:creator>S4Prio-18</dc:creator>
  <cp:lastModifiedBy>Agung Sugiarto</cp:lastModifiedBy>
  <cp:revision>29</cp:revision>
  <dcterms:created xsi:type="dcterms:W3CDTF">2015-11-27T01:22:10Z</dcterms:created>
  <dcterms:modified xsi:type="dcterms:W3CDTF">2019-09-22T10:11:04Z</dcterms:modified>
</cp:coreProperties>
</file>