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4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jurnal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rcRect l="53333"/>
          <a:stretch>
            <a:fillRect/>
          </a:stretch>
        </p:blipFill>
        <p:spPr>
          <a:xfrm>
            <a:off x="7010400" y="-1"/>
            <a:ext cx="2133600" cy="2924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Jurnal pembelian ini digunakan untuk mencatat transaksi pembelian kredit. </a:t>
            </a:r>
            <a:endParaRPr lang="sv-SE" dirty="0" smtClean="0"/>
          </a:p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pembukuan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i="1" dirty="0" smtClean="0"/>
              <a:t>(voucher system)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i="1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digantikan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register </a:t>
            </a:r>
            <a:r>
              <a:rPr lang="en-US" dirty="0" smtClean="0"/>
              <a:t>voucher </a:t>
            </a:r>
            <a:r>
              <a:rPr lang="en-US" i="1" dirty="0" smtClean="0"/>
              <a:t>(voucher register).</a:t>
            </a:r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Penerimaan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Jurnal penerimaan kas digunakan untuk mencatat transaksi penerimaan kas. </a:t>
            </a:r>
            <a:endParaRPr lang="fi-FI" dirty="0" smtClean="0"/>
          </a:p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digabungkan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yang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: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(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rupiahnya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)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METODE PENCATATAN DATA KE DALAM 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pembukuan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METODE PENCATATAN DATA KE DALAM </a:t>
            </a:r>
            <a:r>
              <a:rPr lang="en-US" dirty="0" smtClean="0"/>
              <a:t>JURNAL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pic>
        <p:nvPicPr>
          <p:cNvPr id="4" name="Picture 3" descr="87.jpg"/>
          <p:cNvPicPr>
            <a:picLocks noChangeAspect="1"/>
          </p:cNvPicPr>
          <p:nvPr/>
        </p:nvPicPr>
        <p:blipFill>
          <a:blip r:embed="rId2" cstate="print"/>
          <a:srcRect l="26431" t="60000" r="24860" b="15556"/>
          <a:stretch>
            <a:fillRect/>
          </a:stretch>
        </p:blipFill>
        <p:spPr>
          <a:xfrm>
            <a:off x="-1" y="1600199"/>
            <a:ext cx="7408719" cy="52578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METODE PENCATATAN DATA KE DALAM </a:t>
            </a:r>
            <a:r>
              <a:rPr lang="en-US" dirty="0" smtClean="0"/>
              <a:t>JURNAL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pic>
        <p:nvPicPr>
          <p:cNvPr id="4" name="Picture 3" descr="88.jpg"/>
          <p:cNvPicPr>
            <a:picLocks noChangeAspect="1"/>
          </p:cNvPicPr>
          <p:nvPr/>
        </p:nvPicPr>
        <p:blipFill>
          <a:blip r:embed="rId2" cstate="print"/>
          <a:srcRect l="26431" t="26667" r="28002" b="46666"/>
          <a:stretch>
            <a:fillRect/>
          </a:stretch>
        </p:blipFill>
        <p:spPr>
          <a:xfrm>
            <a:off x="0" y="1524000"/>
            <a:ext cx="6477000" cy="536027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METODE PENCATATAN DATA KE DALAM </a:t>
            </a:r>
            <a:r>
              <a:rPr lang="en-US" dirty="0" smtClean="0"/>
              <a:t>JURNAL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pic>
        <p:nvPicPr>
          <p:cNvPr id="4" name="Picture 3" descr="88.jpg"/>
          <p:cNvPicPr>
            <a:picLocks noChangeAspect="1"/>
          </p:cNvPicPr>
          <p:nvPr/>
        </p:nvPicPr>
        <p:blipFill>
          <a:blip r:embed="rId2" cstate="print"/>
          <a:srcRect l="21717" t="61111" r="24860" b="22222"/>
          <a:stretch>
            <a:fillRect/>
          </a:stretch>
        </p:blipFill>
        <p:spPr>
          <a:xfrm>
            <a:off x="0" y="1600200"/>
            <a:ext cx="9154160" cy="40386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1</a:t>
            </a:r>
            <a:r>
              <a:rPr lang="nb-NO" dirty="0" smtClean="0"/>
              <a:t>.	Mengumpulkan </a:t>
            </a:r>
            <a:r>
              <a:rPr lang="nb-NO" dirty="0" smtClean="0"/>
              <a:t>informasi mengenai karakteristik transaksi yang terjadi dalam perusahaan.</a:t>
            </a:r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(</a:t>
            </a:r>
            <a:r>
              <a:rPr lang="en-US" i="1" dirty="0" smtClean="0"/>
              <a:t>standard journal entries)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LANGKAH PERANCANGAN JURNAL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 </a:t>
            </a:r>
            <a:r>
              <a:rPr lang="en-US" dirty="0" err="1" smtClean="0"/>
              <a:t>akuntansi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menduduki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. Di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data </a:t>
            </a:r>
            <a:r>
              <a:rPr lang="en-US" dirty="0" err="1" smtClean="0"/>
              <a:t>transaksi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lain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ringkasan</a:t>
            </a:r>
            <a:r>
              <a:rPr lang="en-US" dirty="0" smtClean="0"/>
              <a:t> data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akun-akun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frekuensinya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memadai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terjadi.Jika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dipecah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(1)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menggolongkan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yang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(2)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pembukuan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menggolongkan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dicatat</a:t>
            </a:r>
            <a:r>
              <a:rPr lang="en-US" dirty="0" smtClean="0"/>
              <a:t>, (3)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, (4)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PENTINGNYA 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direkam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,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lain,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terinci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 yang </a:t>
            </a:r>
            <a:r>
              <a:rPr lang="en-US" dirty="0" err="1" smtClean="0"/>
              <a:t>pertama</a:t>
            </a:r>
            <a:r>
              <a:rPr lang="en-US" dirty="0" smtClean="0"/>
              <a:t>,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perancangan</a:t>
            </a:r>
            <a:r>
              <a:rPr lang="en-US" sz="1800" dirty="0" smtClean="0"/>
              <a:t> </a:t>
            </a:r>
            <a:r>
              <a:rPr lang="en-US" sz="1800" dirty="0" err="1" smtClean="0"/>
              <a:t>jurnal</a:t>
            </a:r>
            <a:r>
              <a:rPr lang="en-US" sz="1800" dirty="0" smtClean="0"/>
              <a:t>,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diperhatikan</a:t>
            </a:r>
            <a:r>
              <a:rPr lang="en-US" sz="1800" dirty="0" smtClean="0"/>
              <a:t> </a:t>
            </a:r>
            <a:r>
              <a:rPr lang="en-US" sz="1800" dirty="0" err="1" smtClean="0"/>
              <a:t>prinsip-prinsip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: (1)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tersedia</a:t>
            </a:r>
            <a:r>
              <a:rPr lang="en-US" sz="1800" dirty="0" smtClean="0"/>
              <a:t> </a:t>
            </a:r>
            <a:r>
              <a:rPr lang="en-US" sz="1800" dirty="0" err="1" smtClean="0"/>
              <a:t>jurnal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memadai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memungkinkan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karyawan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mencatat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segera</a:t>
            </a:r>
            <a:r>
              <a:rPr lang="en-US" sz="1800" dirty="0" smtClean="0"/>
              <a:t> 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, (2) </a:t>
            </a:r>
            <a:r>
              <a:rPr lang="en-US" sz="1800" dirty="0" err="1" smtClean="0"/>
              <a:t>jurnal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memisahkan</a:t>
            </a:r>
            <a:r>
              <a:rPr lang="en-US" sz="1800" dirty="0" smtClean="0"/>
              <a:t> 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penggolongan</a:t>
            </a:r>
            <a:r>
              <a:rPr lang="en-US" sz="1800" dirty="0" smtClean="0"/>
              <a:t> </a:t>
            </a:r>
            <a:r>
              <a:rPr lang="en-US" sz="1800" dirty="0" err="1" smtClean="0"/>
              <a:t>pokok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, (3)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</a:t>
            </a:r>
            <a:r>
              <a:rPr lang="en-US" sz="1800" dirty="0" smtClean="0"/>
              <a:t> </a:t>
            </a:r>
            <a:r>
              <a:rPr lang="en-US" sz="1800" dirty="0" err="1" smtClean="0"/>
              <a:t>pembukuan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rinci</a:t>
            </a:r>
            <a:r>
              <a:rPr lang="en-US" sz="1800" dirty="0" smtClean="0"/>
              <a:t>,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kolom-kolom</a:t>
            </a:r>
            <a:r>
              <a:rPr lang="en-US" sz="1800" dirty="0" smtClean="0"/>
              <a:t> </a:t>
            </a:r>
            <a:r>
              <a:rPr lang="en-US" sz="1800" dirty="0" err="1" smtClean="0"/>
              <a:t>khusus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jurnal</a:t>
            </a:r>
            <a:r>
              <a:rPr lang="en-US" sz="1800" dirty="0" smtClean="0"/>
              <a:t>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memungkinkan</a:t>
            </a:r>
            <a:r>
              <a:rPr lang="en-US" sz="1800" dirty="0" smtClean="0"/>
              <a:t> </a:t>
            </a:r>
            <a:r>
              <a:rPr lang="en-US" sz="1800" dirty="0" err="1" smtClean="0"/>
              <a:t>pembukuan</a:t>
            </a:r>
            <a:r>
              <a:rPr lang="en-US" sz="1800" dirty="0" smtClean="0"/>
              <a:t> </a:t>
            </a:r>
            <a:r>
              <a:rPr lang="en-US" sz="1800" i="1" dirty="0" smtClean="0"/>
              <a:t>(posting)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per </a:t>
            </a:r>
            <a:r>
              <a:rPr lang="en-US" sz="1800" dirty="0" err="1" smtClean="0"/>
              <a:t>kolom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akun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bersangkutan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buku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, (4) 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 err="1" smtClean="0"/>
              <a:t>kolom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jurnal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 err="1" smtClean="0"/>
              <a:t>akun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bersangkutan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buku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,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menerima</a:t>
            </a:r>
            <a:r>
              <a:rPr lang="en-US" sz="1800" dirty="0" smtClean="0"/>
              <a:t>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dibukukan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jurnal</a:t>
            </a:r>
            <a:r>
              <a:rPr lang="en-US" sz="1800" dirty="0" smtClean="0"/>
              <a:t>, (5) </a:t>
            </a:r>
            <a:r>
              <a:rPr lang="en-US" sz="1800" dirty="0" err="1" smtClean="0"/>
              <a:t>kolom-kolom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jurnal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mengumpulkan</a:t>
            </a:r>
            <a:r>
              <a:rPr lang="en-US" sz="1800" dirty="0" smtClean="0"/>
              <a:t> </a:t>
            </a:r>
            <a:r>
              <a:rPr lang="en-US" sz="1800" dirty="0" err="1" smtClean="0"/>
              <a:t>angka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diringkas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akun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bersangkutan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buku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, (6) </a:t>
            </a:r>
            <a:r>
              <a:rPr lang="en-US" sz="1800" dirty="0" err="1" smtClean="0"/>
              <a:t>sedapat</a:t>
            </a:r>
            <a:r>
              <a:rPr lang="en-US" sz="1800" dirty="0" smtClean="0"/>
              <a:t> </a:t>
            </a:r>
            <a:r>
              <a:rPr lang="en-US" sz="1800" dirty="0" err="1" smtClean="0"/>
              <a:t>mungkin</a:t>
            </a:r>
            <a:r>
              <a:rPr lang="en-US" sz="1800" dirty="0" smtClean="0"/>
              <a:t> </a:t>
            </a:r>
            <a:r>
              <a:rPr lang="en-US" sz="1800" dirty="0" err="1" smtClean="0"/>
              <a:t>jurnal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dirancang</a:t>
            </a:r>
            <a:r>
              <a:rPr lang="en-US" sz="1800" dirty="0" smtClean="0"/>
              <a:t> </a:t>
            </a:r>
            <a:r>
              <a:rPr lang="en-US" sz="1800" dirty="0" err="1" smtClean="0"/>
              <a:t>sedemikian</a:t>
            </a:r>
            <a:r>
              <a:rPr lang="en-US" sz="1800" dirty="0" smtClean="0"/>
              <a:t> </a:t>
            </a:r>
            <a:r>
              <a:rPr lang="en-US" sz="1800" dirty="0" err="1" smtClean="0"/>
              <a:t>rupa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</a:t>
            </a:r>
            <a:r>
              <a:rPr lang="en-US" sz="1800" dirty="0" smtClean="0"/>
              <a:t> </a:t>
            </a:r>
            <a:r>
              <a:rPr lang="en-US" sz="1800" dirty="0" err="1" smtClean="0"/>
              <a:t>menyalin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dokumen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sumbernya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minimum, (7)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dokumen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jurnal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pertanggungjawaban</a:t>
            </a:r>
            <a:r>
              <a:rPr lang="en-US" sz="1800" dirty="0" smtClean="0"/>
              <a:t> </a:t>
            </a:r>
            <a:r>
              <a:rPr lang="en-US" sz="1800" dirty="0" err="1" smtClean="0"/>
              <a:t>kebenaran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ditentukan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 (1)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pena</a:t>
            </a:r>
            <a:r>
              <a:rPr lang="en-US" dirty="0" smtClean="0"/>
              <a:t>, (2)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pembukuan</a:t>
            </a:r>
            <a:r>
              <a:rPr lang="en-US" dirty="0" smtClean="0"/>
              <a:t>, (3)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(4)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 (1)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(2)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(</a:t>
            </a:r>
            <a:r>
              <a:rPr lang="en-US" i="1" dirty="0" smtClean="0"/>
              <a:t>standard journal entries)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(3)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562475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endParaRPr lang="en-US" dirty="0"/>
          </a:p>
        </p:txBody>
      </p:sp>
      <p:pic>
        <p:nvPicPr>
          <p:cNvPr id="4" name="Content Placeholder 3" descr="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24561" r="18988" b="47369"/>
          <a:stretch>
            <a:fillRect/>
          </a:stretch>
        </p:blipFill>
        <p:spPr>
          <a:xfrm>
            <a:off x="228600" y="1512277"/>
            <a:ext cx="8686800" cy="5345723"/>
          </a:xfr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Umum-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Kolom-kolom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smtClean="0"/>
              <a:t>data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c.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d.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e. </a:t>
            </a:r>
            <a:r>
              <a:rPr lang="en-US" dirty="0" err="1" smtClean="0"/>
              <a:t>Kolom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, yang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diperluas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membuatnya</a:t>
            </a:r>
            <a:r>
              <a:rPr lang="en-US" dirty="0" smtClean="0"/>
              <a:t> </a:t>
            </a:r>
            <a:r>
              <a:rPr lang="en-US" dirty="0" err="1" smtClean="0"/>
              <a:t>berkolom-kolom</a:t>
            </a:r>
            <a:r>
              <a:rPr lang="en-US" dirty="0" smtClean="0"/>
              <a:t>,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dihemat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mengecek</a:t>
            </a:r>
            <a:r>
              <a:rPr lang="en-US" dirty="0" smtClean="0"/>
              <a:t> </a:t>
            </a:r>
            <a:r>
              <a:rPr lang="en-US" dirty="0" err="1" smtClean="0"/>
              <a:t>ketelitian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Khusus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,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dipecah</a:t>
            </a:r>
            <a:r>
              <a:rPr lang="en-US" dirty="0" smtClean="0"/>
              <a:t>?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dipecah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menggolongkan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yang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pembukuan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menggolongkan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dicatat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sv-SE" dirty="0" smtClean="0"/>
              <a:t>4. Untuk menciptakan pengendalian internal.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PRINSIP DASAR YANG MELANDASI PERANCANGAN 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1. </a:t>
            </a:r>
            <a:r>
              <a:rPr lang="en-US" sz="1600" dirty="0" smtClean="0"/>
              <a:t>	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tersedia</a:t>
            </a:r>
            <a:r>
              <a:rPr lang="en-US" sz="1600" dirty="0" smtClean="0"/>
              <a:t> </a:t>
            </a: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jumlah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memadai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memungkinkan</a:t>
            </a:r>
            <a:r>
              <a:rPr lang="en-US" sz="1600" dirty="0" smtClean="0"/>
              <a:t> </a:t>
            </a:r>
            <a:r>
              <a:rPr lang="en-US" sz="1600" dirty="0" err="1" smtClean="0"/>
              <a:t>perusahaan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mencatat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segera</a:t>
            </a:r>
            <a:r>
              <a:rPr lang="en-US" sz="1600" dirty="0" smtClean="0"/>
              <a:t> </a:t>
            </a:r>
            <a:r>
              <a:rPr lang="en-US" sz="1600" dirty="0" err="1" smtClean="0"/>
              <a:t>transaksi</a:t>
            </a:r>
            <a:r>
              <a:rPr lang="en-US" sz="1600" dirty="0" smtClean="0"/>
              <a:t> </a:t>
            </a:r>
            <a:r>
              <a:rPr lang="en-US" sz="1600" dirty="0" err="1" smtClean="0"/>
              <a:t>keuangan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2</a:t>
            </a:r>
            <a:r>
              <a:rPr lang="en-US" sz="1600" dirty="0" smtClean="0"/>
              <a:t>.	 </a:t>
            </a: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memisahkan</a:t>
            </a:r>
            <a:r>
              <a:rPr lang="en-US" sz="1600" dirty="0" smtClean="0"/>
              <a:t> </a:t>
            </a:r>
            <a:r>
              <a:rPr lang="en-US" sz="1600" dirty="0" err="1" smtClean="0"/>
              <a:t>transaksi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penggolongan</a:t>
            </a:r>
            <a:r>
              <a:rPr lang="en-US" sz="1600" dirty="0" smtClean="0"/>
              <a:t> </a:t>
            </a:r>
            <a:r>
              <a:rPr lang="en-US" sz="1600" dirty="0" err="1" smtClean="0"/>
              <a:t>pokok</a:t>
            </a:r>
            <a:r>
              <a:rPr lang="en-US" sz="1600" dirty="0" smtClean="0"/>
              <a:t> </a:t>
            </a:r>
            <a:r>
              <a:rPr lang="en-US" sz="1600" dirty="0" err="1" smtClean="0"/>
              <a:t>tertentu</a:t>
            </a:r>
            <a:r>
              <a:rPr lang="en-US" sz="1600" dirty="0" smtClean="0"/>
              <a:t>,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penerimaan</a:t>
            </a:r>
            <a:r>
              <a:rPr lang="en-US" sz="1600" dirty="0" smtClean="0"/>
              <a:t> </a:t>
            </a:r>
            <a:r>
              <a:rPr lang="en-US" sz="1600" dirty="0" err="1" smtClean="0"/>
              <a:t>kas</a:t>
            </a:r>
            <a:r>
              <a:rPr lang="en-US" sz="1600" dirty="0" smtClean="0"/>
              <a:t>, </a:t>
            </a:r>
            <a:r>
              <a:rPr lang="en-US" sz="1600" dirty="0" err="1" smtClean="0"/>
              <a:t>pengeluaran</a:t>
            </a:r>
            <a:r>
              <a:rPr lang="en-US" sz="1600" dirty="0" smtClean="0"/>
              <a:t> </a:t>
            </a:r>
            <a:r>
              <a:rPr lang="en-US" sz="1600" dirty="0" err="1" smtClean="0"/>
              <a:t>kas</a:t>
            </a:r>
            <a:r>
              <a:rPr lang="en-US" sz="1600" dirty="0" smtClean="0"/>
              <a:t>, </a:t>
            </a:r>
            <a:r>
              <a:rPr lang="en-US" sz="1600" dirty="0" err="1" smtClean="0"/>
              <a:t>penjualan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pembelian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3</a:t>
            </a:r>
            <a:r>
              <a:rPr lang="en-US" sz="1600" dirty="0" smtClean="0"/>
              <a:t>.	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mengurangi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 </a:t>
            </a:r>
            <a:r>
              <a:rPr lang="en-US" sz="1600" dirty="0" err="1" smtClean="0"/>
              <a:t>pembukuan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terinci</a:t>
            </a:r>
            <a:r>
              <a:rPr lang="en-US" sz="1600" dirty="0" smtClean="0"/>
              <a:t>,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kolom-kolom</a:t>
            </a:r>
            <a:r>
              <a:rPr lang="en-US" sz="1600" dirty="0" smtClean="0"/>
              <a:t> </a:t>
            </a:r>
            <a:r>
              <a:rPr lang="en-US" sz="1600" dirty="0" err="1" smtClean="0"/>
              <a:t>khusus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jurnal</a:t>
            </a:r>
            <a:r>
              <a:rPr lang="en-US" sz="1600" dirty="0" smtClean="0"/>
              <a:t>,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memungkinkan</a:t>
            </a:r>
            <a:r>
              <a:rPr lang="en-US" sz="1600" dirty="0" smtClean="0"/>
              <a:t> </a:t>
            </a:r>
            <a:r>
              <a:rPr lang="en-US" sz="1600" dirty="0" err="1" smtClean="0"/>
              <a:t>pembukuan</a:t>
            </a:r>
            <a:r>
              <a:rPr lang="en-US" sz="1600" dirty="0" smtClean="0"/>
              <a:t> (</a:t>
            </a:r>
            <a:r>
              <a:rPr lang="en-US" sz="1600" i="1" dirty="0" smtClean="0"/>
              <a:t>posting) </a:t>
            </a:r>
            <a:r>
              <a:rPr lang="en-US" sz="1600" i="1" dirty="0" err="1" smtClean="0"/>
              <a:t>jumlah</a:t>
            </a:r>
            <a:r>
              <a:rPr lang="en-US" sz="1600" i="1" dirty="0" smtClean="0"/>
              <a:t> per </a:t>
            </a:r>
            <a:r>
              <a:rPr lang="en-US" sz="1600" i="1" dirty="0" err="1" smtClean="0"/>
              <a:t>kolom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dalam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akun</a:t>
            </a:r>
            <a:r>
              <a:rPr lang="en-US" sz="1600" i="1" dirty="0" smtClean="0"/>
              <a:t> yang </a:t>
            </a:r>
            <a:r>
              <a:rPr lang="en-US" sz="1600" i="1" dirty="0" err="1" smtClean="0"/>
              <a:t>bersangkutan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dalam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buku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besar</a:t>
            </a:r>
            <a:r>
              <a:rPr lang="en-US" sz="1600" i="1" dirty="0" smtClean="0"/>
              <a:t>.</a:t>
            </a:r>
          </a:p>
          <a:p>
            <a:pPr>
              <a:buNone/>
            </a:pPr>
            <a:r>
              <a:rPr lang="en-US" sz="1600" dirty="0" smtClean="0"/>
              <a:t>4. </a:t>
            </a:r>
            <a:r>
              <a:rPr lang="en-US" sz="1600" dirty="0" smtClean="0"/>
              <a:t>	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kolom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akun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bersangkutan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buku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, yang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menerima</a:t>
            </a:r>
            <a:r>
              <a:rPr lang="en-US" sz="1600" dirty="0" smtClean="0"/>
              <a:t> </a:t>
            </a:r>
            <a:r>
              <a:rPr lang="en-US" sz="1600" dirty="0" err="1" smtClean="0"/>
              <a:t>jumlah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dibukukan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jurnal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5. 	</a:t>
            </a:r>
            <a:r>
              <a:rPr lang="en-US" sz="1600" dirty="0" err="1" smtClean="0"/>
              <a:t>Kolom-kolom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mengumpulkan</a:t>
            </a:r>
            <a:r>
              <a:rPr lang="en-US" sz="1600" dirty="0" smtClean="0"/>
              <a:t> </a:t>
            </a:r>
            <a:r>
              <a:rPr lang="en-US" sz="1600" dirty="0" err="1" smtClean="0"/>
              <a:t>angka</a:t>
            </a:r>
            <a:r>
              <a:rPr lang="en-US" sz="1600" dirty="0" smtClean="0"/>
              <a:t> yang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diringkas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akun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bersangkutan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buku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6. </a:t>
            </a:r>
            <a:r>
              <a:rPr lang="en-US" sz="1600" dirty="0" smtClean="0"/>
              <a:t>	</a:t>
            </a:r>
            <a:r>
              <a:rPr lang="en-US" sz="1600" dirty="0" err="1" smtClean="0"/>
              <a:t>Sedapat</a:t>
            </a:r>
            <a:r>
              <a:rPr lang="en-US" sz="1600" dirty="0" smtClean="0"/>
              <a:t> </a:t>
            </a:r>
            <a:r>
              <a:rPr lang="en-US" sz="1600" dirty="0" err="1" smtClean="0"/>
              <a:t>mungkin</a:t>
            </a:r>
            <a:r>
              <a:rPr lang="en-US" sz="1600" dirty="0" smtClean="0"/>
              <a:t> </a:t>
            </a: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dirancang</a:t>
            </a:r>
            <a:r>
              <a:rPr lang="en-US" sz="1600" dirty="0" smtClean="0"/>
              <a:t> </a:t>
            </a:r>
            <a:r>
              <a:rPr lang="en-US" sz="1600" dirty="0" err="1" smtClean="0"/>
              <a:t>sedemikian</a:t>
            </a:r>
            <a:r>
              <a:rPr lang="en-US" sz="1600" dirty="0" smtClean="0"/>
              <a:t> </a:t>
            </a:r>
            <a:r>
              <a:rPr lang="en-US" sz="1600" dirty="0" err="1" smtClean="0"/>
              <a:t>rupa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 </a:t>
            </a:r>
            <a:r>
              <a:rPr lang="en-US" sz="1600" dirty="0" err="1" smtClean="0"/>
              <a:t>menyalin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dokumen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sumbernya</a:t>
            </a:r>
            <a:r>
              <a:rPr lang="en-US" sz="1600" dirty="0" smtClean="0"/>
              <a:t> </a:t>
            </a:r>
            <a:r>
              <a:rPr lang="en-US" sz="1600" dirty="0" err="1" smtClean="0"/>
              <a:t>dibuat</a:t>
            </a:r>
            <a:r>
              <a:rPr lang="en-US" sz="1600" dirty="0" smtClean="0"/>
              <a:t> </a:t>
            </a:r>
            <a:r>
              <a:rPr lang="en-US" sz="1600" dirty="0" err="1" smtClean="0"/>
              <a:t>sangat</a:t>
            </a:r>
            <a:r>
              <a:rPr lang="en-US" sz="1600" dirty="0" smtClean="0"/>
              <a:t> minimum.</a:t>
            </a:r>
          </a:p>
          <a:p>
            <a:pPr>
              <a:buNone/>
            </a:pPr>
            <a:r>
              <a:rPr lang="en-US" sz="1600" dirty="0" smtClean="0"/>
              <a:t>7. </a:t>
            </a:r>
            <a:r>
              <a:rPr lang="en-US" sz="1600" dirty="0" smtClean="0"/>
              <a:t>	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ditetapkan</a:t>
            </a:r>
            <a:r>
              <a:rPr lang="en-US" sz="1600" dirty="0" smtClean="0"/>
              <a:t> </a:t>
            </a:r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dokumen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tertentu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pertanggungjawaban</a:t>
            </a:r>
            <a:r>
              <a:rPr lang="en-US" sz="1600" dirty="0" smtClean="0"/>
              <a:t> </a:t>
            </a:r>
            <a:r>
              <a:rPr lang="en-US" sz="1600" dirty="0" err="1" smtClean="0"/>
              <a:t>kebenaran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ditentukan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JENIS 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;</a:t>
            </a:r>
          </a:p>
          <a:p>
            <a:pPr marL="457200" indent="-45720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sv-SE" dirty="0" smtClean="0"/>
              <a:t>Dari jurnal penjualan ini, manajemen akan dapat memperoleh informasi mengenai semua jenis transaksi penjualan selama periode tertentu, urut secara kronologis</a:t>
            </a:r>
            <a:r>
              <a:rPr lang="sv-SE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118</TotalTime>
  <Words>946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PPt-Template_S4</vt:lpstr>
      <vt:lpstr>Bab 4  jurnal</vt:lpstr>
      <vt:lpstr>PENTINGNYA JURNAL</vt:lpstr>
      <vt:lpstr>Jurnal Umum</vt:lpstr>
      <vt:lpstr>Jurnal Umum-lanjutan</vt:lpstr>
      <vt:lpstr>Jurnal Khusus</vt:lpstr>
      <vt:lpstr>Jurnal Khusus - lanjutan</vt:lpstr>
      <vt:lpstr>PRINSIP DASAR YANG MELANDASI PERANCANGAN JURNAL</vt:lpstr>
      <vt:lpstr>JENIS JURNAL</vt:lpstr>
      <vt:lpstr>Jurnal Penjualan </vt:lpstr>
      <vt:lpstr>Jurnal Pembelian </vt:lpstr>
      <vt:lpstr>Jurnal Penerimaan Kas </vt:lpstr>
      <vt:lpstr>Jurnal Pengeluaran Kas </vt:lpstr>
      <vt:lpstr>Jurnal Umum </vt:lpstr>
      <vt:lpstr>METODE PENCATATAN DATA KE DALAM JURNAL</vt:lpstr>
      <vt:lpstr>METODE PENCATATAN DATA KE DALAM JURNAL - lanjutan</vt:lpstr>
      <vt:lpstr>METODE PENCATATAN DATA KE DALAM JURNAL - lanjutan</vt:lpstr>
      <vt:lpstr>METODE PENCATATAN DATA KE DALAM JURNAL - lanjutan</vt:lpstr>
      <vt:lpstr>LANGKAH PERANCANGAN JURNAL</vt:lpstr>
      <vt:lpstr>RANGKUMAN</vt:lpstr>
      <vt:lpstr>RANGKUMAN - lanjutan</vt:lpstr>
      <vt:lpstr>RANGKUMAN - lanjutan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4  jurnal</dc:title>
  <dc:creator>S4Prio-18</dc:creator>
  <cp:lastModifiedBy>S4Prio-18</cp:lastModifiedBy>
  <cp:revision>20</cp:revision>
  <dcterms:created xsi:type="dcterms:W3CDTF">2015-11-27T07:45:00Z</dcterms:created>
  <dcterms:modified xsi:type="dcterms:W3CDTF">2015-11-27T09:43:52Z</dcterms:modified>
</cp:coreProperties>
</file>