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11/30/2015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Bab</a:t>
            </a:r>
            <a:r>
              <a:rPr lang="en-US" b="1" dirty="0" smtClean="0"/>
              <a:t> 5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besar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 smtClean="0"/>
              <a:t>pembantu</a:t>
            </a:r>
            <a:endParaRPr lang="en-US" b="1" dirty="0"/>
          </a:p>
        </p:txBody>
      </p:sp>
      <p:pic>
        <p:nvPicPr>
          <p:cNvPr id="3" name="Picture 2" descr="Sistem Akuntansi edisi 4 Final.jpg"/>
          <p:cNvPicPr>
            <a:picLocks noChangeAspect="1"/>
          </p:cNvPicPr>
          <p:nvPr/>
        </p:nvPicPr>
        <p:blipFill>
          <a:blip r:embed="rId2" cstate="print"/>
          <a:srcRect l="53333"/>
          <a:stretch>
            <a:fillRect/>
          </a:stretch>
        </p:blipFill>
        <p:spPr>
          <a:xfrm>
            <a:off x="0" y="0"/>
            <a:ext cx="1981200" cy="2715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AKUN BUKU BESAR-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Picture 3" descr="97-100_Page_3.jpg"/>
          <p:cNvPicPr>
            <a:picLocks noChangeAspect="1"/>
          </p:cNvPicPr>
          <p:nvPr/>
        </p:nvPicPr>
        <p:blipFill>
          <a:blip r:embed="rId2" cstate="print"/>
          <a:srcRect l="21709" t="45500" r="18566" b="31111"/>
          <a:stretch>
            <a:fillRect/>
          </a:stretch>
        </p:blipFill>
        <p:spPr>
          <a:xfrm>
            <a:off x="0" y="1524000"/>
            <a:ext cx="9144000" cy="5065294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AKUN BUKU BESAR-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Picture 3" descr="97-100_Page_4.jpg"/>
          <p:cNvPicPr>
            <a:picLocks noChangeAspect="1"/>
          </p:cNvPicPr>
          <p:nvPr/>
        </p:nvPicPr>
        <p:blipFill>
          <a:blip r:embed="rId2" cstate="print"/>
          <a:srcRect l="18557" t="15556" r="20129" b="61111"/>
          <a:stretch>
            <a:fillRect/>
          </a:stretch>
        </p:blipFill>
        <p:spPr>
          <a:xfrm>
            <a:off x="0" y="1524000"/>
            <a:ext cx="9144000" cy="49236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SUSUNAN </a:t>
            </a:r>
            <a:r>
              <a:rPr lang="en-US" dirty="0" smtClean="0"/>
              <a:t>AKUN BUKU 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000" dirty="0" err="1" smtClean="0"/>
              <a:t>Akun-akun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dibentuk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disesuaikan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susunan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. </a:t>
            </a:r>
            <a:endParaRPr lang="en-US" sz="2000" dirty="0" smtClean="0"/>
          </a:p>
          <a:p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pembentukan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penyusunan</a:t>
            </a:r>
            <a:r>
              <a:rPr lang="en-US" sz="2000" dirty="0" smtClean="0"/>
              <a:t> </a:t>
            </a:r>
            <a:r>
              <a:rPr lang="en-US" sz="2000" dirty="0" err="1" smtClean="0"/>
              <a:t>akun-akun</a:t>
            </a:r>
            <a:r>
              <a:rPr lang="en-US" sz="2000" dirty="0" smtClean="0"/>
              <a:t> </a:t>
            </a:r>
            <a:r>
              <a:rPr lang="en-US" sz="2000" dirty="0" err="1" smtClean="0"/>
              <a:t>buku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laba</a:t>
            </a:r>
            <a:r>
              <a:rPr lang="en-US" sz="2000" dirty="0" smtClean="0"/>
              <a:t> </a:t>
            </a:r>
            <a:r>
              <a:rPr lang="en-US" sz="2000" dirty="0" err="1" smtClean="0"/>
              <a:t>rugi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contoh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susunan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lancar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perusahaan</a:t>
            </a:r>
            <a:r>
              <a:rPr lang="en-US" sz="2000" dirty="0" smtClean="0"/>
              <a:t> </a:t>
            </a:r>
            <a:r>
              <a:rPr lang="en-US" sz="2000" dirty="0" err="1" smtClean="0"/>
              <a:t>manufaktur</a:t>
            </a:r>
            <a:r>
              <a:rPr lang="en-US" sz="2000" dirty="0" smtClean="0"/>
              <a:t> </a:t>
            </a:r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err="1" smtClean="0"/>
              <a:t>Kas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bank;</a:t>
            </a:r>
          </a:p>
          <a:p>
            <a:pPr lvl="1"/>
            <a:r>
              <a:rPr lang="en-US" sz="2000" dirty="0" err="1" smtClean="0"/>
              <a:t>Investasi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Piutang</a:t>
            </a:r>
            <a:r>
              <a:rPr lang="en-US" sz="2000" dirty="0" smtClean="0"/>
              <a:t>;</a:t>
            </a:r>
          </a:p>
          <a:p>
            <a:pPr lvl="1"/>
            <a:r>
              <a:rPr lang="fi-FI" sz="2000" dirty="0" smtClean="0"/>
              <a:t>Cadangan kerugian penurunan nilai piutang;</a:t>
            </a:r>
          </a:p>
          <a:p>
            <a:pPr lvl="1"/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barang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Persediaan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penolong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Uang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dibayar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muka</a:t>
            </a:r>
            <a:r>
              <a:rPr lang="en-US" sz="2000" dirty="0" smtClean="0"/>
              <a:t>;</a:t>
            </a:r>
          </a:p>
          <a:p>
            <a:pPr lvl="1"/>
            <a:r>
              <a:rPr lang="en-US" sz="2000" dirty="0" err="1" smtClean="0"/>
              <a:t>Aset</a:t>
            </a:r>
            <a:r>
              <a:rPr lang="en-US" sz="2000" dirty="0" smtClean="0"/>
              <a:t> </a:t>
            </a:r>
            <a:r>
              <a:rPr lang="en-US" sz="2000" dirty="0" err="1" smtClean="0"/>
              <a:t>lancar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ransition>
    <p:plu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KODE </a:t>
            </a:r>
            <a:r>
              <a:rPr lang="en-US" dirty="0" smtClean="0"/>
              <a:t>AKUN (</a:t>
            </a:r>
            <a:r>
              <a:rPr lang="en-US" i="1" dirty="0" smtClean="0"/>
              <a:t>CHART OF ACCOUNTS)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i="1" dirty="0" smtClean="0"/>
              <a:t>(framework) </a:t>
            </a:r>
            <a:r>
              <a:rPr lang="en-US" dirty="0" smtClean="0"/>
              <a:t>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yang </a:t>
            </a:r>
            <a:r>
              <a:rPr lang="en-US" dirty="0" err="1" smtClean="0"/>
              <a:t>sebelumnya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pembedaan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, </a:t>
            </a:r>
            <a:r>
              <a:rPr lang="en-US" dirty="0" err="1" smtClean="0"/>
              <a:t>mengklasifikasikan</a:t>
            </a:r>
            <a:r>
              <a:rPr lang="en-US" dirty="0" smtClean="0"/>
              <a:t>, </a:t>
            </a:r>
            <a:r>
              <a:rPr lang="en-US" dirty="0" err="1" smtClean="0"/>
              <a:t>menyimpan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data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Kode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1. Mengidentifikasi </a:t>
            </a:r>
            <a:r>
              <a:rPr lang="it-IT" dirty="0" smtClean="0"/>
              <a:t>data akuntansi secara unik</a:t>
            </a:r>
            <a:r>
              <a:rPr lang="it-IT" dirty="0" smtClean="0"/>
              <a:t>;</a:t>
            </a:r>
            <a:endParaRPr lang="it-IT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Meringkas</a:t>
            </a:r>
            <a:r>
              <a:rPr lang="en-US" dirty="0" smtClean="0"/>
              <a:t> data;</a:t>
            </a:r>
          </a:p>
          <a:p>
            <a:pPr>
              <a:buNone/>
            </a:pPr>
            <a:endParaRPr lang="fi-FI" dirty="0" smtClean="0"/>
          </a:p>
          <a:p>
            <a:pPr>
              <a:buNone/>
            </a:pPr>
            <a:r>
              <a:rPr lang="fi-FI" dirty="0" smtClean="0"/>
              <a:t>3</a:t>
            </a:r>
            <a:r>
              <a:rPr lang="fi-FI" dirty="0" smtClean="0"/>
              <a:t>. Mengklasifikasi akun atau transaksi;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10600" cy="990600"/>
          </a:xfrm>
        </p:spPr>
        <p:txBody>
          <a:bodyPr/>
          <a:lstStyle/>
          <a:p>
            <a:r>
              <a:rPr lang="en-US" b="1" dirty="0" err="1" smtClean="0"/>
              <a:t>Metode</a:t>
            </a:r>
            <a:r>
              <a:rPr lang="en-US" b="1" dirty="0" smtClean="0"/>
              <a:t> </a:t>
            </a:r>
            <a:r>
              <a:rPr lang="en-US" b="1" dirty="0" err="1" smtClean="0"/>
              <a:t>Pemberian</a:t>
            </a:r>
            <a:r>
              <a:rPr lang="en-US" b="1" dirty="0" smtClean="0"/>
              <a:t> </a:t>
            </a: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5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i="1" dirty="0" smtClean="0"/>
              <a:t>(numerical-or alphabetic-sequence code);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Blok </a:t>
            </a:r>
            <a:r>
              <a:rPr lang="en-US" i="1" dirty="0" smtClean="0"/>
              <a:t>(block numerical code);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i="1" dirty="0" smtClean="0"/>
              <a:t>(group numerical code);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Desimal</a:t>
            </a:r>
            <a:r>
              <a:rPr lang="en-US" dirty="0" smtClean="0"/>
              <a:t> </a:t>
            </a:r>
            <a:r>
              <a:rPr lang="en-US" i="1" dirty="0" smtClean="0"/>
              <a:t>(decimal code);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Didahului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(</a:t>
            </a:r>
            <a:r>
              <a:rPr lang="en-US" i="1" dirty="0" smtClean="0"/>
              <a:t>numerical sequence preceded by an alphabetic reference).</a:t>
            </a:r>
            <a:endParaRPr lang="en-US" dirty="0"/>
          </a:p>
        </p:txBody>
      </p:sp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Hal yang </a:t>
            </a:r>
            <a:r>
              <a:rPr lang="en-US" b="1" dirty="0" err="1" smtClean="0"/>
              <a:t>Perlu</a:t>
            </a:r>
            <a:r>
              <a:rPr lang="en-US" b="1" dirty="0" smtClean="0"/>
              <a:t> </a:t>
            </a:r>
            <a:r>
              <a:rPr lang="en-US" b="1" dirty="0" err="1" smtClean="0"/>
              <a:t>Dipertimbangkan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Merancang</a:t>
            </a:r>
            <a:r>
              <a:rPr lang="en-US" b="1" dirty="0" smtClean="0"/>
              <a:t> </a:t>
            </a:r>
            <a:r>
              <a:rPr lang="en-US" b="1" dirty="0" err="1" smtClean="0"/>
              <a:t>Kode</a:t>
            </a:r>
            <a:r>
              <a:rPr lang="en-US" b="1" dirty="0" smtClean="0"/>
              <a:t> </a:t>
            </a:r>
            <a:r>
              <a:rPr lang="en-US" b="1" dirty="0" err="1" smtClean="0"/>
              <a:t>Akun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sembarang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SSR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Sempati</a:t>
            </a:r>
            <a:r>
              <a:rPr lang="en-US" dirty="0" smtClean="0"/>
              <a:t> Air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penerbangan</a:t>
            </a:r>
            <a:r>
              <a:rPr lang="en-US" dirty="0" smtClean="0"/>
              <a:t>, </a:t>
            </a:r>
            <a:r>
              <a:rPr lang="en-US" dirty="0" err="1" smtClean="0"/>
              <a:t>membingungkan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penumpang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Risa</a:t>
            </a:r>
            <a:r>
              <a:rPr lang="en-US" dirty="0" smtClean="0"/>
              <a:t> </a:t>
            </a:r>
            <a:r>
              <a:rPr lang="en-US" dirty="0" err="1" smtClean="0"/>
              <a:t>Rimendi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yang lain.</a:t>
            </a:r>
          </a:p>
          <a:p>
            <a:pPr>
              <a:buNone/>
            </a:pPr>
            <a:r>
              <a:rPr lang="en-US" dirty="0" smtClean="0"/>
              <a:t>3</a:t>
            </a:r>
            <a:r>
              <a:rPr lang="en-US" dirty="0" smtClean="0"/>
              <a:t>.	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kali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membingungkan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BUKU PEMBANTU (</a:t>
            </a:r>
            <a:r>
              <a:rPr lang="en-US" i="1" dirty="0" smtClean="0"/>
              <a:t>SUBSIDIARY LEDGERS)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(</a:t>
            </a:r>
            <a:r>
              <a:rPr lang="en-US" i="1" dirty="0" smtClean="0"/>
              <a:t>general ledger</a:t>
            </a:r>
            <a:r>
              <a:rPr lang="en-US" dirty="0" smtClean="0"/>
              <a:t>),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manufaktur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a.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en-US" dirty="0" smtClean="0"/>
              <a:t>c.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utang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pl-PL" dirty="0" smtClean="0"/>
              <a:t>d. Buku pembantu harga pokok produk;</a:t>
            </a:r>
          </a:p>
          <a:p>
            <a:pPr lvl="1">
              <a:buNone/>
            </a:pPr>
            <a:r>
              <a:rPr lang="en-US" dirty="0" smtClean="0"/>
              <a:t>e.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;</a:t>
            </a:r>
          </a:p>
          <a:p>
            <a:pPr lvl="1">
              <a:buNone/>
            </a:pPr>
            <a:r>
              <a:rPr lang="fi-FI" dirty="0" smtClean="0"/>
              <a:t>f. Buku pembantu aset tetap.</a:t>
            </a:r>
            <a:endParaRPr lang="en-US" dirty="0"/>
          </a:p>
        </p:txBody>
      </p:sp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POSTING KE DALAM </a:t>
            </a:r>
            <a:r>
              <a:rPr lang="en-US" dirty="0" smtClean="0"/>
              <a:t>AKUN BUKU BESAR </a:t>
            </a:r>
            <a:r>
              <a:rPr lang="en-US" dirty="0" smtClean="0"/>
              <a:t>DAN BUKU PEMBANTU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</a:t>
            </a:r>
            <a:r>
              <a:rPr lang="en-US" dirty="0" smtClean="0"/>
              <a:t>.	</a:t>
            </a:r>
            <a:r>
              <a:rPr lang="en-US" i="1" dirty="0" smtClean="0"/>
              <a:t>Posting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2</a:t>
            </a:r>
            <a:r>
              <a:rPr lang="en-US" dirty="0" smtClean="0"/>
              <a:t>.	</a:t>
            </a:r>
            <a:r>
              <a:rPr lang="en-US" i="1" dirty="0" smtClean="0"/>
              <a:t>Posting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tembusan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smtClean="0"/>
              <a:t>	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, yang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tembusan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smtClean="0"/>
              <a:t>	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bookkeeping).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PENANGANAN DOKUMEN SUMBER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sering</a:t>
            </a:r>
            <a:r>
              <a:rPr lang="en-US" dirty="0" smtClean="0"/>
              <a:t> kali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media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digolongkan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: media </a:t>
            </a:r>
            <a:r>
              <a:rPr lang="en-US" dirty="0" err="1" smtClean="0"/>
              <a:t>tunggal</a:t>
            </a:r>
            <a:r>
              <a:rPr lang="en-US" dirty="0" smtClean="0"/>
              <a:t> (</a:t>
            </a:r>
            <a:r>
              <a:rPr lang="en-US" i="1" dirty="0" smtClean="0"/>
              <a:t>single document </a:t>
            </a:r>
            <a:r>
              <a:rPr lang="en-US" dirty="0" err="1" smtClean="0"/>
              <a:t>atau</a:t>
            </a:r>
            <a:r>
              <a:rPr lang="en-US" i="1" dirty="0" smtClean="0"/>
              <a:t> single media)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i="1" dirty="0" smtClean="0"/>
              <a:t>(mixed document </a:t>
            </a:r>
            <a:r>
              <a:rPr lang="en-US" dirty="0" err="1" smtClean="0"/>
              <a:t>atau</a:t>
            </a:r>
            <a:r>
              <a:rPr lang="en-US" i="1" dirty="0" smtClean="0"/>
              <a:t> mixed media). </a:t>
            </a:r>
            <a:endParaRPr lang="en-US" i="1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didebit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dikredit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dikredit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didebit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53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KARAKTERISTIK BUKU BESAR DAN BUKU PEMBANTU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smtClean="0"/>
              <a:t>(general ledger)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menyortasi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meringkas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(subsidiary ledgers)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T, yang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,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i="1" dirty="0" smtClean="0"/>
              <a:t>(double entry bookkeeping). 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229600" cy="44958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Dokumen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dokumen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digunakan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merekam</a:t>
            </a:r>
            <a:r>
              <a:rPr lang="en-US" sz="1400" dirty="0" smtClean="0"/>
              <a:t> data </a:t>
            </a:r>
            <a:r>
              <a:rPr lang="en-US" sz="1400" dirty="0" err="1" smtClean="0"/>
              <a:t>terjadinya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</a:t>
            </a:r>
            <a:r>
              <a:rPr lang="en-US" sz="1400" dirty="0" err="1" smtClean="0"/>
              <a:t>keuangan</a:t>
            </a:r>
            <a:r>
              <a:rPr lang="en-US" sz="1400" dirty="0" smtClean="0"/>
              <a:t>, yang </a:t>
            </a:r>
            <a:r>
              <a:rPr lang="en-US" sz="1400" dirty="0" err="1" smtClean="0"/>
              <a:t>merupakan</a:t>
            </a:r>
            <a:r>
              <a:rPr lang="en-US" sz="1400" dirty="0" smtClean="0"/>
              <a:t> </a:t>
            </a:r>
            <a:r>
              <a:rPr lang="en-US" sz="1400" dirty="0" err="1" smtClean="0"/>
              <a:t>dasar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melakukan</a:t>
            </a:r>
            <a:r>
              <a:rPr lang="en-US" sz="1400" dirty="0" smtClean="0"/>
              <a:t> 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jurnal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pembantu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r>
              <a:rPr lang="en-US" sz="1400" dirty="0" err="1" smtClean="0"/>
              <a:t>Pencatatan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dokumen</a:t>
            </a:r>
            <a:r>
              <a:rPr lang="en-US" sz="1400" dirty="0" smtClean="0"/>
              <a:t> </a:t>
            </a:r>
            <a:r>
              <a:rPr lang="en-US" sz="1400" dirty="0" err="1" smtClean="0"/>
              <a:t>sumber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jurnal</a:t>
            </a:r>
            <a:r>
              <a:rPr lang="en-US" sz="1400" dirty="0" smtClean="0"/>
              <a:t>, </a:t>
            </a:r>
            <a:r>
              <a:rPr lang="en-US" sz="1400" dirty="0" err="1" smtClean="0"/>
              <a:t>baik</a:t>
            </a:r>
            <a:r>
              <a:rPr lang="en-US" sz="1400" dirty="0" smtClean="0"/>
              <a:t> yang </a:t>
            </a:r>
            <a:r>
              <a:rPr lang="en-US" sz="1400" dirty="0" err="1" smtClean="0"/>
              <a:t>berupa</a:t>
            </a:r>
            <a:r>
              <a:rPr lang="en-US" sz="1400" dirty="0" smtClean="0"/>
              <a:t> media </a:t>
            </a:r>
            <a:r>
              <a:rPr lang="en-US" sz="1400" dirty="0" err="1" smtClean="0"/>
              <a:t>tunggal</a:t>
            </a:r>
            <a:r>
              <a:rPr lang="en-US" sz="1400" dirty="0" smtClean="0"/>
              <a:t> </a:t>
            </a:r>
            <a:r>
              <a:rPr lang="en-US" sz="1400" dirty="0" err="1" smtClean="0"/>
              <a:t>maupun</a:t>
            </a:r>
            <a:r>
              <a:rPr lang="en-US" sz="1400" dirty="0" smtClean="0"/>
              <a:t> media </a:t>
            </a:r>
            <a:r>
              <a:rPr lang="en-US" sz="1400" dirty="0" err="1" smtClean="0"/>
              <a:t>campuran</a:t>
            </a:r>
            <a:r>
              <a:rPr lang="en-US" sz="1400" dirty="0" smtClean="0"/>
              <a:t> </a:t>
            </a:r>
            <a:r>
              <a:rPr lang="en-US" sz="1400" dirty="0" err="1" smtClean="0"/>
              <a:t>tidak</a:t>
            </a:r>
            <a:r>
              <a:rPr lang="en-US" sz="1400" dirty="0" smtClean="0"/>
              <a:t> </a:t>
            </a:r>
            <a:r>
              <a:rPr lang="en-US" sz="1400" dirty="0" err="1" smtClean="0"/>
              <a:t>menimbulkan</a:t>
            </a:r>
            <a:r>
              <a:rPr lang="en-US" sz="1400" dirty="0" smtClean="0"/>
              <a:t> </a:t>
            </a:r>
            <a:r>
              <a:rPr lang="en-US" sz="1400" dirty="0" err="1" smtClean="0"/>
              <a:t>masalah</a:t>
            </a:r>
            <a:r>
              <a:rPr lang="en-US" sz="1400" dirty="0" smtClean="0"/>
              <a:t>,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jurnal</a:t>
            </a:r>
            <a:r>
              <a:rPr lang="en-US" sz="1400" dirty="0" smtClean="0"/>
              <a:t> </a:t>
            </a:r>
            <a:r>
              <a:rPr lang="en-US" sz="1400" dirty="0" err="1" smtClean="0"/>
              <a:t>didasarkan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urutan</a:t>
            </a:r>
            <a:r>
              <a:rPr lang="en-US" sz="1400" dirty="0" smtClean="0"/>
              <a:t> </a:t>
            </a:r>
            <a:r>
              <a:rPr lang="en-US" sz="1400" dirty="0" err="1" smtClean="0"/>
              <a:t>tanggal</a:t>
            </a:r>
            <a:r>
              <a:rPr lang="en-US" sz="1400" dirty="0" smtClean="0"/>
              <a:t> </a:t>
            </a:r>
            <a:r>
              <a:rPr lang="en-US" sz="1400" dirty="0" err="1" smtClean="0"/>
              <a:t>terjadinya</a:t>
            </a:r>
            <a:r>
              <a:rPr lang="en-US" sz="1400" dirty="0" smtClean="0"/>
              <a:t> </a:t>
            </a:r>
            <a:r>
              <a:rPr lang="en-US" sz="1400" dirty="0" err="1" smtClean="0"/>
              <a:t>transaksi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tercantum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media yang </a:t>
            </a:r>
            <a:r>
              <a:rPr lang="en-US" sz="1400" dirty="0" err="1" smtClean="0"/>
              <a:t>bersangkutan</a:t>
            </a:r>
            <a:r>
              <a:rPr lang="en-US" sz="1400" dirty="0" smtClean="0"/>
              <a:t>. </a:t>
            </a:r>
            <a:endParaRPr lang="en-US" sz="1400" dirty="0" smtClean="0"/>
          </a:p>
          <a:p>
            <a:r>
              <a:rPr lang="en-US" sz="1400" dirty="0" err="1" smtClean="0"/>
              <a:t>Namun</a:t>
            </a:r>
            <a:r>
              <a:rPr lang="en-US" sz="1400" dirty="0" smtClean="0"/>
              <a:t> 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data yang </a:t>
            </a:r>
            <a:r>
              <a:rPr lang="en-US" sz="1400" dirty="0" err="1" smtClean="0"/>
              <a:t>direkam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media </a:t>
            </a:r>
            <a:r>
              <a:rPr lang="en-US" sz="1400" dirty="0" err="1" smtClean="0"/>
              <a:t>campuran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pembantu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memerlukan</a:t>
            </a:r>
            <a:r>
              <a:rPr lang="en-US" sz="1400" dirty="0" smtClean="0"/>
              <a:t> </a:t>
            </a:r>
            <a:r>
              <a:rPr lang="en-US" sz="1400" dirty="0" err="1" smtClean="0"/>
              <a:t>metode</a:t>
            </a:r>
            <a:r>
              <a:rPr lang="en-US" sz="1400" dirty="0" smtClean="0"/>
              <a:t> </a:t>
            </a:r>
            <a:r>
              <a:rPr lang="en-US" sz="1400" dirty="0" err="1" smtClean="0"/>
              <a:t>penanganan</a:t>
            </a:r>
            <a:r>
              <a:rPr lang="en-US" sz="1400" dirty="0" smtClean="0"/>
              <a:t> </a:t>
            </a:r>
            <a:r>
              <a:rPr lang="en-US" sz="1400" dirty="0" err="1" smtClean="0"/>
              <a:t>tertentu</a:t>
            </a:r>
            <a:r>
              <a:rPr lang="en-US" sz="1400" dirty="0" smtClean="0"/>
              <a:t>, </a:t>
            </a:r>
            <a:r>
              <a:rPr lang="en-US" sz="1400" dirty="0" err="1" smtClean="0"/>
              <a:t>karena</a:t>
            </a:r>
            <a:r>
              <a:rPr lang="en-US" sz="1400" dirty="0" smtClean="0"/>
              <a:t> </a:t>
            </a:r>
            <a:r>
              <a:rPr lang="en-US" sz="1400" dirty="0" err="1" smtClean="0"/>
              <a:t>setiap</a:t>
            </a:r>
            <a:r>
              <a:rPr lang="en-US" sz="1400" dirty="0" smtClean="0"/>
              <a:t> </a:t>
            </a:r>
            <a:r>
              <a:rPr lang="en-US" sz="1400" dirty="0" err="1" smtClean="0"/>
              <a:t>pencatatan</a:t>
            </a:r>
            <a:r>
              <a:rPr lang="en-US" sz="1400" dirty="0" smtClean="0"/>
              <a:t> media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pembantu</a:t>
            </a:r>
            <a:r>
              <a:rPr lang="en-US" sz="1400" dirty="0" smtClean="0"/>
              <a:t> </a:t>
            </a:r>
            <a:r>
              <a:rPr lang="en-US" sz="1400" dirty="0" err="1" smtClean="0"/>
              <a:t>memerlukan</a:t>
            </a:r>
            <a:r>
              <a:rPr lang="en-US" sz="1400" dirty="0" smtClean="0"/>
              <a:t> lima </a:t>
            </a:r>
            <a:r>
              <a:rPr lang="en-US" sz="1400" dirty="0" err="1" smtClean="0"/>
              <a:t>tahap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</a:t>
            </a:r>
            <a:r>
              <a:rPr lang="en-US" sz="1400" dirty="0" smtClean="0"/>
              <a:t> </a:t>
            </a:r>
            <a:r>
              <a:rPr lang="en-US" sz="1400" dirty="0" err="1" smtClean="0"/>
              <a:t>ini</a:t>
            </a:r>
            <a:r>
              <a:rPr lang="en-US" sz="1400" dirty="0" smtClean="0"/>
              <a:t>:</a:t>
            </a:r>
          </a:p>
          <a:p>
            <a:pPr lvl="1"/>
            <a:r>
              <a:rPr lang="en-US" sz="1400" dirty="0" err="1" smtClean="0"/>
              <a:t>Tahap</a:t>
            </a:r>
            <a:r>
              <a:rPr lang="en-US" sz="1400" dirty="0" smtClean="0"/>
              <a:t> ke-1: </a:t>
            </a:r>
            <a:r>
              <a:rPr lang="en-US" sz="1400" dirty="0" err="1" smtClean="0"/>
              <a:t>Mengambil</a:t>
            </a:r>
            <a:r>
              <a:rPr lang="en-US" sz="1400" dirty="0" smtClean="0"/>
              <a:t> media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dicatat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pembantu</a:t>
            </a:r>
            <a:r>
              <a:rPr lang="en-US" sz="1400" dirty="0" smtClean="0"/>
              <a:t>. </a:t>
            </a:r>
          </a:p>
          <a:p>
            <a:pPr lvl="1"/>
            <a:r>
              <a:rPr lang="en-US" sz="1400" dirty="0" err="1" smtClean="0"/>
              <a:t>Tahap</a:t>
            </a:r>
            <a:r>
              <a:rPr lang="en-US" sz="1400" dirty="0" smtClean="0"/>
              <a:t> ke-2: </a:t>
            </a:r>
            <a:r>
              <a:rPr lang="en-US" sz="1400" dirty="0" err="1" smtClean="0"/>
              <a:t>Mencari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yang </a:t>
            </a:r>
            <a:r>
              <a:rPr lang="en-US" sz="1400" dirty="0" err="1" smtClean="0"/>
              <a:t>akan</a:t>
            </a:r>
            <a:r>
              <a:rPr lang="en-US" sz="1400" dirty="0" smtClean="0"/>
              <a:t> </a:t>
            </a:r>
            <a:r>
              <a:rPr lang="en-US" sz="1400" dirty="0" err="1" smtClean="0"/>
              <a:t>didebit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dikredit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disimpan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arsip</a:t>
            </a:r>
            <a:r>
              <a:rPr lang="en-US" sz="1400" dirty="0" smtClean="0"/>
              <a:t> </a:t>
            </a:r>
            <a:r>
              <a:rPr lang="en-US" sz="1400" dirty="0" err="1" smtClean="0"/>
              <a:t>berdasarkan</a:t>
            </a:r>
            <a:r>
              <a:rPr lang="en-US" sz="1400" dirty="0" smtClean="0"/>
              <a:t> data yang </a:t>
            </a:r>
            <a:r>
              <a:rPr lang="en-US" sz="1400" dirty="0" err="1" smtClean="0"/>
              <a:t>tercantum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media.</a:t>
            </a:r>
          </a:p>
          <a:p>
            <a:pPr lvl="1"/>
            <a:r>
              <a:rPr lang="en-US" sz="1400" dirty="0" err="1" smtClean="0"/>
              <a:t>Tahap</a:t>
            </a:r>
            <a:r>
              <a:rPr lang="en-US" sz="1400" dirty="0" smtClean="0"/>
              <a:t> ke-3: </a:t>
            </a:r>
            <a:r>
              <a:rPr lang="en-US" sz="1400" dirty="0" err="1" smtClean="0"/>
              <a:t>Mengambil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arsip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dipilih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ke-2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meletakkannya</a:t>
            </a:r>
            <a:r>
              <a:rPr lang="en-US" sz="1400" dirty="0" smtClean="0"/>
              <a:t> </a:t>
            </a:r>
            <a:r>
              <a:rPr lang="en-US" sz="1400" dirty="0" err="1" smtClean="0"/>
              <a:t>di</a:t>
            </a:r>
            <a:r>
              <a:rPr lang="en-US" sz="1400" dirty="0" smtClean="0"/>
              <a:t> </a:t>
            </a:r>
            <a:r>
              <a:rPr lang="en-US" sz="1400" dirty="0" err="1" smtClean="0"/>
              <a:t>atas</a:t>
            </a:r>
            <a:r>
              <a:rPr lang="en-US" sz="1400" dirty="0" smtClean="0"/>
              <a:t> </a:t>
            </a:r>
            <a:r>
              <a:rPr lang="en-US" sz="1400" dirty="0" err="1" smtClean="0"/>
              <a:t>meja</a:t>
            </a:r>
            <a:r>
              <a:rPr lang="en-US" sz="1400" dirty="0" smtClean="0"/>
              <a:t> (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i="1" dirty="0" smtClean="0"/>
              <a:t>posting </a:t>
            </a:r>
            <a:r>
              <a:rPr lang="en-US" sz="1400" i="1" dirty="0" err="1" smtClean="0"/>
              <a:t>ke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dalam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akun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dilakukan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dengan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mesin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pembukuan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dipasang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pada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mesin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tersebut</a:t>
            </a:r>
            <a:r>
              <a:rPr lang="en-US" sz="1400" i="1" dirty="0" smtClean="0"/>
              <a:t>).</a:t>
            </a:r>
          </a:p>
          <a:p>
            <a:pPr lvl="1"/>
            <a:r>
              <a:rPr lang="en-US" sz="1400" dirty="0" err="1" smtClean="0"/>
              <a:t>Tahap</a:t>
            </a:r>
            <a:r>
              <a:rPr lang="en-US" sz="1400" dirty="0" smtClean="0"/>
              <a:t> ke-4: </a:t>
            </a:r>
            <a:r>
              <a:rPr lang="en-US" sz="1400" dirty="0" err="1" smtClean="0"/>
              <a:t>Mencatat</a:t>
            </a:r>
            <a:r>
              <a:rPr lang="en-US" sz="1400" dirty="0" smtClean="0"/>
              <a:t> data yang </a:t>
            </a:r>
            <a:r>
              <a:rPr lang="en-US" sz="1400" dirty="0" err="1" smtClean="0"/>
              <a:t>tercantum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media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diambil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arsip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tahap</a:t>
            </a:r>
            <a:r>
              <a:rPr lang="en-US" sz="1400" dirty="0" smtClean="0"/>
              <a:t> ke-3.</a:t>
            </a:r>
          </a:p>
          <a:p>
            <a:pPr lvl="1"/>
            <a:r>
              <a:rPr lang="en-US" sz="1400" dirty="0" err="1" smtClean="0"/>
              <a:t>Tahap</a:t>
            </a:r>
            <a:r>
              <a:rPr lang="en-US" sz="1400" dirty="0" smtClean="0"/>
              <a:t> ke-5: </a:t>
            </a:r>
            <a:r>
              <a:rPr lang="en-US" sz="1400" dirty="0" err="1" smtClean="0"/>
              <a:t>Mengembalikan</a:t>
            </a:r>
            <a:r>
              <a:rPr lang="en-US" sz="1400" dirty="0" smtClean="0"/>
              <a:t> </a:t>
            </a:r>
            <a:r>
              <a:rPr lang="en-US" sz="1400" dirty="0" err="1" smtClean="0"/>
              <a:t>kartu</a:t>
            </a:r>
            <a:r>
              <a:rPr lang="en-US" sz="1400" dirty="0" smtClean="0"/>
              <a:t> </a:t>
            </a:r>
            <a:r>
              <a:rPr lang="en-US" sz="1400" dirty="0" err="1" smtClean="0"/>
              <a:t>akun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tempatnya</a:t>
            </a:r>
            <a:r>
              <a:rPr lang="en-US" sz="1400" dirty="0" smtClean="0"/>
              <a:t> </a:t>
            </a:r>
            <a:r>
              <a:rPr lang="en-US" sz="1400" dirty="0" err="1" smtClean="0"/>
              <a:t>semula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dirty="0" err="1" smtClean="0"/>
              <a:t>arsip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memudahkan</a:t>
            </a:r>
            <a:r>
              <a:rPr lang="en-US" sz="1400" dirty="0" smtClean="0"/>
              <a:t> </a:t>
            </a:r>
            <a:r>
              <a:rPr lang="en-US" sz="1400" dirty="0" err="1" smtClean="0"/>
              <a:t>pencariannya</a:t>
            </a:r>
            <a:r>
              <a:rPr lang="en-US" sz="1400" dirty="0" smtClean="0"/>
              <a:t> </a:t>
            </a:r>
            <a:r>
              <a:rPr lang="en-US" sz="1400" dirty="0" err="1" smtClean="0"/>
              <a:t>kembali</a:t>
            </a:r>
            <a:r>
              <a:rPr lang="en-US" sz="1400" dirty="0" smtClean="0"/>
              <a:t> </a:t>
            </a:r>
            <a:r>
              <a:rPr lang="en-US" sz="1400" dirty="0" err="1" smtClean="0"/>
              <a:t>dalam</a:t>
            </a:r>
            <a:r>
              <a:rPr lang="en-US" sz="1400" dirty="0" smtClean="0"/>
              <a:t> </a:t>
            </a:r>
            <a:r>
              <a:rPr lang="en-US" sz="1400" i="1" dirty="0" smtClean="0"/>
              <a:t>posting</a:t>
            </a:r>
            <a:r>
              <a:rPr lang="en-US" sz="1400" dirty="0" smtClean="0"/>
              <a:t> </a:t>
            </a:r>
            <a:r>
              <a:rPr lang="en-US" sz="1400" dirty="0" err="1" smtClean="0"/>
              <a:t>berikutnya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CARA PENANGANAN DOKUMEN </a:t>
            </a:r>
            <a:r>
              <a:rPr lang="en-US" dirty="0" smtClean="0"/>
              <a:t>SUMBER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Penanganan</a:t>
            </a:r>
            <a:r>
              <a:rPr lang="en-US" b="1" dirty="0" smtClean="0"/>
              <a:t> Media Tunggal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Posting </a:t>
            </a:r>
            <a:r>
              <a:rPr lang="en-US" dirty="0" smtClean="0"/>
              <a:t>media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media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penjualan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pembeli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pendebitan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piutang</a:t>
            </a:r>
            <a:r>
              <a:rPr lang="en-US" dirty="0" smtClean="0"/>
              <a:t> </a:t>
            </a:r>
            <a:r>
              <a:rPr lang="en-US" dirty="0" err="1" smtClean="0"/>
              <a:t>debitur</a:t>
            </a:r>
            <a:r>
              <a:rPr lang="en-US" dirty="0" smtClean="0"/>
              <a:t> yang </a:t>
            </a:r>
            <a:r>
              <a:rPr lang="en-US" dirty="0" err="1" smtClean="0"/>
              <a:t>namanya</a:t>
            </a:r>
            <a:r>
              <a:rPr lang="en-US" dirty="0" smtClean="0"/>
              <a:t> </a:t>
            </a:r>
            <a:r>
              <a:rPr lang="en-US" dirty="0" err="1" smtClean="0"/>
              <a:t>tercantum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faktur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r>
              <a:rPr lang="en-US" b="1" dirty="0" err="1" smtClean="0"/>
              <a:t>Penanganan</a:t>
            </a:r>
            <a:r>
              <a:rPr lang="en-US" b="1" dirty="0" smtClean="0"/>
              <a:t> Media </a:t>
            </a:r>
            <a:r>
              <a:rPr lang="en-US" b="1" dirty="0" err="1" smtClean="0"/>
              <a:t>Campuran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Posting </a:t>
            </a:r>
            <a:r>
              <a:rPr lang="en-US" dirty="0" smtClean="0"/>
              <a:t>media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i="1" dirty="0" smtClean="0"/>
              <a:t>Random </a:t>
            </a:r>
            <a:r>
              <a:rPr lang="en-US" i="1" dirty="0" smtClean="0"/>
              <a:t>posting.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i="1" dirty="0" smtClean="0"/>
              <a:t>Exhaust posting</a:t>
            </a:r>
            <a:r>
              <a:rPr lang="en-US" i="1" dirty="0" smtClean="0"/>
              <a:t>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Random </a:t>
            </a:r>
            <a:r>
              <a:rPr lang="en-US" b="1" i="1" dirty="0" smtClean="0"/>
              <a:t>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i="1" dirty="0" smtClean="0"/>
              <a:t>random posting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Setiap</a:t>
            </a:r>
            <a:r>
              <a:rPr lang="en-US" dirty="0" smtClean="0"/>
              <a:t> media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it-IT" dirty="0" smtClean="0"/>
              <a:t>2. Akun dapat diambil lebih dari satu kali selama periode </a:t>
            </a:r>
            <a:r>
              <a:rPr lang="it-IT" i="1" dirty="0" smtClean="0"/>
              <a:t>posting.</a:t>
            </a: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i="1" dirty="0" smtClean="0"/>
              <a:t>Exhaust Posting 	</a:t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i="1" dirty="0" smtClean="0"/>
              <a:t>exhaust posting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i="1" dirty="0" smtClean="0"/>
              <a:t>posting </a:t>
            </a:r>
            <a:r>
              <a:rPr lang="en-US" dirty="0" err="1" smtClean="0"/>
              <a:t>dari</a:t>
            </a:r>
            <a:r>
              <a:rPr lang="en-US" dirty="0" smtClean="0"/>
              <a:t> media.</a:t>
            </a:r>
          </a:p>
          <a:p>
            <a:pPr lvl="1">
              <a:buNone/>
            </a:pPr>
            <a:r>
              <a:rPr lang="en-US" dirty="0" smtClean="0"/>
              <a:t>2. Media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kali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i="1" dirty="0" smtClean="0"/>
              <a:t>-posting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i="1" dirty="0" smtClean="0"/>
              <a:t> posting.	</a:t>
            </a:r>
          </a:p>
          <a:p>
            <a:pPr>
              <a:buNone/>
            </a:pPr>
            <a:r>
              <a:rPr lang="en-US" i="1" dirty="0" smtClean="0"/>
              <a:t>	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smtClean="0"/>
              <a:t>(general ledger)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kumpulan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menyortir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meringkas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T, yang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,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debit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,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mencatat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berpasangan</a:t>
            </a:r>
            <a:r>
              <a:rPr lang="en-US" dirty="0" smtClean="0"/>
              <a:t> </a:t>
            </a:r>
            <a:r>
              <a:rPr lang="en-US" i="1" dirty="0" smtClean="0"/>
              <a:t>(double entry bookkeeping</a:t>
            </a:r>
            <a:r>
              <a:rPr lang="en-US" i="1" dirty="0" smtClean="0"/>
              <a:t>).</a:t>
            </a:r>
          </a:p>
          <a:p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dibentuklah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.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(subsidiary ledgers)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i="1" dirty="0" smtClean="0"/>
              <a:t>(general ledger</a:t>
            </a:r>
            <a:r>
              <a:rPr lang="en-US" dirty="0" smtClean="0"/>
              <a:t>), yang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mempercepat</a:t>
            </a:r>
            <a:r>
              <a:rPr lang="en-US" dirty="0" smtClean="0"/>
              <a:t> </a:t>
            </a:r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i="1" dirty="0" smtClean="0"/>
              <a:t> 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</a:t>
            </a:r>
            <a:r>
              <a:rPr lang="en-US" dirty="0" smtClean="0"/>
              <a:t>,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digantikan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yang </a:t>
            </a:r>
            <a:r>
              <a:rPr lang="en-US" dirty="0" err="1" smtClean="0"/>
              <a:t>dirinci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i="1" dirty="0" smtClean="0"/>
              <a:t>(controlling account</a:t>
            </a:r>
            <a:r>
              <a:rPr lang="en-US" dirty="0" smtClean="0"/>
              <a:t>),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,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rincian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(subsidiary account). </a:t>
            </a:r>
            <a:r>
              <a:rPr lang="en-US" dirty="0" smtClean="0"/>
              <a:t>Data yang </a:t>
            </a:r>
            <a:r>
              <a:rPr lang="en-US" dirty="0" err="1" smtClean="0"/>
              <a:t>di</a:t>
            </a:r>
            <a:r>
              <a:rPr lang="en-US" dirty="0" smtClean="0"/>
              <a:t>-</a:t>
            </a:r>
            <a:r>
              <a:rPr lang="en-US" i="1" dirty="0" smtClean="0"/>
              <a:t>posting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: (1)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debit </a:t>
            </a:r>
            <a:r>
              <a:rPr lang="en-US" dirty="0" err="1" smtClean="0"/>
              <a:t>lebar</a:t>
            </a:r>
            <a:r>
              <a:rPr lang="en-US" dirty="0" smtClean="0"/>
              <a:t>, (2)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, (3)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, (4)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, (5)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, (6)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menampung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.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akun-akun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yang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i="1" dirty="0" smtClean="0"/>
              <a:t>(framework) </a:t>
            </a:r>
            <a:r>
              <a:rPr lang="en-US" dirty="0" smtClean="0"/>
              <a:t>yang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,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</a:t>
            </a:r>
            <a:r>
              <a:rPr lang="en-US" dirty="0" err="1" smtClean="0"/>
              <a:t>mengidentifikasi</a:t>
            </a:r>
            <a:r>
              <a:rPr lang="en-US" dirty="0" smtClean="0"/>
              <a:t> data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, (2) </a:t>
            </a:r>
            <a:r>
              <a:rPr lang="en-US" dirty="0" err="1" smtClean="0"/>
              <a:t>meringkas</a:t>
            </a:r>
            <a:r>
              <a:rPr lang="en-US" dirty="0" smtClean="0"/>
              <a:t> data, (3) </a:t>
            </a:r>
            <a:r>
              <a:rPr lang="en-US" dirty="0" err="1" smtClean="0"/>
              <a:t>mengklasifikasi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, (4)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5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: (1)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alfabet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, (2)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, (3)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, (4)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desimal</a:t>
            </a:r>
            <a:r>
              <a:rPr lang="en-US" dirty="0" smtClean="0"/>
              <a:t>, (5)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didahului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(1)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urut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(2)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i="1" dirty="0" smtClean="0"/>
              <a:t>(digit)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(3)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mengakibatkan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kodenya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Blok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(1)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yang </a:t>
            </a:r>
            <a:r>
              <a:rPr lang="en-US" dirty="0" err="1" smtClean="0"/>
              <a:t>berurutan</a:t>
            </a:r>
            <a:r>
              <a:rPr lang="en-US" dirty="0" smtClean="0"/>
              <a:t>,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(2)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i="1" dirty="0" smtClean="0"/>
              <a:t>(digit)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, (3)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ditampung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blok</a:t>
            </a:r>
            <a:r>
              <a:rPr lang="en-US" dirty="0" smtClean="0"/>
              <a:t> yang </a:t>
            </a:r>
            <a:r>
              <a:rPr lang="en-US" dirty="0" err="1" smtClean="0"/>
              <a:t>diperkirakan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i="1" dirty="0" err="1" smtClean="0"/>
              <a:t>subcodes</a:t>
            </a:r>
            <a:r>
              <a:rPr lang="en-US" i="1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dikombinasikan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.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(1)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kombinasi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, (2)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, (3) </a:t>
            </a: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(4) </a:t>
            </a:r>
            <a:r>
              <a:rPr lang="en-US" dirty="0" err="1" smtClean="0"/>
              <a:t>perluasan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cadangan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,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diperhitungkan</a:t>
            </a:r>
            <a:r>
              <a:rPr lang="en-US" dirty="0" smtClean="0"/>
              <a:t>: (1) </a:t>
            </a:r>
            <a:r>
              <a:rPr lang="en-US" dirty="0" err="1" smtClean="0"/>
              <a:t>rerangka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 yang </a:t>
            </a:r>
            <a:r>
              <a:rPr lang="en-US" dirty="0" err="1" smtClean="0"/>
              <a:t>digunakan</a:t>
            </a:r>
            <a:r>
              <a:rPr lang="en-US" dirty="0" smtClean="0"/>
              <a:t>, (2)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mewakili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yang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, (3)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tuntutan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sortasi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pemindahan</a:t>
            </a:r>
            <a:r>
              <a:rPr lang="en-US" dirty="0" smtClean="0"/>
              <a:t> data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i="1" dirty="0" smtClean="0"/>
              <a:t>(posting).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manual, </a:t>
            </a:r>
            <a:r>
              <a:rPr lang="en-US" dirty="0" err="1" smtClean="0"/>
              <a:t>kegiatan</a:t>
            </a:r>
            <a:r>
              <a:rPr lang="en-US" dirty="0" smtClean="0"/>
              <a:t> posting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4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rekapitulasi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nn-NO" dirty="0" smtClean="0"/>
              <a:t>2. Penyortasian akun yang akan diisi dengan data rekapitulasi.</a:t>
            </a:r>
          </a:p>
          <a:p>
            <a:pPr lvl="1">
              <a:buNone/>
            </a:pPr>
            <a:r>
              <a:rPr lang="en-US" dirty="0" smtClean="0"/>
              <a:t>3. </a:t>
            </a:r>
            <a:r>
              <a:rPr lang="en-US" dirty="0" err="1" smtClean="0"/>
              <a:t>Pencatatan</a:t>
            </a:r>
            <a:r>
              <a:rPr lang="en-US" dirty="0" smtClean="0"/>
              <a:t> data </a:t>
            </a:r>
            <a:r>
              <a:rPr lang="en-US" dirty="0" err="1" smtClean="0"/>
              <a:t>rekapitulasi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sv-SE" dirty="0" smtClean="0"/>
              <a:t>4. Pengembalian akun ke dalam arsip pada urutannya semula.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KARAKTERISTIK BUKU BESAR DAN BUKU </a:t>
            </a:r>
            <a:r>
              <a:rPr lang="en-US" dirty="0" smtClean="0"/>
              <a:t>PEMBANTU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edg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4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(1) posting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tulisan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posting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, (2) </a:t>
            </a:r>
            <a:r>
              <a:rPr lang="en-US" i="1" dirty="0" smtClean="0"/>
              <a:t>posting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yang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tembusan</a:t>
            </a:r>
            <a:r>
              <a:rPr lang="en-US" i="1" dirty="0" smtClean="0"/>
              <a:t> 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(3) </a:t>
            </a:r>
            <a:r>
              <a:rPr lang="en-US" i="1" dirty="0" smtClean="0"/>
              <a:t>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, yang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tembusan</a:t>
            </a:r>
            <a:r>
              <a:rPr lang="en-US" dirty="0" smtClean="0"/>
              <a:t> </a:t>
            </a:r>
            <a:r>
              <a:rPr lang="en-US" dirty="0" err="1" smtClean="0"/>
              <a:t>pengisian</a:t>
            </a:r>
            <a:r>
              <a:rPr lang="en-US" dirty="0" smtClean="0"/>
              <a:t> </a:t>
            </a:r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, (3) </a:t>
            </a:r>
            <a:r>
              <a:rPr lang="en-US" dirty="0" err="1" smtClean="0"/>
              <a:t>pembukuan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 err="1" smtClean="0"/>
              <a:t>ledgerless</a:t>
            </a:r>
            <a:r>
              <a:rPr lang="en-US" i="1" dirty="0" smtClean="0"/>
              <a:t> bookkeeping).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media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golongan</a:t>
            </a:r>
            <a:r>
              <a:rPr lang="en-US" dirty="0" smtClean="0"/>
              <a:t>: media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campuran</a:t>
            </a:r>
            <a:r>
              <a:rPr lang="en-US" dirty="0" smtClean="0"/>
              <a:t>. Media </a:t>
            </a:r>
            <a:r>
              <a:rPr lang="en-US" dirty="0" err="1" smtClean="0"/>
              <a:t>tunggal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didebit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dikredit</a:t>
            </a:r>
            <a:r>
              <a:rPr lang="en-US" dirty="0" smtClean="0"/>
              <a:t>. Media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dikredit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yang </a:t>
            </a:r>
            <a:r>
              <a:rPr lang="en-US" dirty="0" err="1" smtClean="0"/>
              <a:t>didebit</a:t>
            </a:r>
            <a:r>
              <a:rPr lang="en-US" dirty="0" smtClean="0"/>
              <a:t>. Media </a:t>
            </a:r>
            <a:r>
              <a:rPr lang="en-US" dirty="0" err="1" smtClean="0"/>
              <a:t>campuran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i="1" dirty="0" smtClean="0"/>
              <a:t>-posting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: </a:t>
            </a:r>
            <a:r>
              <a:rPr lang="en-US" i="1" dirty="0" smtClean="0"/>
              <a:t>(1) random posting, (2) exhaust posting.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RANGKUMAN 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-teknik-tulisan-27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2050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FORMULIR </a:t>
            </a:r>
            <a:r>
              <a:rPr lang="en-US" dirty="0" smtClean="0"/>
              <a:t>AKUN BUKU BESAR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debit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i="1" dirty="0" smtClean="0"/>
              <a:t>(wide debit ledger).</a:t>
            </a:r>
          </a:p>
          <a:p>
            <a:pPr lvl="1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i="1" dirty="0" smtClean="0"/>
              <a:t>(regular ledger).</a:t>
            </a:r>
          </a:p>
          <a:p>
            <a:pPr lvl="1">
              <a:buNone/>
            </a:pPr>
            <a:r>
              <a:rPr lang="it-IT" dirty="0" smtClean="0"/>
              <a:t>3. Akun berkolom saldo di tengah </a:t>
            </a:r>
            <a:r>
              <a:rPr lang="it-IT" i="1" dirty="0" smtClean="0"/>
              <a:t>(center balance ledger).</a:t>
            </a:r>
          </a:p>
          <a:p>
            <a:pPr lvl="1">
              <a:buNone/>
            </a:pPr>
            <a:r>
              <a:rPr lang="en-US" dirty="0" smtClean="0"/>
              <a:t>4.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i="1" dirty="0" smtClean="0"/>
              <a:t>(balance ledger).</a:t>
            </a:r>
          </a:p>
          <a:p>
            <a:pPr lvl="1">
              <a:buNone/>
            </a:pPr>
            <a:r>
              <a:rPr lang="en-US" dirty="0" smtClean="0"/>
              <a:t>5.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berkolom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i="1" dirty="0" smtClean="0"/>
              <a:t>(double ledger with balance ledger).</a:t>
            </a:r>
          </a:p>
          <a:p>
            <a:pPr lvl="1">
              <a:buNone/>
            </a:pPr>
            <a:r>
              <a:rPr lang="en-US" dirty="0" smtClean="0"/>
              <a:t>6. </a:t>
            </a:r>
            <a:r>
              <a:rPr lang="en-US" dirty="0" err="1" smtClean="0"/>
              <a:t>Akun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lama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i="1" dirty="0" smtClean="0"/>
              <a:t>(old and new balance ledger). </a:t>
            </a:r>
            <a:endParaRPr lang="en-US" dirty="0"/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</a:t>
            </a:r>
            <a:r>
              <a:rPr lang="en-US" dirty="0" smtClean="0"/>
              <a:t>AKUN BUKU BESAR-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97-100_Page_1.jpg"/>
          <p:cNvPicPr>
            <a:picLocks noChangeAspect="1"/>
          </p:cNvPicPr>
          <p:nvPr/>
        </p:nvPicPr>
        <p:blipFill>
          <a:blip r:embed="rId2" cstate="print"/>
          <a:srcRect l="17003" t="30000" r="15432" b="43333"/>
          <a:stretch>
            <a:fillRect/>
          </a:stretch>
        </p:blipFill>
        <p:spPr>
          <a:xfrm>
            <a:off x="0" y="1524000"/>
            <a:ext cx="9144000" cy="5103628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</a:t>
            </a:r>
            <a:r>
              <a:rPr lang="en-US" dirty="0" smtClean="0"/>
              <a:t>AKUN BUKU BESAR-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97-100_Page_1.jpg"/>
          <p:cNvPicPr>
            <a:picLocks noChangeAspect="1"/>
          </p:cNvPicPr>
          <p:nvPr/>
        </p:nvPicPr>
        <p:blipFill>
          <a:blip r:embed="rId2" cstate="print"/>
          <a:srcRect l="20146" t="65556" r="18575" b="11111"/>
          <a:stretch>
            <a:fillRect/>
          </a:stretch>
        </p:blipFill>
        <p:spPr>
          <a:xfrm>
            <a:off x="0" y="1524000"/>
            <a:ext cx="9056914" cy="48768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FORMULIR </a:t>
            </a:r>
            <a:r>
              <a:rPr lang="en-US" dirty="0" smtClean="0"/>
              <a:t>AKUN BUKU BESAR- </a:t>
            </a:r>
            <a:r>
              <a:rPr lang="en-US" i="1" dirty="0" err="1" smtClean="0"/>
              <a:t>lanjutan</a:t>
            </a:r>
            <a:endParaRPr lang="en-US" i="1" dirty="0"/>
          </a:p>
        </p:txBody>
      </p:sp>
      <p:pic>
        <p:nvPicPr>
          <p:cNvPr id="4" name="Picture 3" descr="97-100_Page_2.jpg"/>
          <p:cNvPicPr>
            <a:picLocks noChangeAspect="1"/>
          </p:cNvPicPr>
          <p:nvPr/>
        </p:nvPicPr>
        <p:blipFill>
          <a:blip r:embed="rId2" cstate="print"/>
          <a:srcRect l="18552" t="20000" r="20125" b="56667"/>
          <a:stretch>
            <a:fillRect/>
          </a:stretch>
        </p:blipFill>
        <p:spPr>
          <a:xfrm>
            <a:off x="0" y="1524000"/>
            <a:ext cx="9144000" cy="492369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AKUN BUKU BESAR-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3" name="Picture 2" descr="97-100_Page_2.jpg"/>
          <p:cNvPicPr>
            <a:picLocks noChangeAspect="1"/>
          </p:cNvPicPr>
          <p:nvPr/>
        </p:nvPicPr>
        <p:blipFill>
          <a:blip r:embed="rId2" cstate="print"/>
          <a:srcRect l="16980" t="54444" r="20125" b="22222"/>
          <a:stretch>
            <a:fillRect/>
          </a:stretch>
        </p:blipFill>
        <p:spPr>
          <a:xfrm>
            <a:off x="0" y="16002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FORMULIR AKUN BUKU BESAR- </a:t>
            </a:r>
            <a:r>
              <a:rPr lang="en-US" i="1" dirty="0" err="1" smtClean="0"/>
              <a:t>lanjutan</a:t>
            </a:r>
            <a:endParaRPr lang="en-US" dirty="0"/>
          </a:p>
        </p:txBody>
      </p:sp>
      <p:pic>
        <p:nvPicPr>
          <p:cNvPr id="4" name="Picture 3" descr="97-100_Page_3.jpg"/>
          <p:cNvPicPr>
            <a:picLocks noChangeAspect="1"/>
          </p:cNvPicPr>
          <p:nvPr/>
        </p:nvPicPr>
        <p:blipFill>
          <a:blip r:embed="rId2" cstate="print"/>
          <a:srcRect l="20138" t="20000" r="18566" b="55556"/>
          <a:stretch>
            <a:fillRect/>
          </a:stretch>
        </p:blipFill>
        <p:spPr>
          <a:xfrm>
            <a:off x="0" y="1524000"/>
            <a:ext cx="9144000" cy="5158154"/>
          </a:xfrm>
          <a:prstGeom prst="rect">
            <a:avLst/>
          </a:prstGeom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153</TotalTime>
  <Words>2029</Words>
  <Application>Microsoft Office PowerPoint</Application>
  <PresentationFormat>On-screen Show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PPt-Template_S4</vt:lpstr>
      <vt:lpstr>Bab 5  Buku besar dan buku pembantu</vt:lpstr>
      <vt:lpstr>KARAKTERISTIK BUKU BESAR DAN BUKU PEMBANTU</vt:lpstr>
      <vt:lpstr>KARAKTERISTIK BUKU BESAR DAN BUKU PEMBANTU - lanjutan</vt:lpstr>
      <vt:lpstr>FORMULIR AKUN BUKU BESAR</vt:lpstr>
      <vt:lpstr>FORMULIR AKUN BUKU BESAR- lanjutan</vt:lpstr>
      <vt:lpstr>FORMULIR AKUN BUKU BESAR- lanjutan</vt:lpstr>
      <vt:lpstr>FORMULIR AKUN BUKU BESAR- lanjutan</vt:lpstr>
      <vt:lpstr>FORMULIR AKUN BUKU BESAR- lanjutan</vt:lpstr>
      <vt:lpstr>FORMULIR AKUN BUKU BESAR- lanjutan</vt:lpstr>
      <vt:lpstr>FORMULIR AKUN BUKU BESAR- lanjutan</vt:lpstr>
      <vt:lpstr>FORMULIR AKUN BUKU BESAR- lanjutan</vt:lpstr>
      <vt:lpstr>SUSUNAN AKUN BUKU BESAR</vt:lpstr>
      <vt:lpstr>KODE AKUN (CHART OF ACCOUNTS)</vt:lpstr>
      <vt:lpstr>Tujuan Kode</vt:lpstr>
      <vt:lpstr>Metode Pemberian Kode Akun</vt:lpstr>
      <vt:lpstr>Hal yang Perlu Dipertimbangkan dalam Merancang Kode Akun</vt:lpstr>
      <vt:lpstr>BUKU PEMBANTU (SUBSIDIARY LEDGERS)</vt:lpstr>
      <vt:lpstr>POSTING KE DALAM AKUN BUKU BESAR DAN BUKU PEMBANTU</vt:lpstr>
      <vt:lpstr>CARA PENANGANAN DOKUMEN SUMBER</vt:lpstr>
      <vt:lpstr>CARA PENANGANAN DOKUMEN SUMBER - lanjutan</vt:lpstr>
      <vt:lpstr>Penanganan Media Tunggal</vt:lpstr>
      <vt:lpstr>Penanganan Media Campuran</vt:lpstr>
      <vt:lpstr>Random Posting</vt:lpstr>
      <vt:lpstr> Exhaust Posting   </vt:lpstr>
      <vt:lpstr>RANGKUMAN</vt:lpstr>
      <vt:lpstr>RANGKUMAN - lanjutan</vt:lpstr>
      <vt:lpstr>RANGKUMAN - lanjutan</vt:lpstr>
      <vt:lpstr>RANGKUMAN - lanjutan</vt:lpstr>
      <vt:lpstr>RANGKUMAN - lanjutan</vt:lpstr>
      <vt:lpstr>RANGKUMAN - lanjutan</vt:lpstr>
      <vt:lpstr>RANGKUMAN - lanjutan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5  Buku besar dan buku pembantu</dc:title>
  <dc:creator>S4Prio-18</dc:creator>
  <cp:lastModifiedBy>S4Prio-18</cp:lastModifiedBy>
  <cp:revision>28</cp:revision>
  <dcterms:created xsi:type="dcterms:W3CDTF">2015-11-30T01:27:53Z</dcterms:created>
  <dcterms:modified xsi:type="dcterms:W3CDTF">2015-11-30T04:01:39Z</dcterms:modified>
</cp:coreProperties>
</file>