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59"/>
  </p:notesMasterIdLst>
  <p:handoutMasterIdLst>
    <p:handoutMasterId r:id="rId160"/>
  </p:handoutMasterIdLst>
  <p:sldIdLst>
    <p:sldId id="1034" r:id="rId2"/>
    <p:sldId id="1228" r:id="rId3"/>
    <p:sldId id="1036" r:id="rId4"/>
    <p:sldId id="1037" r:id="rId5"/>
    <p:sldId id="1038" r:id="rId6"/>
    <p:sldId id="1039" r:id="rId7"/>
    <p:sldId id="1042" r:id="rId8"/>
    <p:sldId id="1040" r:id="rId9"/>
    <p:sldId id="1041" r:id="rId10"/>
    <p:sldId id="1043" r:id="rId11"/>
    <p:sldId id="1045" r:id="rId12"/>
    <p:sldId id="1046" r:id="rId13"/>
    <p:sldId id="1047" r:id="rId14"/>
    <p:sldId id="1048" r:id="rId15"/>
    <p:sldId id="1049" r:id="rId16"/>
    <p:sldId id="1050" r:id="rId17"/>
    <p:sldId id="1051" r:id="rId18"/>
    <p:sldId id="1052" r:id="rId19"/>
    <p:sldId id="1053" r:id="rId20"/>
    <p:sldId id="1054" r:id="rId21"/>
    <p:sldId id="1055" r:id="rId22"/>
    <p:sldId id="1056" r:id="rId23"/>
    <p:sldId id="1057" r:id="rId24"/>
    <p:sldId id="1067" r:id="rId25"/>
    <p:sldId id="1068" r:id="rId26"/>
    <p:sldId id="1069" r:id="rId27"/>
    <p:sldId id="1070" r:id="rId28"/>
    <p:sldId id="1071" r:id="rId29"/>
    <p:sldId id="1072" r:id="rId30"/>
    <p:sldId id="1073" r:id="rId31"/>
    <p:sldId id="1074" r:id="rId32"/>
    <p:sldId id="1076" r:id="rId33"/>
    <p:sldId id="1077" r:id="rId34"/>
    <p:sldId id="1078" r:id="rId35"/>
    <p:sldId id="1079" r:id="rId36"/>
    <p:sldId id="1080" r:id="rId37"/>
    <p:sldId id="1081" r:id="rId38"/>
    <p:sldId id="1082" r:id="rId39"/>
    <p:sldId id="1083" r:id="rId40"/>
    <p:sldId id="1084" r:id="rId41"/>
    <p:sldId id="1085" r:id="rId42"/>
    <p:sldId id="1086" r:id="rId43"/>
    <p:sldId id="1087" r:id="rId44"/>
    <p:sldId id="1088" r:id="rId45"/>
    <p:sldId id="1058" r:id="rId46"/>
    <p:sldId id="1059" r:id="rId47"/>
    <p:sldId id="1060" r:id="rId48"/>
    <p:sldId id="1061" r:id="rId49"/>
    <p:sldId id="1062" r:id="rId50"/>
    <p:sldId id="1063" r:id="rId51"/>
    <p:sldId id="1064" r:id="rId52"/>
    <p:sldId id="1065" r:id="rId53"/>
    <p:sldId id="1066" r:id="rId54"/>
    <p:sldId id="1089" r:id="rId55"/>
    <p:sldId id="1092" r:id="rId56"/>
    <p:sldId id="1095" r:id="rId57"/>
    <p:sldId id="1096" r:id="rId58"/>
    <p:sldId id="1097" r:id="rId59"/>
    <p:sldId id="1098" r:id="rId60"/>
    <p:sldId id="1099" r:id="rId61"/>
    <p:sldId id="1100" r:id="rId62"/>
    <p:sldId id="1102" r:id="rId63"/>
    <p:sldId id="1103" r:id="rId64"/>
    <p:sldId id="1104" r:id="rId65"/>
    <p:sldId id="1101" r:id="rId66"/>
    <p:sldId id="1105" r:id="rId67"/>
    <p:sldId id="1106" r:id="rId68"/>
    <p:sldId id="1107" r:id="rId69"/>
    <p:sldId id="1109" r:id="rId70"/>
    <p:sldId id="1110" r:id="rId71"/>
    <p:sldId id="1108" r:id="rId72"/>
    <p:sldId id="1111" r:id="rId73"/>
    <p:sldId id="1112" r:id="rId74"/>
    <p:sldId id="1113" r:id="rId75"/>
    <p:sldId id="1114" r:id="rId76"/>
    <p:sldId id="1116" r:id="rId77"/>
    <p:sldId id="1115" r:id="rId78"/>
    <p:sldId id="1122" r:id="rId79"/>
    <p:sldId id="1125" r:id="rId80"/>
    <p:sldId id="1128" r:id="rId81"/>
    <p:sldId id="1129" r:id="rId82"/>
    <p:sldId id="1130" r:id="rId83"/>
    <p:sldId id="1133" r:id="rId84"/>
    <p:sldId id="1134" r:id="rId85"/>
    <p:sldId id="1135" r:id="rId86"/>
    <p:sldId id="1136" r:id="rId87"/>
    <p:sldId id="1137" r:id="rId88"/>
    <p:sldId id="1138" r:id="rId89"/>
    <p:sldId id="1145" r:id="rId90"/>
    <p:sldId id="1146" r:id="rId91"/>
    <p:sldId id="1148" r:id="rId92"/>
    <p:sldId id="1149" r:id="rId93"/>
    <p:sldId id="1150" r:id="rId94"/>
    <p:sldId id="1152" r:id="rId95"/>
    <p:sldId id="1151" r:id="rId96"/>
    <p:sldId id="1153" r:id="rId97"/>
    <p:sldId id="1154" r:id="rId98"/>
    <p:sldId id="1155" r:id="rId99"/>
    <p:sldId id="1165" r:id="rId100"/>
    <p:sldId id="1166" r:id="rId101"/>
    <p:sldId id="1167" r:id="rId102"/>
    <p:sldId id="1168" r:id="rId103"/>
    <p:sldId id="1169" r:id="rId104"/>
    <p:sldId id="1170" r:id="rId105"/>
    <p:sldId id="1173" r:id="rId106"/>
    <p:sldId id="1176" r:id="rId107"/>
    <p:sldId id="1177" r:id="rId108"/>
    <p:sldId id="1178" r:id="rId109"/>
    <p:sldId id="1180" r:id="rId110"/>
    <p:sldId id="1181" r:id="rId111"/>
    <p:sldId id="1182" r:id="rId112"/>
    <p:sldId id="1183" r:id="rId113"/>
    <p:sldId id="1184" r:id="rId114"/>
    <p:sldId id="1185" r:id="rId115"/>
    <p:sldId id="1187" r:id="rId116"/>
    <p:sldId id="1186" r:id="rId117"/>
    <p:sldId id="1188" r:id="rId118"/>
    <p:sldId id="1190" r:id="rId119"/>
    <p:sldId id="1191" r:id="rId120"/>
    <p:sldId id="1189" r:id="rId121"/>
    <p:sldId id="1193" r:id="rId122"/>
    <p:sldId id="1194" r:id="rId123"/>
    <p:sldId id="1195" r:id="rId124"/>
    <p:sldId id="1197" r:id="rId125"/>
    <p:sldId id="1192" r:id="rId126"/>
    <p:sldId id="1196" r:id="rId127"/>
    <p:sldId id="1198" r:id="rId128"/>
    <p:sldId id="1199" r:id="rId129"/>
    <p:sldId id="1200" r:id="rId130"/>
    <p:sldId id="1201" r:id="rId131"/>
    <p:sldId id="1202" r:id="rId132"/>
    <p:sldId id="1203" r:id="rId133"/>
    <p:sldId id="1204" r:id="rId134"/>
    <p:sldId id="1205" r:id="rId135"/>
    <p:sldId id="1206" r:id="rId136"/>
    <p:sldId id="1208" r:id="rId137"/>
    <p:sldId id="1207" r:id="rId138"/>
    <p:sldId id="1209" r:id="rId139"/>
    <p:sldId id="1210" r:id="rId140"/>
    <p:sldId id="1211" r:id="rId141"/>
    <p:sldId id="1212" r:id="rId142"/>
    <p:sldId id="1213" r:id="rId143"/>
    <p:sldId id="1214" r:id="rId144"/>
    <p:sldId id="1215" r:id="rId145"/>
    <p:sldId id="1216" r:id="rId146"/>
    <p:sldId id="1217" r:id="rId147"/>
    <p:sldId id="1218" r:id="rId148"/>
    <p:sldId id="1219" r:id="rId149"/>
    <p:sldId id="1220" r:id="rId150"/>
    <p:sldId id="1221" r:id="rId151"/>
    <p:sldId id="1222" r:id="rId152"/>
    <p:sldId id="1223" r:id="rId153"/>
    <p:sldId id="1224" r:id="rId154"/>
    <p:sldId id="1225" r:id="rId155"/>
    <p:sldId id="1226" r:id="rId156"/>
    <p:sldId id="1227" r:id="rId157"/>
    <p:sldId id="261" r:id="rId15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8E6"/>
    <a:srgbClr val="FFCC99"/>
    <a:srgbClr val="FFFF99"/>
    <a:srgbClr val="FF0066"/>
    <a:srgbClr val="99FFCC"/>
    <a:srgbClr val="FC8956"/>
    <a:srgbClr val="66EC73"/>
    <a:srgbClr val="FF5050"/>
    <a:srgbClr val="F1A5BD"/>
    <a:srgbClr val="F3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086" autoAdjust="0"/>
  </p:normalViewPr>
  <p:slideViewPr>
    <p:cSldViewPr>
      <p:cViewPr>
        <p:scale>
          <a:sx n="75" d="100"/>
          <a:sy n="75" d="100"/>
        </p:scale>
        <p:origin x="9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F53B2-181C-4833-8CCD-4A8914330729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3900A6-94C8-4361-8378-115B58D3586F}">
      <dgm:prSet phldrT="[Text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1</a:t>
          </a:r>
        </a:p>
      </dgm:t>
    </dgm:pt>
    <dgm:pt modelId="{C5038786-526C-4603-9E97-60956A6E5F98}" type="parTrans" cxnId="{2ADCB9D2-EECD-4A43-97D5-8D2E3C0B55F3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82E2F022-ABF2-4CEB-B440-7830B10B2E10}" type="sibTrans" cxnId="{2ADCB9D2-EECD-4A43-97D5-8D2E3C0B55F3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B8547BD9-D940-4B69-B55D-FC769D085BC8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Diukur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dengan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nilai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wajar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melalui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laba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rugi</a:t>
          </a:r>
          <a:r>
            <a:rPr lang="en-US" sz="28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i="1" dirty="0">
              <a:latin typeface="Calibri" pitchFamily="34" charset="0"/>
              <a:cs typeface="Calibri" pitchFamily="34" charset="0"/>
            </a:rPr>
            <a:t>fair value to profit and loss</a:t>
          </a:r>
          <a:r>
            <a:rPr lang="en-US" sz="2800" dirty="0">
              <a:latin typeface="Calibri" pitchFamily="34" charset="0"/>
              <a:cs typeface="Calibri" pitchFamily="34" charset="0"/>
            </a:rPr>
            <a:t> / FVPL)</a:t>
          </a:r>
        </a:p>
      </dgm:t>
    </dgm:pt>
    <dgm:pt modelId="{A8F6CD89-CF64-40AA-8F41-44771BA6891A}" type="parTrans" cxnId="{3E5C8BC2-804E-41D5-B443-5B8F82DA5403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21B02169-9366-468D-80AA-EF73EB18C72F}" type="sibTrans" cxnId="{3E5C8BC2-804E-41D5-B443-5B8F82DA5403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439B245C-64D3-4CD8-B3F7-D4473C3FF228}">
      <dgm:prSet phldrT="[Text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2</a:t>
          </a:r>
        </a:p>
      </dgm:t>
    </dgm:pt>
    <dgm:pt modelId="{1A28373E-209C-4D7C-A338-FE2508F09BD8}" type="parTrans" cxnId="{279E3182-44D9-4B0A-B531-BBCE0994074B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E42D9537-1AA0-4D8C-83A2-876811736BDF}" type="sibTrans" cxnId="{279E3182-44D9-4B0A-B531-BBCE0994074B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35A983F2-C172-4754-AC51-5C63BFB57546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Dipegang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hingga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jatuh</a:t>
          </a:r>
          <a:r>
            <a:rPr lang="en-US" sz="2800" dirty="0">
              <a:latin typeface="Calibri" pitchFamily="34" charset="0"/>
              <a:cs typeface="Calibri" pitchFamily="34" charset="0"/>
            </a:rPr>
            <a:t> tempo (</a:t>
          </a:r>
          <a:r>
            <a:rPr lang="en-US" sz="2800" i="1" dirty="0">
              <a:latin typeface="Calibri" pitchFamily="34" charset="0"/>
              <a:cs typeface="Calibri" pitchFamily="34" charset="0"/>
            </a:rPr>
            <a:t>held to maturities</a:t>
          </a:r>
          <a:r>
            <a:rPr lang="en-US" sz="2800" dirty="0">
              <a:latin typeface="Calibri" pitchFamily="34" charset="0"/>
              <a:cs typeface="Calibri" pitchFamily="34" charset="0"/>
            </a:rPr>
            <a:t> / HTM)</a:t>
          </a:r>
        </a:p>
      </dgm:t>
    </dgm:pt>
    <dgm:pt modelId="{F7680AC7-0077-4D85-B506-47F47AA267DF}" type="parTrans" cxnId="{13FAD2F2-504B-46AA-B46C-D6B87207C130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D539C8C4-2DA8-4B2C-9222-7053C82F76CE}" type="sibTrans" cxnId="{13FAD2F2-504B-46AA-B46C-D6B87207C130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D198C385-449A-44E0-9003-19195A9FD93F}">
      <dgm:prSet phldrT="[Text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3</a:t>
          </a:r>
        </a:p>
      </dgm:t>
    </dgm:pt>
    <dgm:pt modelId="{05E538E5-54B6-4F47-9576-78C9C981DF22}" type="parTrans" cxnId="{0F91D0F3-C78B-4AB5-B82A-EF25113284F4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3C6DB69F-7A9C-4B18-B031-CFC2CF7ADB8C}" type="sibTrans" cxnId="{0F91D0F3-C78B-4AB5-B82A-EF25113284F4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6011E237-9099-432D-99F8-5DB4EECEBD10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Pinjaman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diberikan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Piutang</a:t>
          </a:r>
          <a:r>
            <a:rPr lang="en-US" sz="28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i="1" dirty="0">
              <a:latin typeface="Calibri" pitchFamily="34" charset="0"/>
              <a:cs typeface="Calibri" pitchFamily="34" charset="0"/>
            </a:rPr>
            <a:t>Loans or Receivable</a:t>
          </a:r>
          <a:r>
            <a:rPr lang="en-US" sz="2800" dirty="0">
              <a:latin typeface="Calibri" pitchFamily="34" charset="0"/>
              <a:cs typeface="Calibri" pitchFamily="34" charset="0"/>
            </a:rPr>
            <a:t>)</a:t>
          </a:r>
        </a:p>
      </dgm:t>
    </dgm:pt>
    <dgm:pt modelId="{FFDDFD48-8E06-4113-B2EB-3316BD25A217}" type="parTrans" cxnId="{097004F7-389C-4703-94E6-984F9E3AB5AF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111E94E5-C218-48B2-B337-A3057E0BD0CF}" type="sibTrans" cxnId="{097004F7-389C-4703-94E6-984F9E3AB5AF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C3E25880-34E9-4578-A5C9-3C9F1D922B65}">
      <dgm:prSet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4</a:t>
          </a:r>
        </a:p>
      </dgm:t>
    </dgm:pt>
    <dgm:pt modelId="{AB734774-3BA9-4244-A504-A5B187003689}" type="parTrans" cxnId="{C5E0CAF9-6EA5-4D0C-B563-9B3ACAB60809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3D5F48E6-4991-4322-B666-452926FE65FB}" type="sibTrans" cxnId="{C5E0CAF9-6EA5-4D0C-B563-9B3ACAB60809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1DEFFC79-958C-4E0E-BD89-663293F8685E}">
      <dgm:prSet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Tersedia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dijual</a:t>
          </a:r>
          <a:r>
            <a:rPr lang="en-US" sz="28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i="1" dirty="0">
              <a:latin typeface="Calibri" pitchFamily="34" charset="0"/>
              <a:cs typeface="Calibri" pitchFamily="34" charset="0"/>
            </a:rPr>
            <a:t>Available for sale</a:t>
          </a:r>
          <a:r>
            <a:rPr lang="en-US" sz="2800" dirty="0">
              <a:latin typeface="Calibri" pitchFamily="34" charset="0"/>
              <a:cs typeface="Calibri" pitchFamily="34" charset="0"/>
            </a:rPr>
            <a:t> / AFS)</a:t>
          </a:r>
        </a:p>
      </dgm:t>
    </dgm:pt>
    <dgm:pt modelId="{0B77B0D4-6584-401D-A150-8A2F24EF2605}" type="parTrans" cxnId="{22BDC9CB-E67D-47CC-B607-850E7E6515AD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8D8D7E60-9DAD-4E64-824F-68170048E290}" type="sibTrans" cxnId="{22BDC9CB-E67D-47CC-B607-850E7E6515AD}">
      <dgm:prSet/>
      <dgm:spPr/>
      <dgm:t>
        <a:bodyPr/>
        <a:lstStyle/>
        <a:p>
          <a:endParaRPr lang="en-US" sz="2800">
            <a:latin typeface="Calibri" pitchFamily="34" charset="0"/>
            <a:cs typeface="Calibri" pitchFamily="34" charset="0"/>
          </a:endParaRPr>
        </a:p>
      </dgm:t>
    </dgm:pt>
    <dgm:pt modelId="{40D0DBAB-E176-4932-BAA4-A19BBBEB9742}" type="pres">
      <dgm:prSet presAssocID="{E96F53B2-181C-4833-8CCD-4A8914330729}" presName="linearFlow" presStyleCnt="0">
        <dgm:presLayoutVars>
          <dgm:dir/>
          <dgm:animLvl val="lvl"/>
          <dgm:resizeHandles val="exact"/>
        </dgm:presLayoutVars>
      </dgm:prSet>
      <dgm:spPr/>
    </dgm:pt>
    <dgm:pt modelId="{B8D1F717-51C3-4416-9829-2721C86E2BFE}" type="pres">
      <dgm:prSet presAssocID="{563900A6-94C8-4361-8378-115B58D3586F}" presName="composite" presStyleCnt="0"/>
      <dgm:spPr/>
    </dgm:pt>
    <dgm:pt modelId="{45F9BE43-23DD-4D36-BD4D-FB040C87D36D}" type="pres">
      <dgm:prSet presAssocID="{563900A6-94C8-4361-8378-115B58D3586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6B86F9D-3B6C-4ACA-B989-F6027206775D}" type="pres">
      <dgm:prSet presAssocID="{563900A6-94C8-4361-8378-115B58D3586F}" presName="descendantText" presStyleLbl="alignAcc1" presStyleIdx="0" presStyleCnt="4">
        <dgm:presLayoutVars>
          <dgm:bulletEnabled val="1"/>
        </dgm:presLayoutVars>
      </dgm:prSet>
      <dgm:spPr/>
    </dgm:pt>
    <dgm:pt modelId="{F6652141-495D-4878-B202-9E89F28170E4}" type="pres">
      <dgm:prSet presAssocID="{82E2F022-ABF2-4CEB-B440-7830B10B2E10}" presName="sp" presStyleCnt="0"/>
      <dgm:spPr/>
    </dgm:pt>
    <dgm:pt modelId="{0E19964A-1463-4258-ACFB-27E394843393}" type="pres">
      <dgm:prSet presAssocID="{439B245C-64D3-4CD8-B3F7-D4473C3FF228}" presName="composite" presStyleCnt="0"/>
      <dgm:spPr/>
    </dgm:pt>
    <dgm:pt modelId="{A2F971DD-B005-42D6-BE7F-664AF8C0A8CA}" type="pres">
      <dgm:prSet presAssocID="{439B245C-64D3-4CD8-B3F7-D4473C3FF22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BC42CB8-8DEE-4FFB-B498-4D8031554689}" type="pres">
      <dgm:prSet presAssocID="{439B245C-64D3-4CD8-B3F7-D4473C3FF228}" presName="descendantText" presStyleLbl="alignAcc1" presStyleIdx="1" presStyleCnt="4">
        <dgm:presLayoutVars>
          <dgm:bulletEnabled val="1"/>
        </dgm:presLayoutVars>
      </dgm:prSet>
      <dgm:spPr/>
    </dgm:pt>
    <dgm:pt modelId="{25CAF0BF-C297-417E-B054-2EE987B1BE69}" type="pres">
      <dgm:prSet presAssocID="{E42D9537-1AA0-4D8C-83A2-876811736BDF}" presName="sp" presStyleCnt="0"/>
      <dgm:spPr/>
    </dgm:pt>
    <dgm:pt modelId="{E4B3809B-398F-4713-BC5F-B84189AA1672}" type="pres">
      <dgm:prSet presAssocID="{D198C385-449A-44E0-9003-19195A9FD93F}" presName="composite" presStyleCnt="0"/>
      <dgm:spPr/>
    </dgm:pt>
    <dgm:pt modelId="{39F053FC-30F0-4BC9-9349-8B074EF7ED3D}" type="pres">
      <dgm:prSet presAssocID="{D198C385-449A-44E0-9003-19195A9FD93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D5BF164-4693-4C63-A0B5-85550FC5A995}" type="pres">
      <dgm:prSet presAssocID="{D198C385-449A-44E0-9003-19195A9FD93F}" presName="descendantText" presStyleLbl="alignAcc1" presStyleIdx="2" presStyleCnt="4">
        <dgm:presLayoutVars>
          <dgm:bulletEnabled val="1"/>
        </dgm:presLayoutVars>
      </dgm:prSet>
      <dgm:spPr/>
    </dgm:pt>
    <dgm:pt modelId="{1449030F-13F3-4BA2-9D19-5DA5FD668902}" type="pres">
      <dgm:prSet presAssocID="{3C6DB69F-7A9C-4B18-B031-CFC2CF7ADB8C}" presName="sp" presStyleCnt="0"/>
      <dgm:spPr/>
    </dgm:pt>
    <dgm:pt modelId="{C2A55EB4-F151-4E5C-891E-8EDC0C959B78}" type="pres">
      <dgm:prSet presAssocID="{C3E25880-34E9-4578-A5C9-3C9F1D922B65}" presName="composite" presStyleCnt="0"/>
      <dgm:spPr/>
    </dgm:pt>
    <dgm:pt modelId="{552DE57C-5B07-4132-8014-0F160CCB7EA4}" type="pres">
      <dgm:prSet presAssocID="{C3E25880-34E9-4578-A5C9-3C9F1D922B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BB7D07B-B2CF-4327-9492-F19204C38866}" type="pres">
      <dgm:prSet presAssocID="{C3E25880-34E9-4578-A5C9-3C9F1D922B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D0CD500-3B12-4F24-AF90-A72A1344CFF5}" type="presOf" srcId="{C3E25880-34E9-4578-A5C9-3C9F1D922B65}" destId="{552DE57C-5B07-4132-8014-0F160CCB7EA4}" srcOrd="0" destOrd="0" presId="urn:microsoft.com/office/officeart/2005/8/layout/chevron2"/>
    <dgm:cxn modelId="{E574EF02-B051-4E7B-8AF3-C37D021067FA}" type="presOf" srcId="{1DEFFC79-958C-4E0E-BD89-663293F8685E}" destId="{ABB7D07B-B2CF-4327-9492-F19204C38866}" srcOrd="0" destOrd="0" presId="urn:microsoft.com/office/officeart/2005/8/layout/chevron2"/>
    <dgm:cxn modelId="{78FBBC1A-70CB-4B64-B4A2-0D7C75D299E7}" type="presOf" srcId="{D198C385-449A-44E0-9003-19195A9FD93F}" destId="{39F053FC-30F0-4BC9-9349-8B074EF7ED3D}" srcOrd="0" destOrd="0" presId="urn:microsoft.com/office/officeart/2005/8/layout/chevron2"/>
    <dgm:cxn modelId="{DAC69D77-D996-4368-A332-AE2045454A0B}" type="presOf" srcId="{439B245C-64D3-4CD8-B3F7-D4473C3FF228}" destId="{A2F971DD-B005-42D6-BE7F-664AF8C0A8CA}" srcOrd="0" destOrd="0" presId="urn:microsoft.com/office/officeart/2005/8/layout/chevron2"/>
    <dgm:cxn modelId="{279E3182-44D9-4B0A-B531-BBCE0994074B}" srcId="{E96F53B2-181C-4833-8CCD-4A8914330729}" destId="{439B245C-64D3-4CD8-B3F7-D4473C3FF228}" srcOrd="1" destOrd="0" parTransId="{1A28373E-209C-4D7C-A338-FE2508F09BD8}" sibTransId="{E42D9537-1AA0-4D8C-83A2-876811736BDF}"/>
    <dgm:cxn modelId="{D80D5C88-4D2F-4E21-9A03-A6826E191B2C}" type="presOf" srcId="{6011E237-9099-432D-99F8-5DB4EECEBD10}" destId="{7D5BF164-4693-4C63-A0B5-85550FC5A995}" srcOrd="0" destOrd="0" presId="urn:microsoft.com/office/officeart/2005/8/layout/chevron2"/>
    <dgm:cxn modelId="{A234509A-399D-4F75-8CED-840B531007A8}" type="presOf" srcId="{B8547BD9-D940-4B69-B55D-FC769D085BC8}" destId="{06B86F9D-3B6C-4ACA-B989-F6027206775D}" srcOrd="0" destOrd="0" presId="urn:microsoft.com/office/officeart/2005/8/layout/chevron2"/>
    <dgm:cxn modelId="{DF638A9F-54FC-43FA-A373-C9D83BC5A5B1}" type="presOf" srcId="{563900A6-94C8-4361-8378-115B58D3586F}" destId="{45F9BE43-23DD-4D36-BD4D-FB040C87D36D}" srcOrd="0" destOrd="0" presId="urn:microsoft.com/office/officeart/2005/8/layout/chevron2"/>
    <dgm:cxn modelId="{3E5C8BC2-804E-41D5-B443-5B8F82DA5403}" srcId="{563900A6-94C8-4361-8378-115B58D3586F}" destId="{B8547BD9-D940-4B69-B55D-FC769D085BC8}" srcOrd="0" destOrd="0" parTransId="{A8F6CD89-CF64-40AA-8F41-44771BA6891A}" sibTransId="{21B02169-9366-468D-80AA-EF73EB18C72F}"/>
    <dgm:cxn modelId="{22BDC9CB-E67D-47CC-B607-850E7E6515AD}" srcId="{C3E25880-34E9-4578-A5C9-3C9F1D922B65}" destId="{1DEFFC79-958C-4E0E-BD89-663293F8685E}" srcOrd="0" destOrd="0" parTransId="{0B77B0D4-6584-401D-A150-8A2F24EF2605}" sibTransId="{8D8D7E60-9DAD-4E64-824F-68170048E290}"/>
    <dgm:cxn modelId="{8D4654CD-4C31-4189-9253-FD17FF128069}" type="presOf" srcId="{E96F53B2-181C-4833-8CCD-4A8914330729}" destId="{40D0DBAB-E176-4932-BAA4-A19BBBEB9742}" srcOrd="0" destOrd="0" presId="urn:microsoft.com/office/officeart/2005/8/layout/chevron2"/>
    <dgm:cxn modelId="{425B50CE-88AC-4E4A-B13C-53B464B47858}" type="presOf" srcId="{35A983F2-C172-4754-AC51-5C63BFB57546}" destId="{3BC42CB8-8DEE-4FFB-B498-4D8031554689}" srcOrd="0" destOrd="0" presId="urn:microsoft.com/office/officeart/2005/8/layout/chevron2"/>
    <dgm:cxn modelId="{2ADCB9D2-EECD-4A43-97D5-8D2E3C0B55F3}" srcId="{E96F53B2-181C-4833-8CCD-4A8914330729}" destId="{563900A6-94C8-4361-8378-115B58D3586F}" srcOrd="0" destOrd="0" parTransId="{C5038786-526C-4603-9E97-60956A6E5F98}" sibTransId="{82E2F022-ABF2-4CEB-B440-7830B10B2E10}"/>
    <dgm:cxn modelId="{13FAD2F2-504B-46AA-B46C-D6B87207C130}" srcId="{439B245C-64D3-4CD8-B3F7-D4473C3FF228}" destId="{35A983F2-C172-4754-AC51-5C63BFB57546}" srcOrd="0" destOrd="0" parTransId="{F7680AC7-0077-4D85-B506-47F47AA267DF}" sibTransId="{D539C8C4-2DA8-4B2C-9222-7053C82F76CE}"/>
    <dgm:cxn modelId="{0F91D0F3-C78B-4AB5-B82A-EF25113284F4}" srcId="{E96F53B2-181C-4833-8CCD-4A8914330729}" destId="{D198C385-449A-44E0-9003-19195A9FD93F}" srcOrd="2" destOrd="0" parTransId="{05E538E5-54B6-4F47-9576-78C9C981DF22}" sibTransId="{3C6DB69F-7A9C-4B18-B031-CFC2CF7ADB8C}"/>
    <dgm:cxn modelId="{097004F7-389C-4703-94E6-984F9E3AB5AF}" srcId="{D198C385-449A-44E0-9003-19195A9FD93F}" destId="{6011E237-9099-432D-99F8-5DB4EECEBD10}" srcOrd="0" destOrd="0" parTransId="{FFDDFD48-8E06-4113-B2EB-3316BD25A217}" sibTransId="{111E94E5-C218-48B2-B337-A3057E0BD0CF}"/>
    <dgm:cxn modelId="{C5E0CAF9-6EA5-4D0C-B563-9B3ACAB60809}" srcId="{E96F53B2-181C-4833-8CCD-4A8914330729}" destId="{C3E25880-34E9-4578-A5C9-3C9F1D922B65}" srcOrd="3" destOrd="0" parTransId="{AB734774-3BA9-4244-A504-A5B187003689}" sibTransId="{3D5F48E6-4991-4322-B666-452926FE65FB}"/>
    <dgm:cxn modelId="{10AB8879-FEA3-497A-979B-54EE4F2AF2B6}" type="presParOf" srcId="{40D0DBAB-E176-4932-BAA4-A19BBBEB9742}" destId="{B8D1F717-51C3-4416-9829-2721C86E2BFE}" srcOrd="0" destOrd="0" presId="urn:microsoft.com/office/officeart/2005/8/layout/chevron2"/>
    <dgm:cxn modelId="{3E28B551-5916-46C7-BDCE-D3C58F220CAA}" type="presParOf" srcId="{B8D1F717-51C3-4416-9829-2721C86E2BFE}" destId="{45F9BE43-23DD-4D36-BD4D-FB040C87D36D}" srcOrd="0" destOrd="0" presId="urn:microsoft.com/office/officeart/2005/8/layout/chevron2"/>
    <dgm:cxn modelId="{1A9C681D-223C-489D-B7BD-BA13CACAA4C5}" type="presParOf" srcId="{B8D1F717-51C3-4416-9829-2721C86E2BFE}" destId="{06B86F9D-3B6C-4ACA-B989-F6027206775D}" srcOrd="1" destOrd="0" presId="urn:microsoft.com/office/officeart/2005/8/layout/chevron2"/>
    <dgm:cxn modelId="{D242B782-F541-429C-BDF1-846B1B813704}" type="presParOf" srcId="{40D0DBAB-E176-4932-BAA4-A19BBBEB9742}" destId="{F6652141-495D-4878-B202-9E89F28170E4}" srcOrd="1" destOrd="0" presId="urn:microsoft.com/office/officeart/2005/8/layout/chevron2"/>
    <dgm:cxn modelId="{4D90608A-0677-4BB2-9A35-DF9FA6996682}" type="presParOf" srcId="{40D0DBAB-E176-4932-BAA4-A19BBBEB9742}" destId="{0E19964A-1463-4258-ACFB-27E394843393}" srcOrd="2" destOrd="0" presId="urn:microsoft.com/office/officeart/2005/8/layout/chevron2"/>
    <dgm:cxn modelId="{B86A6314-D5DF-429D-9C9C-93016C8AD521}" type="presParOf" srcId="{0E19964A-1463-4258-ACFB-27E394843393}" destId="{A2F971DD-B005-42D6-BE7F-664AF8C0A8CA}" srcOrd="0" destOrd="0" presId="urn:microsoft.com/office/officeart/2005/8/layout/chevron2"/>
    <dgm:cxn modelId="{72673F54-83BB-4A2F-951C-53CE63195986}" type="presParOf" srcId="{0E19964A-1463-4258-ACFB-27E394843393}" destId="{3BC42CB8-8DEE-4FFB-B498-4D8031554689}" srcOrd="1" destOrd="0" presId="urn:microsoft.com/office/officeart/2005/8/layout/chevron2"/>
    <dgm:cxn modelId="{3C4FEC11-00F9-4426-9903-BD9E240367BD}" type="presParOf" srcId="{40D0DBAB-E176-4932-BAA4-A19BBBEB9742}" destId="{25CAF0BF-C297-417E-B054-2EE987B1BE69}" srcOrd="3" destOrd="0" presId="urn:microsoft.com/office/officeart/2005/8/layout/chevron2"/>
    <dgm:cxn modelId="{AC7A6F32-BB4F-4D7D-A29C-CDDBB1613386}" type="presParOf" srcId="{40D0DBAB-E176-4932-BAA4-A19BBBEB9742}" destId="{E4B3809B-398F-4713-BC5F-B84189AA1672}" srcOrd="4" destOrd="0" presId="urn:microsoft.com/office/officeart/2005/8/layout/chevron2"/>
    <dgm:cxn modelId="{E084627D-8DED-491E-9659-2763AB547A99}" type="presParOf" srcId="{E4B3809B-398F-4713-BC5F-B84189AA1672}" destId="{39F053FC-30F0-4BC9-9349-8B074EF7ED3D}" srcOrd="0" destOrd="0" presId="urn:microsoft.com/office/officeart/2005/8/layout/chevron2"/>
    <dgm:cxn modelId="{21E4BC47-C2EA-4124-B56D-C02EAAA8B65E}" type="presParOf" srcId="{E4B3809B-398F-4713-BC5F-B84189AA1672}" destId="{7D5BF164-4693-4C63-A0B5-85550FC5A995}" srcOrd="1" destOrd="0" presId="urn:microsoft.com/office/officeart/2005/8/layout/chevron2"/>
    <dgm:cxn modelId="{1BE3B8FD-7DFE-49E7-B081-5B8C852363BD}" type="presParOf" srcId="{40D0DBAB-E176-4932-BAA4-A19BBBEB9742}" destId="{1449030F-13F3-4BA2-9D19-5DA5FD668902}" srcOrd="5" destOrd="0" presId="urn:microsoft.com/office/officeart/2005/8/layout/chevron2"/>
    <dgm:cxn modelId="{F70ED17F-43C0-4042-992D-B1BAD6EEBB62}" type="presParOf" srcId="{40D0DBAB-E176-4932-BAA4-A19BBBEB9742}" destId="{C2A55EB4-F151-4E5C-891E-8EDC0C959B78}" srcOrd="6" destOrd="0" presId="urn:microsoft.com/office/officeart/2005/8/layout/chevron2"/>
    <dgm:cxn modelId="{39BBCE7C-3D99-43D6-8041-EBF611CEF9E5}" type="presParOf" srcId="{C2A55EB4-F151-4E5C-891E-8EDC0C959B78}" destId="{552DE57C-5B07-4132-8014-0F160CCB7EA4}" srcOrd="0" destOrd="0" presId="urn:microsoft.com/office/officeart/2005/8/layout/chevron2"/>
    <dgm:cxn modelId="{8CD42788-3839-40C0-ABD8-59F550277560}" type="presParOf" srcId="{C2A55EB4-F151-4E5C-891E-8EDC0C959B78}" destId="{ABB7D07B-B2CF-4327-9492-F19204C388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9108D9-0C37-4258-9257-C740804A778D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D981E1-190C-425B-9206-95F75A626651}">
      <dgm:prSet phldrT="[Text]" phldr="1" custT="1"/>
      <dgm:spPr/>
      <dgm:t>
        <a:bodyPr/>
        <a:lstStyle/>
        <a:p>
          <a:endParaRPr lang="en-US" sz="4000" dirty="0"/>
        </a:p>
      </dgm:t>
    </dgm:pt>
    <dgm:pt modelId="{7B3E8082-7C68-41BC-9209-B0F238E52148}" type="parTrans" cxnId="{4573B3C7-AA60-4410-952C-8E3BDE0DF0C1}">
      <dgm:prSet/>
      <dgm:spPr/>
      <dgm:t>
        <a:bodyPr/>
        <a:lstStyle/>
        <a:p>
          <a:endParaRPr lang="en-US" sz="2000"/>
        </a:p>
      </dgm:t>
    </dgm:pt>
    <dgm:pt modelId="{8710C7D5-69DA-46EC-8FB8-238F5B10168D}" type="sibTrans" cxnId="{4573B3C7-AA60-4410-952C-8E3BDE0DF0C1}">
      <dgm:prSet/>
      <dgm:spPr/>
      <dgm:t>
        <a:bodyPr/>
        <a:lstStyle/>
        <a:p>
          <a:endParaRPr lang="en-US" sz="2000"/>
        </a:p>
      </dgm:t>
    </dgm:pt>
    <dgm:pt modelId="{25996513-77D6-4562-8754-05F19CCCF6C7}">
      <dgm:prSet phldrT="[Text]" custT="1"/>
      <dgm:spPr/>
      <dgm:t>
        <a:bodyPr/>
        <a:lstStyle/>
        <a:p>
          <a:r>
            <a:rPr lang="en-US" sz="2400" dirty="0" err="1"/>
            <a:t>Aset</a:t>
          </a:r>
          <a:r>
            <a:rPr lang="en-US" sz="2400" dirty="0"/>
            <a:t> </a:t>
          </a:r>
          <a:r>
            <a:rPr lang="en-US" sz="2400" dirty="0" err="1"/>
            <a:t>keuangan</a:t>
          </a:r>
          <a:r>
            <a:rPr lang="en-US" sz="2400" dirty="0"/>
            <a:t> yang </a:t>
          </a:r>
          <a:r>
            <a:rPr lang="en-US" sz="2400" dirty="0" err="1"/>
            <a:t>secara</a:t>
          </a:r>
          <a:r>
            <a:rPr lang="en-US" sz="2400" dirty="0"/>
            <a:t> </a:t>
          </a:r>
          <a:r>
            <a:rPr lang="en-US" sz="2400" b="1" dirty="0" err="1"/>
            <a:t>individu</a:t>
          </a:r>
          <a:r>
            <a:rPr lang="en-US" sz="2400" b="1" dirty="0"/>
            <a:t> </a:t>
          </a:r>
          <a:r>
            <a:rPr lang="en-US" sz="2400" b="1" dirty="0" err="1"/>
            <a:t>signifikan</a:t>
          </a:r>
          <a:r>
            <a:rPr lang="en-US" sz="2400" b="1" dirty="0"/>
            <a:t> </a:t>
          </a:r>
          <a:r>
            <a:rPr lang="en-US" sz="2400" dirty="0" err="1"/>
            <a:t>dilakukan</a:t>
          </a:r>
          <a:r>
            <a:rPr lang="en-US" sz="2400" dirty="0"/>
            <a:t> </a:t>
          </a:r>
          <a:r>
            <a:rPr lang="en-US" sz="2400" b="1" dirty="0" err="1"/>
            <a:t>pengujian</a:t>
          </a:r>
          <a:r>
            <a:rPr lang="en-US" sz="2400" dirty="0"/>
            <a:t> </a:t>
          </a:r>
          <a:r>
            <a:rPr lang="en-US" sz="2400" dirty="0" err="1"/>
            <a:t>penurunan</a:t>
          </a:r>
          <a:r>
            <a:rPr lang="en-US" sz="2400" dirty="0"/>
            <a:t> </a:t>
          </a:r>
          <a:r>
            <a:rPr lang="en-US" sz="2400" dirty="0" err="1"/>
            <a:t>nilai</a:t>
          </a:r>
          <a:r>
            <a:rPr lang="en-US" sz="2400" dirty="0"/>
            <a:t> </a:t>
          </a:r>
          <a:r>
            <a:rPr lang="en-US" sz="2400" dirty="0" err="1"/>
            <a:t>secara</a:t>
          </a:r>
          <a:r>
            <a:rPr lang="en-US" sz="2400" dirty="0"/>
            <a:t> </a:t>
          </a:r>
          <a:r>
            <a:rPr lang="en-US" sz="2400" dirty="0" err="1"/>
            <a:t>individu</a:t>
          </a:r>
          <a:endParaRPr lang="en-US" sz="2400" dirty="0"/>
        </a:p>
      </dgm:t>
    </dgm:pt>
    <dgm:pt modelId="{29A95532-AE94-433D-A927-6148E176DEDE}" type="parTrans" cxnId="{FD238901-49C8-431A-BC50-4D4B1BF827E5}">
      <dgm:prSet/>
      <dgm:spPr/>
      <dgm:t>
        <a:bodyPr/>
        <a:lstStyle/>
        <a:p>
          <a:endParaRPr lang="en-US" sz="2000"/>
        </a:p>
      </dgm:t>
    </dgm:pt>
    <dgm:pt modelId="{14F7ADCE-2598-440A-BB59-EDC4647BE875}" type="sibTrans" cxnId="{FD238901-49C8-431A-BC50-4D4B1BF827E5}">
      <dgm:prSet/>
      <dgm:spPr/>
      <dgm:t>
        <a:bodyPr/>
        <a:lstStyle/>
        <a:p>
          <a:endParaRPr lang="en-US" sz="2000"/>
        </a:p>
      </dgm:t>
    </dgm:pt>
    <dgm:pt modelId="{8C9553E3-F143-4E5A-AFE9-070723940188}">
      <dgm:prSet phldrT="[Text]" phldr="1" custT="1"/>
      <dgm:spPr/>
      <dgm:t>
        <a:bodyPr/>
        <a:lstStyle/>
        <a:p>
          <a:endParaRPr lang="en-US" sz="4000" dirty="0"/>
        </a:p>
      </dgm:t>
    </dgm:pt>
    <dgm:pt modelId="{613AC9D8-952D-4CC7-B30D-0EE8C1B7F9CA}" type="parTrans" cxnId="{69811056-56D2-48F2-91D9-76541CE12DD4}">
      <dgm:prSet/>
      <dgm:spPr/>
      <dgm:t>
        <a:bodyPr/>
        <a:lstStyle/>
        <a:p>
          <a:endParaRPr lang="en-US" sz="2000"/>
        </a:p>
      </dgm:t>
    </dgm:pt>
    <dgm:pt modelId="{667918F9-765C-421D-AC28-ED43DCB307C3}" type="sibTrans" cxnId="{69811056-56D2-48F2-91D9-76541CE12DD4}">
      <dgm:prSet/>
      <dgm:spPr/>
      <dgm:t>
        <a:bodyPr/>
        <a:lstStyle/>
        <a:p>
          <a:endParaRPr lang="en-US" sz="2000"/>
        </a:p>
      </dgm:t>
    </dgm:pt>
    <dgm:pt modelId="{86C3C9DE-1280-4818-A2DB-FF0A0ACECBD3}">
      <dgm:prSet phldrT="[Text]" custT="1"/>
      <dgm:spPr/>
      <dgm:t>
        <a:bodyPr/>
        <a:lstStyle/>
        <a:p>
          <a:r>
            <a:rPr lang="en-US" sz="2000" dirty="0" err="1"/>
            <a:t>aset</a:t>
          </a:r>
          <a:r>
            <a:rPr lang="en-US" sz="2000" dirty="0"/>
            <a:t> </a:t>
          </a:r>
          <a:r>
            <a:rPr lang="en-US" sz="2000" dirty="0" err="1"/>
            <a:t>keuangan</a:t>
          </a:r>
          <a:r>
            <a:rPr lang="en-US" sz="2000" dirty="0"/>
            <a:t> yang </a:t>
          </a:r>
          <a:r>
            <a:rPr lang="en-US" sz="2000" b="1" dirty="0" err="1"/>
            <a:t>signifikan</a:t>
          </a:r>
          <a:r>
            <a:rPr lang="en-US" sz="2000" b="1" dirty="0"/>
            <a:t> </a:t>
          </a:r>
          <a:r>
            <a:rPr lang="en-US" sz="2000" b="1" dirty="0" err="1"/>
            <a:t>ini</a:t>
          </a:r>
          <a:r>
            <a:rPr lang="en-US" sz="2000" b="1" dirty="0"/>
            <a:t> </a:t>
          </a:r>
          <a:r>
            <a:rPr lang="en-US" sz="2000" b="1" dirty="0" err="1"/>
            <a:t>secara</a:t>
          </a:r>
          <a:r>
            <a:rPr lang="en-US" sz="2000" b="1" dirty="0"/>
            <a:t> </a:t>
          </a:r>
          <a:r>
            <a:rPr lang="en-US" sz="2000" b="1" dirty="0" err="1"/>
            <a:t>individu</a:t>
          </a:r>
          <a:r>
            <a:rPr lang="en-US" sz="2000" b="1" dirty="0"/>
            <a:t> </a:t>
          </a:r>
          <a:r>
            <a:rPr lang="en-US" sz="2000" dirty="0" err="1"/>
            <a:t>signifikan</a:t>
          </a:r>
          <a:r>
            <a:rPr lang="en-US" sz="2000" dirty="0"/>
            <a:t> </a:t>
          </a:r>
          <a:r>
            <a:rPr lang="en-US" sz="2000" dirty="0">
              <a:sym typeface="Wingdings" pitchFamily="2" charset="2"/>
            </a:rPr>
            <a:t> </a:t>
          </a:r>
          <a:r>
            <a:rPr lang="en-US" sz="2000" dirty="0" err="1"/>
            <a:t>pengujian</a:t>
          </a:r>
          <a:r>
            <a:rPr lang="en-US" sz="2000" dirty="0"/>
            <a:t> individual </a:t>
          </a:r>
          <a:r>
            <a:rPr lang="en-US" sz="2000" b="1" dirty="0" err="1"/>
            <a:t>tidak</a:t>
          </a:r>
          <a:r>
            <a:rPr lang="en-US" sz="2000" b="1" dirty="0"/>
            <a:t> </a:t>
          </a:r>
          <a:r>
            <a:rPr lang="en-US" sz="2000" b="1" dirty="0" err="1"/>
            <a:t>mengalami</a:t>
          </a:r>
          <a:r>
            <a:rPr lang="en-US" sz="2000" b="1" dirty="0"/>
            <a:t> </a:t>
          </a:r>
          <a:r>
            <a:rPr lang="en-US" sz="2000" b="1" dirty="0" err="1"/>
            <a:t>penurunan</a:t>
          </a:r>
          <a:r>
            <a:rPr lang="en-US" sz="2000" b="1" dirty="0"/>
            <a:t> </a:t>
          </a:r>
          <a:r>
            <a:rPr lang="en-US" sz="2000" b="1" dirty="0" err="1"/>
            <a:t>nilai</a:t>
          </a:r>
          <a:r>
            <a:rPr lang="en-US" sz="2000" b="1" dirty="0"/>
            <a:t> </a:t>
          </a:r>
          <a:r>
            <a:rPr lang="en-US" sz="2000" dirty="0">
              <a:sym typeface="Wingdings" pitchFamily="2" charset="2"/>
            </a:rPr>
            <a:t> </a:t>
          </a:r>
          <a:r>
            <a:rPr lang="en-US" sz="2000" dirty="0" err="1"/>
            <a:t>dinilai</a:t>
          </a:r>
          <a:r>
            <a:rPr lang="en-US" sz="2000" dirty="0"/>
            <a:t>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b="1" dirty="0" err="1"/>
            <a:t>kelompok</a:t>
          </a:r>
          <a:r>
            <a:rPr lang="en-US" sz="2000" dirty="0"/>
            <a:t> </a:t>
          </a:r>
          <a:r>
            <a:rPr lang="en-US" sz="2000" dirty="0" err="1"/>
            <a:t>aset</a:t>
          </a:r>
          <a:r>
            <a:rPr lang="en-US" sz="2000" dirty="0"/>
            <a:t> </a:t>
          </a:r>
          <a:r>
            <a:rPr lang="en-US" sz="2000" dirty="0" err="1"/>
            <a:t>keuangan</a:t>
          </a:r>
          <a:r>
            <a:rPr lang="en-US" sz="2000" dirty="0"/>
            <a:t> yang </a:t>
          </a:r>
          <a:r>
            <a:rPr lang="en-US" sz="2000" dirty="0" err="1"/>
            <a:t>memiliki</a:t>
          </a:r>
          <a:r>
            <a:rPr lang="en-US" sz="2000" dirty="0"/>
            <a:t> </a:t>
          </a:r>
          <a:r>
            <a:rPr lang="en-US" sz="2000" dirty="0" err="1"/>
            <a:t>kelompok</a:t>
          </a:r>
          <a:r>
            <a:rPr lang="en-US" sz="2000" dirty="0"/>
            <a:t> yang </a:t>
          </a:r>
          <a:r>
            <a:rPr lang="en-US" sz="2000" dirty="0" err="1"/>
            <a:t>sama</a:t>
          </a:r>
          <a:r>
            <a:rPr lang="en-US" sz="2000" dirty="0"/>
            <a:t> </a:t>
          </a:r>
          <a:r>
            <a:rPr lang="en-US" sz="2000" dirty="0" err="1"/>
            <a:t>karakteristik</a:t>
          </a:r>
          <a:r>
            <a:rPr lang="en-US" sz="2000" dirty="0"/>
            <a:t> </a:t>
          </a:r>
          <a:r>
            <a:rPr lang="en-US" sz="2000" dirty="0" err="1"/>
            <a:t>risiko</a:t>
          </a:r>
          <a:r>
            <a:rPr lang="en-US" sz="2000" dirty="0"/>
            <a:t> </a:t>
          </a:r>
          <a:r>
            <a:rPr lang="en-US" sz="2000" dirty="0" err="1"/>
            <a:t>kreditnya</a:t>
          </a:r>
          <a:r>
            <a:rPr lang="en-US" sz="2000" dirty="0"/>
            <a:t>.</a:t>
          </a:r>
        </a:p>
      </dgm:t>
    </dgm:pt>
    <dgm:pt modelId="{89C35ED8-FA00-4BD1-A2EA-C9A4A80F4E00}" type="parTrans" cxnId="{1B5B9927-5944-4BCC-9E90-3455E4DEA4B9}">
      <dgm:prSet/>
      <dgm:spPr/>
      <dgm:t>
        <a:bodyPr/>
        <a:lstStyle/>
        <a:p>
          <a:endParaRPr lang="en-US" sz="2000"/>
        </a:p>
      </dgm:t>
    </dgm:pt>
    <dgm:pt modelId="{73DC7AA5-4BBD-48FD-BCAB-B86B55F026AC}" type="sibTrans" cxnId="{1B5B9927-5944-4BCC-9E90-3455E4DEA4B9}">
      <dgm:prSet/>
      <dgm:spPr/>
      <dgm:t>
        <a:bodyPr/>
        <a:lstStyle/>
        <a:p>
          <a:endParaRPr lang="en-US" sz="2000"/>
        </a:p>
      </dgm:t>
    </dgm:pt>
    <dgm:pt modelId="{7BACDDBB-D504-45FA-99BB-85A204096118}">
      <dgm:prSet phldrT="[Text]" phldr="1" custT="1"/>
      <dgm:spPr/>
      <dgm:t>
        <a:bodyPr/>
        <a:lstStyle/>
        <a:p>
          <a:endParaRPr lang="en-US" sz="4000" dirty="0"/>
        </a:p>
      </dgm:t>
    </dgm:pt>
    <dgm:pt modelId="{E984CCCF-F597-4E58-B7F4-35C9DD8B34BE}" type="parTrans" cxnId="{DD6446CF-A04C-4B6F-A7CB-6F7E6CD90585}">
      <dgm:prSet/>
      <dgm:spPr/>
      <dgm:t>
        <a:bodyPr/>
        <a:lstStyle/>
        <a:p>
          <a:endParaRPr lang="en-US" sz="2000"/>
        </a:p>
      </dgm:t>
    </dgm:pt>
    <dgm:pt modelId="{07764179-6D22-4AE8-9AB3-5FD827277F75}" type="sibTrans" cxnId="{DD6446CF-A04C-4B6F-A7CB-6F7E6CD90585}">
      <dgm:prSet/>
      <dgm:spPr/>
      <dgm:t>
        <a:bodyPr/>
        <a:lstStyle/>
        <a:p>
          <a:endParaRPr lang="en-US" sz="2000"/>
        </a:p>
      </dgm:t>
    </dgm:pt>
    <dgm:pt modelId="{72E77BA0-EEF8-4830-B827-9C0B3B970B8C}">
      <dgm:prSet phldrT="[Text]" custT="1"/>
      <dgm:spPr/>
      <dgm:t>
        <a:bodyPr/>
        <a:lstStyle/>
        <a:p>
          <a:r>
            <a:rPr lang="en-US" sz="2400" dirty="0" err="1"/>
            <a:t>Penilaian</a:t>
          </a:r>
          <a:r>
            <a:rPr lang="en-US" sz="2400" dirty="0"/>
            <a:t> </a:t>
          </a:r>
          <a:r>
            <a:rPr lang="en-US" sz="2400" b="1" dirty="0" err="1"/>
            <a:t>kelompok</a:t>
          </a:r>
          <a:r>
            <a:rPr lang="en-US" sz="2400" dirty="0"/>
            <a:t> </a:t>
          </a:r>
          <a:r>
            <a:rPr lang="en-US" sz="2400" dirty="0">
              <a:sym typeface="Wingdings" pitchFamily="2" charset="2"/>
            </a:rPr>
            <a:t> </a:t>
          </a:r>
          <a:r>
            <a:rPr lang="en-US" sz="2400" dirty="0" err="1"/>
            <a:t>aset</a:t>
          </a:r>
          <a:r>
            <a:rPr lang="en-US" sz="2400" dirty="0"/>
            <a:t> yang </a:t>
          </a:r>
          <a:r>
            <a:rPr lang="en-US" sz="2400" dirty="0" err="1"/>
            <a:t>secara</a:t>
          </a:r>
          <a:r>
            <a:rPr lang="en-US" sz="2400" dirty="0"/>
            <a:t> </a:t>
          </a:r>
          <a:r>
            <a:rPr lang="en-US" sz="2400" dirty="0" err="1"/>
            <a:t>individu</a:t>
          </a:r>
          <a:r>
            <a:rPr lang="en-US" sz="2400" dirty="0"/>
            <a:t> </a:t>
          </a:r>
          <a:r>
            <a:rPr lang="en-US" sz="2400" b="1" dirty="0" err="1"/>
            <a:t>tidak</a:t>
          </a:r>
          <a:r>
            <a:rPr lang="en-US" sz="2400" b="1" dirty="0"/>
            <a:t> </a:t>
          </a:r>
          <a:r>
            <a:rPr lang="en-US" sz="2400" b="1" dirty="0" err="1"/>
            <a:t>signifikan</a:t>
          </a:r>
          <a:r>
            <a:rPr lang="en-US" sz="2400" b="1" dirty="0"/>
            <a:t> </a:t>
          </a:r>
          <a:r>
            <a:rPr lang="en-US" sz="2400" dirty="0" err="1"/>
            <a:t>dan</a:t>
          </a:r>
          <a:r>
            <a:rPr lang="en-US" sz="2400" dirty="0"/>
            <a:t> </a:t>
          </a:r>
          <a:r>
            <a:rPr lang="en-US" sz="2400" dirty="0" err="1"/>
            <a:t>aset</a:t>
          </a:r>
          <a:r>
            <a:rPr lang="en-US" sz="2400" dirty="0"/>
            <a:t> </a:t>
          </a:r>
          <a:r>
            <a:rPr lang="en-US" sz="2400" dirty="0" err="1"/>
            <a:t>keuangan</a:t>
          </a:r>
          <a:r>
            <a:rPr lang="en-US" sz="2400" dirty="0"/>
            <a:t> yang </a:t>
          </a:r>
          <a:r>
            <a:rPr lang="en-US" sz="2400" dirty="0" err="1"/>
            <a:t>secara</a:t>
          </a:r>
          <a:r>
            <a:rPr lang="en-US" sz="2400" dirty="0"/>
            <a:t> </a:t>
          </a:r>
          <a:r>
            <a:rPr lang="en-US" sz="2400" dirty="0" err="1"/>
            <a:t>individu</a:t>
          </a:r>
          <a:r>
            <a:rPr lang="en-US" sz="2400" dirty="0"/>
            <a:t> </a:t>
          </a:r>
          <a:r>
            <a:rPr lang="en-US" sz="2400" b="1" dirty="0" err="1"/>
            <a:t>signifikan</a:t>
          </a:r>
          <a:r>
            <a:rPr lang="en-US" sz="2400" b="1" dirty="0"/>
            <a:t> </a:t>
          </a:r>
          <a:r>
            <a:rPr lang="en-US" sz="2400" b="1" dirty="0" err="1"/>
            <a:t>tetapi</a:t>
          </a:r>
          <a:r>
            <a:rPr lang="en-US" sz="2400" b="1" dirty="0"/>
            <a:t> </a:t>
          </a:r>
          <a:r>
            <a:rPr lang="en-US" sz="2400" b="1" dirty="0" err="1"/>
            <a:t>tidak</a:t>
          </a:r>
          <a:r>
            <a:rPr lang="en-US" sz="2400" b="1" dirty="0"/>
            <a:t> </a:t>
          </a:r>
          <a:r>
            <a:rPr lang="en-US" sz="2400" b="1" dirty="0" err="1"/>
            <a:t>mengalami</a:t>
          </a:r>
          <a:r>
            <a:rPr lang="en-US" sz="2400" b="1" dirty="0"/>
            <a:t> </a:t>
          </a:r>
          <a:r>
            <a:rPr lang="en-US" sz="2400" b="1" dirty="0" err="1"/>
            <a:t>penurunan</a:t>
          </a:r>
          <a:r>
            <a:rPr lang="en-US" sz="2400" b="1" dirty="0"/>
            <a:t> </a:t>
          </a:r>
          <a:r>
            <a:rPr lang="en-US" sz="2400" b="1" dirty="0" err="1"/>
            <a:t>nilai</a:t>
          </a:r>
          <a:endParaRPr lang="en-US" sz="2400" b="1" dirty="0"/>
        </a:p>
      </dgm:t>
    </dgm:pt>
    <dgm:pt modelId="{8471398B-3898-4161-839B-77B3E7B3A77C}" type="parTrans" cxnId="{5933F64C-F577-4DEC-B232-A0BA390155F1}">
      <dgm:prSet/>
      <dgm:spPr/>
      <dgm:t>
        <a:bodyPr/>
        <a:lstStyle/>
        <a:p>
          <a:endParaRPr lang="en-US" sz="2000"/>
        </a:p>
      </dgm:t>
    </dgm:pt>
    <dgm:pt modelId="{A71F4FAA-EC2A-4F0F-AA95-6BB96A1F9787}" type="sibTrans" cxnId="{5933F64C-F577-4DEC-B232-A0BA390155F1}">
      <dgm:prSet/>
      <dgm:spPr/>
      <dgm:t>
        <a:bodyPr/>
        <a:lstStyle/>
        <a:p>
          <a:endParaRPr lang="en-US" sz="2000"/>
        </a:p>
      </dgm:t>
    </dgm:pt>
    <dgm:pt modelId="{91208E32-A29D-4EE0-B003-7CF6F1CA434C}" type="pres">
      <dgm:prSet presAssocID="{249108D9-0C37-4258-9257-C740804A778D}" presName="Name0" presStyleCnt="0">
        <dgm:presLayoutVars>
          <dgm:dir/>
          <dgm:animLvl val="lvl"/>
          <dgm:resizeHandles val="exact"/>
        </dgm:presLayoutVars>
      </dgm:prSet>
      <dgm:spPr/>
    </dgm:pt>
    <dgm:pt modelId="{BB634FCD-C7A5-4F0D-8675-A44F52CDA1EE}" type="pres">
      <dgm:prSet presAssocID="{0AD981E1-190C-425B-9206-95F75A626651}" presName="linNode" presStyleCnt="0"/>
      <dgm:spPr/>
    </dgm:pt>
    <dgm:pt modelId="{52E48191-01BF-45E1-8CF9-3FB936668E96}" type="pres">
      <dgm:prSet presAssocID="{0AD981E1-190C-425B-9206-95F75A626651}" presName="parentText" presStyleLbl="node1" presStyleIdx="0" presStyleCnt="3" custScaleX="42930">
        <dgm:presLayoutVars>
          <dgm:chMax val="1"/>
          <dgm:bulletEnabled val="1"/>
        </dgm:presLayoutVars>
      </dgm:prSet>
      <dgm:spPr/>
    </dgm:pt>
    <dgm:pt modelId="{DF89FDBC-18D4-4F24-BE85-93EFA400A854}" type="pres">
      <dgm:prSet presAssocID="{0AD981E1-190C-425B-9206-95F75A626651}" presName="descendantText" presStyleLbl="alignAccFollowNode1" presStyleIdx="0" presStyleCnt="3" custScaleX="130227">
        <dgm:presLayoutVars>
          <dgm:bulletEnabled val="1"/>
        </dgm:presLayoutVars>
      </dgm:prSet>
      <dgm:spPr/>
    </dgm:pt>
    <dgm:pt modelId="{27EAA283-9D56-4A51-8181-01E689FD913B}" type="pres">
      <dgm:prSet presAssocID="{8710C7D5-69DA-46EC-8FB8-238F5B10168D}" presName="sp" presStyleCnt="0"/>
      <dgm:spPr/>
    </dgm:pt>
    <dgm:pt modelId="{065CEBA8-CE07-4A3A-9525-BC2765A8C63B}" type="pres">
      <dgm:prSet presAssocID="{8C9553E3-F143-4E5A-AFE9-070723940188}" presName="linNode" presStyleCnt="0"/>
      <dgm:spPr/>
    </dgm:pt>
    <dgm:pt modelId="{25293047-D325-4A8C-A1BC-3AD2A76AFE51}" type="pres">
      <dgm:prSet presAssocID="{8C9553E3-F143-4E5A-AFE9-070723940188}" presName="parentText" presStyleLbl="node1" presStyleIdx="1" presStyleCnt="3" custScaleX="42930">
        <dgm:presLayoutVars>
          <dgm:chMax val="1"/>
          <dgm:bulletEnabled val="1"/>
        </dgm:presLayoutVars>
      </dgm:prSet>
      <dgm:spPr/>
    </dgm:pt>
    <dgm:pt modelId="{81A17951-CB1C-4E26-89C0-2B4473D8A2B6}" type="pres">
      <dgm:prSet presAssocID="{8C9553E3-F143-4E5A-AFE9-070723940188}" presName="descendantText" presStyleLbl="alignAccFollowNode1" presStyleIdx="1" presStyleCnt="3" custScaleX="130227" custScaleY="123895">
        <dgm:presLayoutVars>
          <dgm:bulletEnabled val="1"/>
        </dgm:presLayoutVars>
      </dgm:prSet>
      <dgm:spPr/>
    </dgm:pt>
    <dgm:pt modelId="{6831EA72-3F59-4C1B-93F1-6D73F1141817}" type="pres">
      <dgm:prSet presAssocID="{667918F9-765C-421D-AC28-ED43DCB307C3}" presName="sp" presStyleCnt="0"/>
      <dgm:spPr/>
    </dgm:pt>
    <dgm:pt modelId="{D4E96438-C44C-4C86-A1E5-D768968969A8}" type="pres">
      <dgm:prSet presAssocID="{7BACDDBB-D504-45FA-99BB-85A204096118}" presName="linNode" presStyleCnt="0"/>
      <dgm:spPr/>
    </dgm:pt>
    <dgm:pt modelId="{F3E65CA1-1CEB-4DDA-A3ED-885E90FEC54F}" type="pres">
      <dgm:prSet presAssocID="{7BACDDBB-D504-45FA-99BB-85A204096118}" presName="parentText" presStyleLbl="node1" presStyleIdx="2" presStyleCnt="3" custScaleX="42930">
        <dgm:presLayoutVars>
          <dgm:chMax val="1"/>
          <dgm:bulletEnabled val="1"/>
        </dgm:presLayoutVars>
      </dgm:prSet>
      <dgm:spPr/>
    </dgm:pt>
    <dgm:pt modelId="{353ACC07-8598-410C-8533-CBDFABC19468}" type="pres">
      <dgm:prSet presAssocID="{7BACDDBB-D504-45FA-99BB-85A204096118}" presName="descendantText" presStyleLbl="alignAccFollowNode1" presStyleIdx="2" presStyleCnt="3" custScaleX="130227">
        <dgm:presLayoutVars>
          <dgm:bulletEnabled val="1"/>
        </dgm:presLayoutVars>
      </dgm:prSet>
      <dgm:spPr/>
    </dgm:pt>
  </dgm:ptLst>
  <dgm:cxnLst>
    <dgm:cxn modelId="{FD238901-49C8-431A-BC50-4D4B1BF827E5}" srcId="{0AD981E1-190C-425B-9206-95F75A626651}" destId="{25996513-77D6-4562-8754-05F19CCCF6C7}" srcOrd="0" destOrd="0" parTransId="{29A95532-AE94-433D-A927-6148E176DEDE}" sibTransId="{14F7ADCE-2598-440A-BB59-EDC4647BE875}"/>
    <dgm:cxn modelId="{7B759A20-094C-47D5-9A35-BD2327321F18}" type="presOf" srcId="{0AD981E1-190C-425B-9206-95F75A626651}" destId="{52E48191-01BF-45E1-8CF9-3FB936668E96}" srcOrd="0" destOrd="0" presId="urn:microsoft.com/office/officeart/2005/8/layout/vList5"/>
    <dgm:cxn modelId="{1B5B9927-5944-4BCC-9E90-3455E4DEA4B9}" srcId="{8C9553E3-F143-4E5A-AFE9-070723940188}" destId="{86C3C9DE-1280-4818-A2DB-FF0A0ACECBD3}" srcOrd="0" destOrd="0" parTransId="{89C35ED8-FA00-4BD1-A2EA-C9A4A80F4E00}" sibTransId="{73DC7AA5-4BBD-48FD-BCAB-B86B55F026AC}"/>
    <dgm:cxn modelId="{5933F64C-F577-4DEC-B232-A0BA390155F1}" srcId="{7BACDDBB-D504-45FA-99BB-85A204096118}" destId="{72E77BA0-EEF8-4830-B827-9C0B3B970B8C}" srcOrd="0" destOrd="0" parTransId="{8471398B-3898-4161-839B-77B3E7B3A77C}" sibTransId="{A71F4FAA-EC2A-4F0F-AA95-6BB96A1F9787}"/>
    <dgm:cxn modelId="{69811056-56D2-48F2-91D9-76541CE12DD4}" srcId="{249108D9-0C37-4258-9257-C740804A778D}" destId="{8C9553E3-F143-4E5A-AFE9-070723940188}" srcOrd="1" destOrd="0" parTransId="{613AC9D8-952D-4CC7-B30D-0EE8C1B7F9CA}" sibTransId="{667918F9-765C-421D-AC28-ED43DCB307C3}"/>
    <dgm:cxn modelId="{8DC299A8-0528-42AD-9AD2-910CA2970095}" type="presOf" srcId="{249108D9-0C37-4258-9257-C740804A778D}" destId="{91208E32-A29D-4EE0-B003-7CF6F1CA434C}" srcOrd="0" destOrd="0" presId="urn:microsoft.com/office/officeart/2005/8/layout/vList5"/>
    <dgm:cxn modelId="{F03010BC-0698-4207-949E-5539E461A82D}" type="presOf" srcId="{86C3C9DE-1280-4818-A2DB-FF0A0ACECBD3}" destId="{81A17951-CB1C-4E26-89C0-2B4473D8A2B6}" srcOrd="0" destOrd="0" presId="urn:microsoft.com/office/officeart/2005/8/layout/vList5"/>
    <dgm:cxn modelId="{4573B3C7-AA60-4410-952C-8E3BDE0DF0C1}" srcId="{249108D9-0C37-4258-9257-C740804A778D}" destId="{0AD981E1-190C-425B-9206-95F75A626651}" srcOrd="0" destOrd="0" parTransId="{7B3E8082-7C68-41BC-9209-B0F238E52148}" sibTransId="{8710C7D5-69DA-46EC-8FB8-238F5B10168D}"/>
    <dgm:cxn modelId="{DD6446CF-A04C-4B6F-A7CB-6F7E6CD90585}" srcId="{249108D9-0C37-4258-9257-C740804A778D}" destId="{7BACDDBB-D504-45FA-99BB-85A204096118}" srcOrd="2" destOrd="0" parTransId="{E984CCCF-F597-4E58-B7F4-35C9DD8B34BE}" sibTransId="{07764179-6D22-4AE8-9AB3-5FD827277F75}"/>
    <dgm:cxn modelId="{673BFAD6-C514-4343-B95E-F7E76BEF336D}" type="presOf" srcId="{7BACDDBB-D504-45FA-99BB-85A204096118}" destId="{F3E65CA1-1CEB-4DDA-A3ED-885E90FEC54F}" srcOrd="0" destOrd="0" presId="urn:microsoft.com/office/officeart/2005/8/layout/vList5"/>
    <dgm:cxn modelId="{209400DE-5D1F-4761-A883-EFDF0CCD5C06}" type="presOf" srcId="{8C9553E3-F143-4E5A-AFE9-070723940188}" destId="{25293047-D325-4A8C-A1BC-3AD2A76AFE51}" srcOrd="0" destOrd="0" presId="urn:microsoft.com/office/officeart/2005/8/layout/vList5"/>
    <dgm:cxn modelId="{F889DAE7-FCB8-4BF1-9B03-0E543E765723}" type="presOf" srcId="{72E77BA0-EEF8-4830-B827-9C0B3B970B8C}" destId="{353ACC07-8598-410C-8533-CBDFABC19468}" srcOrd="0" destOrd="0" presId="urn:microsoft.com/office/officeart/2005/8/layout/vList5"/>
    <dgm:cxn modelId="{E13575E8-850D-4A4B-991F-3D8E9CAC1D15}" type="presOf" srcId="{25996513-77D6-4562-8754-05F19CCCF6C7}" destId="{DF89FDBC-18D4-4F24-BE85-93EFA400A854}" srcOrd="0" destOrd="0" presId="urn:microsoft.com/office/officeart/2005/8/layout/vList5"/>
    <dgm:cxn modelId="{7AAAC432-A3D0-4C8B-9C48-E2F175D753E4}" type="presParOf" srcId="{91208E32-A29D-4EE0-B003-7CF6F1CA434C}" destId="{BB634FCD-C7A5-4F0D-8675-A44F52CDA1EE}" srcOrd="0" destOrd="0" presId="urn:microsoft.com/office/officeart/2005/8/layout/vList5"/>
    <dgm:cxn modelId="{E8065181-4495-4949-A1A0-4E5E287441E2}" type="presParOf" srcId="{BB634FCD-C7A5-4F0D-8675-A44F52CDA1EE}" destId="{52E48191-01BF-45E1-8CF9-3FB936668E96}" srcOrd="0" destOrd="0" presId="urn:microsoft.com/office/officeart/2005/8/layout/vList5"/>
    <dgm:cxn modelId="{AED62C3A-2509-4F25-9CF6-490299A07A28}" type="presParOf" srcId="{BB634FCD-C7A5-4F0D-8675-A44F52CDA1EE}" destId="{DF89FDBC-18D4-4F24-BE85-93EFA400A854}" srcOrd="1" destOrd="0" presId="urn:microsoft.com/office/officeart/2005/8/layout/vList5"/>
    <dgm:cxn modelId="{670DB7B6-FBBC-42B2-B564-CB9743EAA895}" type="presParOf" srcId="{91208E32-A29D-4EE0-B003-7CF6F1CA434C}" destId="{27EAA283-9D56-4A51-8181-01E689FD913B}" srcOrd="1" destOrd="0" presId="urn:microsoft.com/office/officeart/2005/8/layout/vList5"/>
    <dgm:cxn modelId="{991E0C20-A5AE-42EF-BFDC-710CF4939F50}" type="presParOf" srcId="{91208E32-A29D-4EE0-B003-7CF6F1CA434C}" destId="{065CEBA8-CE07-4A3A-9525-BC2765A8C63B}" srcOrd="2" destOrd="0" presId="urn:microsoft.com/office/officeart/2005/8/layout/vList5"/>
    <dgm:cxn modelId="{4BDD17C7-36C2-4EE6-ABFD-A48798F7D69F}" type="presParOf" srcId="{065CEBA8-CE07-4A3A-9525-BC2765A8C63B}" destId="{25293047-D325-4A8C-A1BC-3AD2A76AFE51}" srcOrd="0" destOrd="0" presId="urn:microsoft.com/office/officeart/2005/8/layout/vList5"/>
    <dgm:cxn modelId="{A4A8759E-21EC-411B-B736-A5DEFC42A793}" type="presParOf" srcId="{065CEBA8-CE07-4A3A-9525-BC2765A8C63B}" destId="{81A17951-CB1C-4E26-89C0-2B4473D8A2B6}" srcOrd="1" destOrd="0" presId="urn:microsoft.com/office/officeart/2005/8/layout/vList5"/>
    <dgm:cxn modelId="{31182CC4-144D-4F80-A208-C5C05014D18F}" type="presParOf" srcId="{91208E32-A29D-4EE0-B003-7CF6F1CA434C}" destId="{6831EA72-3F59-4C1B-93F1-6D73F1141817}" srcOrd="3" destOrd="0" presId="urn:microsoft.com/office/officeart/2005/8/layout/vList5"/>
    <dgm:cxn modelId="{01D45F57-3342-403E-81AF-8074D787DE7B}" type="presParOf" srcId="{91208E32-A29D-4EE0-B003-7CF6F1CA434C}" destId="{D4E96438-C44C-4C86-A1E5-D768968969A8}" srcOrd="4" destOrd="0" presId="urn:microsoft.com/office/officeart/2005/8/layout/vList5"/>
    <dgm:cxn modelId="{F7F13D68-083C-4326-97CB-F06E89AD8E40}" type="presParOf" srcId="{D4E96438-C44C-4C86-A1E5-D768968969A8}" destId="{F3E65CA1-1CEB-4DDA-A3ED-885E90FEC54F}" srcOrd="0" destOrd="0" presId="urn:microsoft.com/office/officeart/2005/8/layout/vList5"/>
    <dgm:cxn modelId="{E30BD88B-CD16-4E7A-9C54-CF788BEFBFA0}" type="presParOf" srcId="{D4E96438-C44C-4C86-A1E5-D768968969A8}" destId="{353ACC07-8598-410C-8533-CBDFABC194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223F67-B82F-4E7B-AFA9-0883E80288E0}" type="doc">
      <dgm:prSet loTypeId="urn:microsoft.com/office/officeart/2005/8/layout/process2" loCatId="process" qsTypeId="urn:microsoft.com/office/officeart/2005/8/quickstyle/3d2#2" qsCatId="3D" csTypeId="urn:microsoft.com/office/officeart/2005/8/colors/colorful2" csCatId="colorful" phldr="1"/>
      <dgm:spPr/>
    </dgm:pt>
    <dgm:pt modelId="{5B8AE53F-A025-48AD-8AAE-28254D12CF35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dinilai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berdasarkan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amortisasi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periode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berikutnya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berkurang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252461-0FD3-42E1-894B-82518F023E02}" type="parTrans" cxnId="{E6B619B7-573D-4A3C-991D-CE9E475A8E1F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F54134-A813-4B3C-9B5B-BDEAEEF34D2F}" type="sibTrans" cxnId="{E6B619B7-573D-4A3C-991D-CE9E475A8E1F}">
      <dgm:prSet custT="1"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894A99-17FB-42E4-B91C-24928F339ED1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sebelumnya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harus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dipulihkan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gm:t>
    </dgm:pt>
    <dgm:pt modelId="{4B0D7AA5-7396-4CA6-ABEA-E0D1593E7E14}" type="parTrans" cxnId="{7132DCC0-F410-4F0D-A58D-4743735020CA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A183EE0-EE53-4C06-8CB9-B77DB24B7946}" type="sibTrans" cxnId="{7132DCC0-F410-4F0D-A58D-4743735020CA}">
      <dgm:prSet custT="1"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37ABDB-D956-452D-85E4-02383D428DF1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boleh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&gt;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biaya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perolehan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diamortisasi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sebelum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adanya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pengakuan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76AE30-BAD7-484F-89F2-F29778065CA8}" type="parTrans" cxnId="{9B3BDB04-1507-468C-A282-064067D7A20A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3845A1-1372-47C9-AD32-3B8810DA9E31}" type="sibTrans" cxnId="{9B3BDB04-1507-468C-A282-064067D7A20A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E9B8C9-AB0A-472B-8E8B-F1754FB227F6}">
      <dgm:prSet/>
      <dgm:spPr/>
      <dgm:t>
        <a:bodyPr/>
        <a:lstStyle/>
        <a:p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pemulihan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Laporan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Laba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Rugi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49EF6D-B83C-4A07-A0A6-20D29D58B965}" type="parTrans" cxnId="{20190D76-52E4-4B05-9B06-653949784E9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FC1181-4D3E-42FA-AE8D-517AE5DD5173}" type="sibTrans" cxnId="{20190D76-52E4-4B05-9B06-653949784E9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2F30E40-A31F-4CF6-9B72-F3D46B63B53E}" type="pres">
      <dgm:prSet presAssocID="{10223F67-B82F-4E7B-AFA9-0883E80288E0}" presName="linearFlow" presStyleCnt="0">
        <dgm:presLayoutVars>
          <dgm:resizeHandles val="exact"/>
        </dgm:presLayoutVars>
      </dgm:prSet>
      <dgm:spPr/>
    </dgm:pt>
    <dgm:pt modelId="{8BC5D1FE-F438-4AA3-AC5C-E1CD191CA545}" type="pres">
      <dgm:prSet presAssocID="{5B8AE53F-A025-48AD-8AAE-28254D12CF35}" presName="node" presStyleLbl="node1" presStyleIdx="0" presStyleCnt="4" custScaleX="236218">
        <dgm:presLayoutVars>
          <dgm:bulletEnabled val="1"/>
        </dgm:presLayoutVars>
      </dgm:prSet>
      <dgm:spPr/>
    </dgm:pt>
    <dgm:pt modelId="{EDFF30B6-5BE5-4425-A74A-410481E6587C}" type="pres">
      <dgm:prSet presAssocID="{CBF54134-A813-4B3C-9B5B-BDEAEEF34D2F}" presName="sibTrans" presStyleLbl="sibTrans2D1" presStyleIdx="0" presStyleCnt="3"/>
      <dgm:spPr/>
    </dgm:pt>
    <dgm:pt modelId="{284010BE-F765-4118-A5AF-206670E7D752}" type="pres">
      <dgm:prSet presAssocID="{CBF54134-A813-4B3C-9B5B-BDEAEEF34D2F}" presName="connectorText" presStyleLbl="sibTrans2D1" presStyleIdx="0" presStyleCnt="3"/>
      <dgm:spPr/>
    </dgm:pt>
    <dgm:pt modelId="{F1C647CE-FB84-4A73-B926-82E74E4E2912}" type="pres">
      <dgm:prSet presAssocID="{E4894A99-17FB-42E4-B91C-24928F339ED1}" presName="node" presStyleLbl="node1" presStyleIdx="1" presStyleCnt="4" custScaleX="236218">
        <dgm:presLayoutVars>
          <dgm:bulletEnabled val="1"/>
        </dgm:presLayoutVars>
      </dgm:prSet>
      <dgm:spPr/>
    </dgm:pt>
    <dgm:pt modelId="{11494170-9C49-4CA8-AECC-856D8566F633}" type="pres">
      <dgm:prSet presAssocID="{0A183EE0-EE53-4C06-8CB9-B77DB24B7946}" presName="sibTrans" presStyleLbl="sibTrans2D1" presStyleIdx="1" presStyleCnt="3"/>
      <dgm:spPr/>
    </dgm:pt>
    <dgm:pt modelId="{7CA57121-CC0D-44D3-A41F-37A0B0116D76}" type="pres">
      <dgm:prSet presAssocID="{0A183EE0-EE53-4C06-8CB9-B77DB24B7946}" presName="connectorText" presStyleLbl="sibTrans2D1" presStyleIdx="1" presStyleCnt="3"/>
      <dgm:spPr/>
    </dgm:pt>
    <dgm:pt modelId="{34EA1DA1-2964-40F9-A631-6947F03B7440}" type="pres">
      <dgm:prSet presAssocID="{2337ABDB-D956-452D-85E4-02383D428DF1}" presName="node" presStyleLbl="node1" presStyleIdx="2" presStyleCnt="4" custScaleX="236218" custScaleY="132934">
        <dgm:presLayoutVars>
          <dgm:bulletEnabled val="1"/>
        </dgm:presLayoutVars>
      </dgm:prSet>
      <dgm:spPr/>
    </dgm:pt>
    <dgm:pt modelId="{A38AA65E-C903-431E-A8D3-AF1978575C36}" type="pres">
      <dgm:prSet presAssocID="{263845A1-1372-47C9-AD32-3B8810DA9E31}" presName="sibTrans" presStyleLbl="sibTrans2D1" presStyleIdx="2" presStyleCnt="3"/>
      <dgm:spPr/>
    </dgm:pt>
    <dgm:pt modelId="{F7F1544D-2ED6-4FFC-AAAE-027420065589}" type="pres">
      <dgm:prSet presAssocID="{263845A1-1372-47C9-AD32-3B8810DA9E31}" presName="connectorText" presStyleLbl="sibTrans2D1" presStyleIdx="2" presStyleCnt="3"/>
      <dgm:spPr/>
    </dgm:pt>
    <dgm:pt modelId="{FA986CFA-10F5-416E-9E08-6EE29C4D892E}" type="pres">
      <dgm:prSet presAssocID="{A2E9B8C9-AB0A-472B-8E8B-F1754FB227F6}" presName="node" presStyleLbl="node1" presStyleIdx="3" presStyleCnt="4" custScaleX="233511">
        <dgm:presLayoutVars>
          <dgm:bulletEnabled val="1"/>
        </dgm:presLayoutVars>
      </dgm:prSet>
      <dgm:spPr/>
    </dgm:pt>
  </dgm:ptLst>
  <dgm:cxnLst>
    <dgm:cxn modelId="{9B3BDB04-1507-468C-A282-064067D7A20A}" srcId="{10223F67-B82F-4E7B-AFA9-0883E80288E0}" destId="{2337ABDB-D956-452D-85E4-02383D428DF1}" srcOrd="2" destOrd="0" parTransId="{3676AE30-BAD7-484F-89F2-F29778065CA8}" sibTransId="{263845A1-1372-47C9-AD32-3B8810DA9E31}"/>
    <dgm:cxn modelId="{093AC309-4540-49A0-8442-9B41DD3B65BF}" type="presOf" srcId="{CBF54134-A813-4B3C-9B5B-BDEAEEF34D2F}" destId="{284010BE-F765-4118-A5AF-206670E7D752}" srcOrd="1" destOrd="0" presId="urn:microsoft.com/office/officeart/2005/8/layout/process2"/>
    <dgm:cxn modelId="{15E1A50A-327F-4CFB-9BD7-FCCA0A8D71F7}" type="presOf" srcId="{263845A1-1372-47C9-AD32-3B8810DA9E31}" destId="{F7F1544D-2ED6-4FFC-AAAE-027420065589}" srcOrd="1" destOrd="0" presId="urn:microsoft.com/office/officeart/2005/8/layout/process2"/>
    <dgm:cxn modelId="{34D7E515-5DE8-4A49-A112-1CDCA814D01B}" type="presOf" srcId="{0A183EE0-EE53-4C06-8CB9-B77DB24B7946}" destId="{11494170-9C49-4CA8-AECC-856D8566F633}" srcOrd="0" destOrd="0" presId="urn:microsoft.com/office/officeart/2005/8/layout/process2"/>
    <dgm:cxn modelId="{3AB38C2C-85A9-438D-8302-4E070B30BE73}" type="presOf" srcId="{5B8AE53F-A025-48AD-8AAE-28254D12CF35}" destId="{8BC5D1FE-F438-4AA3-AC5C-E1CD191CA545}" srcOrd="0" destOrd="0" presId="urn:microsoft.com/office/officeart/2005/8/layout/process2"/>
    <dgm:cxn modelId="{EEED632D-63EC-486C-BF3C-757E6EE13379}" type="presOf" srcId="{E4894A99-17FB-42E4-B91C-24928F339ED1}" destId="{F1C647CE-FB84-4A73-B926-82E74E4E2912}" srcOrd="0" destOrd="0" presId="urn:microsoft.com/office/officeart/2005/8/layout/process2"/>
    <dgm:cxn modelId="{DAB2F532-8BA9-47BD-84C1-93A245F378D2}" type="presOf" srcId="{263845A1-1372-47C9-AD32-3B8810DA9E31}" destId="{A38AA65E-C903-431E-A8D3-AF1978575C36}" srcOrd="0" destOrd="0" presId="urn:microsoft.com/office/officeart/2005/8/layout/process2"/>
    <dgm:cxn modelId="{999A5268-8DEE-4868-A678-575B71B5F037}" type="presOf" srcId="{0A183EE0-EE53-4C06-8CB9-B77DB24B7946}" destId="{7CA57121-CC0D-44D3-A41F-37A0B0116D76}" srcOrd="1" destOrd="0" presId="urn:microsoft.com/office/officeart/2005/8/layout/process2"/>
    <dgm:cxn modelId="{20190D76-52E4-4B05-9B06-653949784E9E}" srcId="{10223F67-B82F-4E7B-AFA9-0883E80288E0}" destId="{A2E9B8C9-AB0A-472B-8E8B-F1754FB227F6}" srcOrd="3" destOrd="0" parTransId="{6049EF6D-B83C-4A07-A0A6-20D29D58B965}" sibTransId="{50FC1181-4D3E-42FA-AE8D-517AE5DD5173}"/>
    <dgm:cxn modelId="{760F9A97-C561-4553-BEF5-2E54D3E1AF7B}" type="presOf" srcId="{A2E9B8C9-AB0A-472B-8E8B-F1754FB227F6}" destId="{FA986CFA-10F5-416E-9E08-6EE29C4D892E}" srcOrd="0" destOrd="0" presId="urn:microsoft.com/office/officeart/2005/8/layout/process2"/>
    <dgm:cxn modelId="{5CE87F9F-3799-4BA5-8B77-06993C938392}" type="presOf" srcId="{2337ABDB-D956-452D-85E4-02383D428DF1}" destId="{34EA1DA1-2964-40F9-A631-6947F03B7440}" srcOrd="0" destOrd="0" presId="urn:microsoft.com/office/officeart/2005/8/layout/process2"/>
    <dgm:cxn modelId="{E6B619B7-573D-4A3C-991D-CE9E475A8E1F}" srcId="{10223F67-B82F-4E7B-AFA9-0883E80288E0}" destId="{5B8AE53F-A025-48AD-8AAE-28254D12CF35}" srcOrd="0" destOrd="0" parTransId="{3A252461-0FD3-42E1-894B-82518F023E02}" sibTransId="{CBF54134-A813-4B3C-9B5B-BDEAEEF34D2F}"/>
    <dgm:cxn modelId="{7132DCC0-F410-4F0D-A58D-4743735020CA}" srcId="{10223F67-B82F-4E7B-AFA9-0883E80288E0}" destId="{E4894A99-17FB-42E4-B91C-24928F339ED1}" srcOrd="1" destOrd="0" parTransId="{4B0D7AA5-7396-4CA6-ABEA-E0D1593E7E14}" sibTransId="{0A183EE0-EE53-4C06-8CB9-B77DB24B7946}"/>
    <dgm:cxn modelId="{1ACB51C3-D971-4522-AA36-775AF9EDACED}" type="presOf" srcId="{CBF54134-A813-4B3C-9B5B-BDEAEEF34D2F}" destId="{EDFF30B6-5BE5-4425-A74A-410481E6587C}" srcOrd="0" destOrd="0" presId="urn:microsoft.com/office/officeart/2005/8/layout/process2"/>
    <dgm:cxn modelId="{22C6F4DE-5B19-480F-9330-294D4E9F0BA5}" type="presOf" srcId="{10223F67-B82F-4E7B-AFA9-0883E80288E0}" destId="{82F30E40-A31F-4CF6-9B72-F3D46B63B53E}" srcOrd="0" destOrd="0" presId="urn:microsoft.com/office/officeart/2005/8/layout/process2"/>
    <dgm:cxn modelId="{FA85257F-A7CA-45E0-96FB-697A3B5CAAEC}" type="presParOf" srcId="{82F30E40-A31F-4CF6-9B72-F3D46B63B53E}" destId="{8BC5D1FE-F438-4AA3-AC5C-E1CD191CA545}" srcOrd="0" destOrd="0" presId="urn:microsoft.com/office/officeart/2005/8/layout/process2"/>
    <dgm:cxn modelId="{0036EBE9-A261-49B0-9D7B-BFC021EE8CE6}" type="presParOf" srcId="{82F30E40-A31F-4CF6-9B72-F3D46B63B53E}" destId="{EDFF30B6-5BE5-4425-A74A-410481E6587C}" srcOrd="1" destOrd="0" presId="urn:microsoft.com/office/officeart/2005/8/layout/process2"/>
    <dgm:cxn modelId="{1272A7FB-0238-419F-8583-62F6F596E29C}" type="presParOf" srcId="{EDFF30B6-5BE5-4425-A74A-410481E6587C}" destId="{284010BE-F765-4118-A5AF-206670E7D752}" srcOrd="0" destOrd="0" presId="urn:microsoft.com/office/officeart/2005/8/layout/process2"/>
    <dgm:cxn modelId="{B4FEA0D5-23A9-466B-9A46-08241114AC66}" type="presParOf" srcId="{82F30E40-A31F-4CF6-9B72-F3D46B63B53E}" destId="{F1C647CE-FB84-4A73-B926-82E74E4E2912}" srcOrd="2" destOrd="0" presId="urn:microsoft.com/office/officeart/2005/8/layout/process2"/>
    <dgm:cxn modelId="{A09EF904-E76E-49E3-AE1C-2252AAFDC394}" type="presParOf" srcId="{82F30E40-A31F-4CF6-9B72-F3D46B63B53E}" destId="{11494170-9C49-4CA8-AECC-856D8566F633}" srcOrd="3" destOrd="0" presId="urn:microsoft.com/office/officeart/2005/8/layout/process2"/>
    <dgm:cxn modelId="{23FF9328-9729-47A4-9CC4-4ADE1C205BFF}" type="presParOf" srcId="{11494170-9C49-4CA8-AECC-856D8566F633}" destId="{7CA57121-CC0D-44D3-A41F-37A0B0116D76}" srcOrd="0" destOrd="0" presId="urn:microsoft.com/office/officeart/2005/8/layout/process2"/>
    <dgm:cxn modelId="{156FAB64-FC54-4B29-B4DE-8C1F4BDB19A5}" type="presParOf" srcId="{82F30E40-A31F-4CF6-9B72-F3D46B63B53E}" destId="{34EA1DA1-2964-40F9-A631-6947F03B7440}" srcOrd="4" destOrd="0" presId="urn:microsoft.com/office/officeart/2005/8/layout/process2"/>
    <dgm:cxn modelId="{FF783F49-1476-4EB9-A9D5-3CDA6C82A0CD}" type="presParOf" srcId="{82F30E40-A31F-4CF6-9B72-F3D46B63B53E}" destId="{A38AA65E-C903-431E-A8D3-AF1978575C36}" srcOrd="5" destOrd="0" presId="urn:microsoft.com/office/officeart/2005/8/layout/process2"/>
    <dgm:cxn modelId="{9C1AF43E-4502-4C50-AD57-2E1E5C756FBD}" type="presParOf" srcId="{A38AA65E-C903-431E-A8D3-AF1978575C36}" destId="{F7F1544D-2ED6-4FFC-AAAE-027420065589}" srcOrd="0" destOrd="0" presId="urn:microsoft.com/office/officeart/2005/8/layout/process2"/>
    <dgm:cxn modelId="{F3B3ED70-11FA-4E7F-ABEC-C61577BBFE97}" type="presParOf" srcId="{82F30E40-A31F-4CF6-9B72-F3D46B63B53E}" destId="{FA986CFA-10F5-416E-9E08-6EE29C4D892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4D528A-6863-44DF-98A8-C63A5844AFB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553E19-87F8-4FF6-BC30-8D2245293374}">
      <dgm:prSet phldrT="[Text]" phldr="1"/>
      <dgm:spPr/>
      <dgm:t>
        <a:bodyPr/>
        <a:lstStyle/>
        <a:p>
          <a:endParaRPr lang="en-US" dirty="0"/>
        </a:p>
      </dgm:t>
    </dgm:pt>
    <dgm:pt modelId="{09730D03-F64F-40EA-8017-F7E4E8EDC7A0}" type="parTrans" cxnId="{07EA7B4C-861B-4597-A910-BC0A15A7E735}">
      <dgm:prSet/>
      <dgm:spPr/>
      <dgm:t>
        <a:bodyPr/>
        <a:lstStyle/>
        <a:p>
          <a:endParaRPr lang="en-US"/>
        </a:p>
      </dgm:t>
    </dgm:pt>
    <dgm:pt modelId="{F0FBE400-6224-4CAD-B254-FB777040280B}" type="sibTrans" cxnId="{07EA7B4C-861B-4597-A910-BC0A15A7E735}">
      <dgm:prSet/>
      <dgm:spPr/>
      <dgm:t>
        <a:bodyPr/>
        <a:lstStyle/>
        <a:p>
          <a:endParaRPr lang="en-US"/>
        </a:p>
      </dgm:t>
    </dgm:pt>
    <dgm:pt modelId="{720CDE0E-778C-46C9-9BD6-4D7D8ADB2E7E}">
      <dgm:prSet phldrT="[Text]"/>
      <dgm:spPr/>
      <dgm:t>
        <a:bodyPr/>
        <a:lstStyle/>
        <a:p>
          <a:r>
            <a:rPr lang="en-GB" dirty="0" err="1"/>
            <a:t>aset</a:t>
          </a:r>
          <a:r>
            <a:rPr lang="en-GB" dirty="0"/>
            <a:t> </a:t>
          </a:r>
          <a:r>
            <a:rPr lang="en-GB" dirty="0" err="1"/>
            <a:t>keuangan</a:t>
          </a:r>
          <a:r>
            <a:rPr lang="en-GB" dirty="0"/>
            <a:t> yang </a:t>
          </a:r>
          <a:r>
            <a:rPr lang="en-GB" dirty="0" err="1"/>
            <a:t>dinilai</a:t>
          </a:r>
          <a:r>
            <a:rPr lang="en-GB" dirty="0"/>
            <a:t> </a:t>
          </a:r>
          <a:r>
            <a:rPr lang="en-GB" dirty="0" err="1"/>
            <a:t>dengan</a:t>
          </a:r>
          <a:r>
            <a:rPr lang="en-GB" dirty="0"/>
            <a:t> </a:t>
          </a:r>
          <a:r>
            <a:rPr lang="en-GB" b="1" dirty="0" err="1"/>
            <a:t>harga</a:t>
          </a:r>
          <a:r>
            <a:rPr lang="en-GB" b="1" dirty="0"/>
            <a:t> </a:t>
          </a:r>
          <a:r>
            <a:rPr lang="en-GB" b="1" dirty="0" err="1"/>
            <a:t>perolehan</a:t>
          </a:r>
          <a:endParaRPr lang="en-US" b="1" dirty="0"/>
        </a:p>
      </dgm:t>
    </dgm:pt>
    <dgm:pt modelId="{5290433A-6F37-4DF3-A928-1C079049DD50}" type="parTrans" cxnId="{D22F7752-7274-4B48-8F97-9BA4988FF9EC}">
      <dgm:prSet/>
      <dgm:spPr/>
      <dgm:t>
        <a:bodyPr/>
        <a:lstStyle/>
        <a:p>
          <a:endParaRPr lang="en-US"/>
        </a:p>
      </dgm:t>
    </dgm:pt>
    <dgm:pt modelId="{1B550C7B-85F4-478F-AB6E-0BD7A21C529C}" type="sibTrans" cxnId="{D22F7752-7274-4B48-8F97-9BA4988FF9EC}">
      <dgm:prSet/>
      <dgm:spPr/>
      <dgm:t>
        <a:bodyPr/>
        <a:lstStyle/>
        <a:p>
          <a:endParaRPr lang="en-US"/>
        </a:p>
      </dgm:t>
    </dgm:pt>
    <dgm:pt modelId="{D53185F0-313E-44D3-8401-8DF7797623AE}">
      <dgm:prSet phldrT="[Text]" phldr="1"/>
      <dgm:spPr/>
      <dgm:t>
        <a:bodyPr/>
        <a:lstStyle/>
        <a:p>
          <a:endParaRPr lang="en-US" dirty="0"/>
        </a:p>
      </dgm:t>
    </dgm:pt>
    <dgm:pt modelId="{FC09DC71-4C1B-4283-B598-B8DD76F734FB}" type="parTrans" cxnId="{A1F7030F-BD58-4E85-B0DA-9954F70A51BD}">
      <dgm:prSet/>
      <dgm:spPr/>
      <dgm:t>
        <a:bodyPr/>
        <a:lstStyle/>
        <a:p>
          <a:endParaRPr lang="en-US"/>
        </a:p>
      </dgm:t>
    </dgm:pt>
    <dgm:pt modelId="{61BB35BF-D46F-4750-AD60-D4791813ABBF}" type="sibTrans" cxnId="{A1F7030F-BD58-4E85-B0DA-9954F70A51BD}">
      <dgm:prSet/>
      <dgm:spPr/>
      <dgm:t>
        <a:bodyPr/>
        <a:lstStyle/>
        <a:p>
          <a:endParaRPr lang="en-US"/>
        </a:p>
      </dgm:t>
    </dgm:pt>
    <dgm:pt modelId="{E2DA5739-5797-4A30-AE45-81E1A90B3B26}">
      <dgm:prSet phldrT="[Text]"/>
      <dgm:spPr/>
      <dgm:t>
        <a:bodyPr/>
        <a:lstStyle/>
        <a:p>
          <a:r>
            <a:rPr lang="en-GB" b="1" dirty="0" err="1"/>
            <a:t>kerugian</a:t>
          </a:r>
          <a:r>
            <a:rPr lang="en-GB" b="1" dirty="0"/>
            <a:t> </a:t>
          </a:r>
          <a:r>
            <a:rPr lang="en-GB" b="1" dirty="0" err="1"/>
            <a:t>penurunan</a:t>
          </a:r>
          <a:r>
            <a:rPr lang="en-GB" b="1" dirty="0"/>
            <a:t> </a:t>
          </a:r>
          <a:r>
            <a:rPr lang="en-GB" b="1" dirty="0" err="1"/>
            <a:t>nilai</a:t>
          </a:r>
          <a:r>
            <a:rPr lang="en-GB" b="1" dirty="0"/>
            <a:t> </a:t>
          </a:r>
          <a:r>
            <a:rPr lang="en-GB" dirty="0">
              <a:sym typeface="Wingdings" pitchFamily="2" charset="2"/>
            </a:rPr>
            <a:t> </a:t>
          </a:r>
          <a:r>
            <a:rPr lang="en-GB" b="1" dirty="0" err="1"/>
            <a:t>selisih</a:t>
          </a:r>
          <a:r>
            <a:rPr lang="en-GB" dirty="0"/>
            <a:t> </a:t>
          </a:r>
          <a:r>
            <a:rPr lang="en-GB" dirty="0" err="1"/>
            <a:t>antara</a:t>
          </a:r>
          <a:r>
            <a:rPr lang="en-GB" dirty="0"/>
            <a:t> </a:t>
          </a:r>
          <a:r>
            <a:rPr lang="en-GB" b="1" dirty="0" err="1"/>
            <a:t>nilai</a:t>
          </a:r>
          <a:r>
            <a:rPr lang="en-GB" b="1" dirty="0"/>
            <a:t> </a:t>
          </a:r>
          <a:r>
            <a:rPr lang="en-GB" b="1" dirty="0" err="1"/>
            <a:t>tercatat</a:t>
          </a:r>
          <a:r>
            <a:rPr lang="en-GB" b="1" dirty="0"/>
            <a:t> </a:t>
          </a:r>
          <a:r>
            <a:rPr lang="en-GB" dirty="0" err="1"/>
            <a:t>aset</a:t>
          </a:r>
          <a:r>
            <a:rPr lang="en-GB" dirty="0"/>
            <a:t> </a:t>
          </a:r>
          <a:r>
            <a:rPr lang="en-GB" dirty="0" err="1"/>
            <a:t>keuangan</a:t>
          </a:r>
          <a:r>
            <a:rPr lang="en-GB" dirty="0"/>
            <a:t> </a:t>
          </a:r>
          <a:r>
            <a:rPr lang="en-GB" dirty="0" err="1"/>
            <a:t>dengan</a:t>
          </a:r>
          <a:r>
            <a:rPr lang="en-GB" dirty="0"/>
            <a:t> </a:t>
          </a:r>
          <a:r>
            <a:rPr lang="en-GB" b="1" dirty="0" err="1"/>
            <a:t>nilai</a:t>
          </a:r>
          <a:r>
            <a:rPr lang="en-GB" b="1" dirty="0"/>
            <a:t> </a:t>
          </a:r>
          <a:r>
            <a:rPr lang="en-GB" b="1" dirty="0" err="1"/>
            <a:t>kini</a:t>
          </a:r>
          <a:r>
            <a:rPr lang="en-GB" b="1" dirty="0"/>
            <a:t> </a:t>
          </a:r>
          <a:r>
            <a:rPr lang="en-GB" b="1" dirty="0" err="1"/>
            <a:t>dari</a:t>
          </a:r>
          <a:r>
            <a:rPr lang="en-GB" b="1" dirty="0"/>
            <a:t> </a:t>
          </a:r>
          <a:r>
            <a:rPr lang="en-GB" b="1" dirty="0" err="1"/>
            <a:t>estimasi</a:t>
          </a:r>
          <a:r>
            <a:rPr lang="en-GB" b="1" dirty="0"/>
            <a:t> </a:t>
          </a:r>
          <a:r>
            <a:rPr lang="en-GB" b="1" dirty="0" err="1"/>
            <a:t>arus</a:t>
          </a:r>
          <a:r>
            <a:rPr lang="en-GB" b="1" dirty="0"/>
            <a:t> </a:t>
          </a:r>
          <a:r>
            <a:rPr lang="en-GB" b="1" dirty="0" err="1"/>
            <a:t>kas</a:t>
          </a:r>
          <a:r>
            <a:rPr lang="en-GB" b="1" dirty="0"/>
            <a:t> </a:t>
          </a:r>
          <a:r>
            <a:rPr lang="en-GB" b="1" dirty="0" err="1"/>
            <a:t>masa</a:t>
          </a:r>
          <a:r>
            <a:rPr lang="en-GB" b="1" dirty="0"/>
            <a:t> </a:t>
          </a:r>
          <a:r>
            <a:rPr lang="en-GB" b="1" dirty="0" err="1"/>
            <a:t>depan</a:t>
          </a:r>
          <a:r>
            <a:rPr lang="en-GB" dirty="0"/>
            <a:t> yang </a:t>
          </a:r>
          <a:r>
            <a:rPr lang="en-GB" dirty="0" err="1"/>
            <a:t>didiskontokan</a:t>
          </a:r>
          <a:r>
            <a:rPr lang="en-GB" dirty="0"/>
            <a:t> </a:t>
          </a:r>
          <a:r>
            <a:rPr lang="en-GB" dirty="0" err="1"/>
            <a:t>pada</a:t>
          </a:r>
          <a:r>
            <a:rPr lang="en-GB" dirty="0"/>
            <a:t> </a:t>
          </a:r>
          <a:r>
            <a:rPr lang="en-GB" dirty="0" err="1"/>
            <a:t>tingkat</a:t>
          </a:r>
          <a:r>
            <a:rPr lang="en-GB" dirty="0"/>
            <a:t> </a:t>
          </a:r>
          <a:r>
            <a:rPr lang="en-GB" dirty="0" err="1"/>
            <a:t>pengembalian</a:t>
          </a:r>
          <a:r>
            <a:rPr lang="en-GB" dirty="0"/>
            <a:t> yang </a:t>
          </a:r>
          <a:r>
            <a:rPr lang="en-GB" dirty="0" err="1"/>
            <a:t>berlaku</a:t>
          </a:r>
          <a:r>
            <a:rPr lang="en-GB" dirty="0"/>
            <a:t> </a:t>
          </a:r>
          <a:r>
            <a:rPr lang="en-GB" dirty="0" err="1"/>
            <a:t>di</a:t>
          </a:r>
          <a:r>
            <a:rPr lang="en-GB" dirty="0"/>
            <a:t> </a:t>
          </a:r>
          <a:r>
            <a:rPr lang="en-GB" dirty="0" err="1"/>
            <a:t>pasar</a:t>
          </a:r>
          <a:r>
            <a:rPr lang="en-GB" dirty="0"/>
            <a:t> </a:t>
          </a:r>
          <a:r>
            <a:rPr lang="en-GB" dirty="0" err="1"/>
            <a:t>untuk</a:t>
          </a:r>
          <a:r>
            <a:rPr lang="en-GB" dirty="0"/>
            <a:t> </a:t>
          </a:r>
          <a:r>
            <a:rPr lang="en-GB" dirty="0" err="1"/>
            <a:t>aset</a:t>
          </a:r>
          <a:r>
            <a:rPr lang="en-GB" dirty="0"/>
            <a:t> </a:t>
          </a:r>
          <a:r>
            <a:rPr lang="en-GB" dirty="0" err="1"/>
            <a:t>keuangan</a:t>
          </a:r>
          <a:r>
            <a:rPr lang="en-GB" dirty="0"/>
            <a:t> </a:t>
          </a:r>
          <a:r>
            <a:rPr lang="en-GB" dirty="0" err="1"/>
            <a:t>serupa</a:t>
          </a:r>
          <a:r>
            <a:rPr lang="en-GB" dirty="0"/>
            <a:t>.</a:t>
          </a:r>
          <a:endParaRPr lang="en-US" dirty="0"/>
        </a:p>
      </dgm:t>
    </dgm:pt>
    <dgm:pt modelId="{FCB04215-B358-4178-96D5-8A64901D51EA}" type="parTrans" cxnId="{ADBDD76A-03BD-46ED-A3FE-DFD6D6C6DD79}">
      <dgm:prSet/>
      <dgm:spPr/>
      <dgm:t>
        <a:bodyPr/>
        <a:lstStyle/>
        <a:p>
          <a:endParaRPr lang="en-US"/>
        </a:p>
      </dgm:t>
    </dgm:pt>
    <dgm:pt modelId="{8D8CE0A0-AC9F-4013-AC44-C369A973C2B3}" type="sibTrans" cxnId="{ADBDD76A-03BD-46ED-A3FE-DFD6D6C6DD79}">
      <dgm:prSet/>
      <dgm:spPr/>
      <dgm:t>
        <a:bodyPr/>
        <a:lstStyle/>
        <a:p>
          <a:endParaRPr lang="en-US"/>
        </a:p>
      </dgm:t>
    </dgm:pt>
    <dgm:pt modelId="{BCFD8246-4117-4354-BD92-F78025F3AF58}">
      <dgm:prSet phldrT="[Text]" phldr="1"/>
      <dgm:spPr/>
      <dgm:t>
        <a:bodyPr/>
        <a:lstStyle/>
        <a:p>
          <a:endParaRPr lang="en-US" dirty="0"/>
        </a:p>
      </dgm:t>
    </dgm:pt>
    <dgm:pt modelId="{3F2FA08C-41A0-45D0-A99D-C4724692D7AD}" type="parTrans" cxnId="{B55DB444-FD79-424B-87D9-E02C9061E5AE}">
      <dgm:prSet/>
      <dgm:spPr/>
      <dgm:t>
        <a:bodyPr/>
        <a:lstStyle/>
        <a:p>
          <a:endParaRPr lang="en-US"/>
        </a:p>
      </dgm:t>
    </dgm:pt>
    <dgm:pt modelId="{210007C7-1E3F-44BD-9EAF-1CA96AC784B7}" type="sibTrans" cxnId="{B55DB444-FD79-424B-87D9-E02C9061E5AE}">
      <dgm:prSet/>
      <dgm:spPr/>
      <dgm:t>
        <a:bodyPr/>
        <a:lstStyle/>
        <a:p>
          <a:endParaRPr lang="en-US"/>
        </a:p>
      </dgm:t>
    </dgm:pt>
    <dgm:pt modelId="{A81F7E80-5F83-4265-9656-4481C1F77382}">
      <dgm:prSet phldrT="[Text]"/>
      <dgm:spPr/>
      <dgm:t>
        <a:bodyPr/>
        <a:lstStyle/>
        <a:p>
          <a:r>
            <a:rPr lang="en-GB" dirty="0" err="1"/>
            <a:t>Kerugian</a:t>
          </a:r>
          <a:r>
            <a:rPr lang="en-GB" dirty="0"/>
            <a:t> </a:t>
          </a:r>
          <a:r>
            <a:rPr lang="en-GB" dirty="0" err="1"/>
            <a:t>penurunan</a:t>
          </a:r>
          <a:r>
            <a:rPr lang="en-GB" dirty="0"/>
            <a:t> </a:t>
          </a:r>
          <a:r>
            <a:rPr lang="en-GB" dirty="0" err="1"/>
            <a:t>nilai</a:t>
          </a:r>
          <a:r>
            <a:rPr lang="en-GB" dirty="0"/>
            <a:t> </a:t>
          </a:r>
          <a:r>
            <a:rPr lang="en-GB" b="1" dirty="0" err="1"/>
            <a:t>tidak</a:t>
          </a:r>
          <a:r>
            <a:rPr lang="en-GB" b="1" dirty="0"/>
            <a:t> </a:t>
          </a:r>
          <a:r>
            <a:rPr lang="en-GB" b="1" dirty="0" err="1"/>
            <a:t>dapat</a:t>
          </a:r>
          <a:r>
            <a:rPr lang="en-GB" b="1" dirty="0"/>
            <a:t> </a:t>
          </a:r>
          <a:r>
            <a:rPr lang="en-GB" b="1" dirty="0" err="1"/>
            <a:t>dipulihkan</a:t>
          </a:r>
          <a:endParaRPr lang="en-US" b="1" dirty="0"/>
        </a:p>
      </dgm:t>
    </dgm:pt>
    <dgm:pt modelId="{CA3FF9EC-B1ED-4565-B2E2-343CD7B489B3}" type="parTrans" cxnId="{5CA2418A-5EEB-447F-9BD6-501A4288D7E2}">
      <dgm:prSet/>
      <dgm:spPr/>
      <dgm:t>
        <a:bodyPr/>
        <a:lstStyle/>
        <a:p>
          <a:endParaRPr lang="en-US"/>
        </a:p>
      </dgm:t>
    </dgm:pt>
    <dgm:pt modelId="{DAE09721-5251-4B64-B1FA-E4E969ADBA8E}" type="sibTrans" cxnId="{5CA2418A-5EEB-447F-9BD6-501A4288D7E2}">
      <dgm:prSet/>
      <dgm:spPr/>
      <dgm:t>
        <a:bodyPr/>
        <a:lstStyle/>
        <a:p>
          <a:endParaRPr lang="en-US"/>
        </a:p>
      </dgm:t>
    </dgm:pt>
    <dgm:pt modelId="{3E0230A7-7375-4D88-8DFA-6066E3C84A3E}" type="pres">
      <dgm:prSet presAssocID="{414D528A-6863-44DF-98A8-C63A5844AFBD}" presName="linearFlow" presStyleCnt="0">
        <dgm:presLayoutVars>
          <dgm:dir/>
          <dgm:animLvl val="lvl"/>
          <dgm:resizeHandles val="exact"/>
        </dgm:presLayoutVars>
      </dgm:prSet>
      <dgm:spPr/>
    </dgm:pt>
    <dgm:pt modelId="{256DAB57-8277-400D-89E4-66CFB81836C0}" type="pres">
      <dgm:prSet presAssocID="{58553E19-87F8-4FF6-BC30-8D2245293374}" presName="composite" presStyleCnt="0"/>
      <dgm:spPr/>
    </dgm:pt>
    <dgm:pt modelId="{D5E7214E-86F1-4E83-9561-BF27E0264BF7}" type="pres">
      <dgm:prSet presAssocID="{58553E19-87F8-4FF6-BC30-8D224529337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825031-57A3-4F8F-BDB3-5E3B5FAC4B6F}" type="pres">
      <dgm:prSet presAssocID="{58553E19-87F8-4FF6-BC30-8D2245293374}" presName="descendantText" presStyleLbl="alignAcc1" presStyleIdx="0" presStyleCnt="3">
        <dgm:presLayoutVars>
          <dgm:bulletEnabled val="1"/>
        </dgm:presLayoutVars>
      </dgm:prSet>
      <dgm:spPr/>
    </dgm:pt>
    <dgm:pt modelId="{3DB53EE2-A1EE-4CBC-B6AD-F912B90FE783}" type="pres">
      <dgm:prSet presAssocID="{F0FBE400-6224-4CAD-B254-FB777040280B}" presName="sp" presStyleCnt="0"/>
      <dgm:spPr/>
    </dgm:pt>
    <dgm:pt modelId="{FF3C9873-F27D-4EAD-836A-C7FA5AC7CA0B}" type="pres">
      <dgm:prSet presAssocID="{D53185F0-313E-44D3-8401-8DF7797623AE}" presName="composite" presStyleCnt="0"/>
      <dgm:spPr/>
    </dgm:pt>
    <dgm:pt modelId="{8DB46CEE-A82D-4A71-BE14-364AF4DECFE7}" type="pres">
      <dgm:prSet presAssocID="{D53185F0-313E-44D3-8401-8DF7797623A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BC87A64-C82D-4E9A-8959-3CF9D7AFC7EF}" type="pres">
      <dgm:prSet presAssocID="{D53185F0-313E-44D3-8401-8DF7797623AE}" presName="descendantText" presStyleLbl="alignAcc1" presStyleIdx="1" presStyleCnt="3" custScaleY="196717">
        <dgm:presLayoutVars>
          <dgm:bulletEnabled val="1"/>
        </dgm:presLayoutVars>
      </dgm:prSet>
      <dgm:spPr/>
    </dgm:pt>
    <dgm:pt modelId="{24833192-3FBD-4C38-BB3A-1C3CEE36939C}" type="pres">
      <dgm:prSet presAssocID="{61BB35BF-D46F-4750-AD60-D4791813ABBF}" presName="sp" presStyleCnt="0"/>
      <dgm:spPr/>
    </dgm:pt>
    <dgm:pt modelId="{72AD9059-C3C0-45AA-A879-3FCEF7F3B934}" type="pres">
      <dgm:prSet presAssocID="{BCFD8246-4117-4354-BD92-F78025F3AF58}" presName="composite" presStyleCnt="0"/>
      <dgm:spPr/>
    </dgm:pt>
    <dgm:pt modelId="{34E3EEFE-E97C-4473-8673-8A65E1A39431}" type="pres">
      <dgm:prSet presAssocID="{BCFD8246-4117-4354-BD92-F78025F3AF58}" presName="parentText" presStyleLbl="alignNode1" presStyleIdx="2" presStyleCnt="3" custLinFactNeighborY="2878">
        <dgm:presLayoutVars>
          <dgm:chMax val="1"/>
          <dgm:bulletEnabled val="1"/>
        </dgm:presLayoutVars>
      </dgm:prSet>
      <dgm:spPr/>
    </dgm:pt>
    <dgm:pt modelId="{3465915A-FEA8-49BB-A1E7-D5A93429BA64}" type="pres">
      <dgm:prSet presAssocID="{BCFD8246-4117-4354-BD92-F78025F3AF58}" presName="descendantText" presStyleLbl="alignAcc1" presStyleIdx="2" presStyleCnt="3" custLinFactNeighborY="15467">
        <dgm:presLayoutVars>
          <dgm:bulletEnabled val="1"/>
        </dgm:presLayoutVars>
      </dgm:prSet>
      <dgm:spPr/>
    </dgm:pt>
  </dgm:ptLst>
  <dgm:cxnLst>
    <dgm:cxn modelId="{A1F7030F-BD58-4E85-B0DA-9954F70A51BD}" srcId="{414D528A-6863-44DF-98A8-C63A5844AFBD}" destId="{D53185F0-313E-44D3-8401-8DF7797623AE}" srcOrd="1" destOrd="0" parTransId="{FC09DC71-4C1B-4283-B598-B8DD76F734FB}" sibTransId="{61BB35BF-D46F-4750-AD60-D4791813ABBF}"/>
    <dgm:cxn modelId="{800C7C1F-EAFC-40D3-9066-7DC091106990}" type="presOf" srcId="{414D528A-6863-44DF-98A8-C63A5844AFBD}" destId="{3E0230A7-7375-4D88-8DFA-6066E3C84A3E}" srcOrd="0" destOrd="0" presId="urn:microsoft.com/office/officeart/2005/8/layout/chevron2"/>
    <dgm:cxn modelId="{94FEBB34-D381-4B85-B324-E8D1F01D6CF9}" type="presOf" srcId="{A81F7E80-5F83-4265-9656-4481C1F77382}" destId="{3465915A-FEA8-49BB-A1E7-D5A93429BA64}" srcOrd="0" destOrd="0" presId="urn:microsoft.com/office/officeart/2005/8/layout/chevron2"/>
    <dgm:cxn modelId="{9AD40E40-5B99-456F-8D98-8FB48BD706BB}" type="presOf" srcId="{E2DA5739-5797-4A30-AE45-81E1A90B3B26}" destId="{6BC87A64-C82D-4E9A-8959-3CF9D7AFC7EF}" srcOrd="0" destOrd="0" presId="urn:microsoft.com/office/officeart/2005/8/layout/chevron2"/>
    <dgm:cxn modelId="{B55DB444-FD79-424B-87D9-E02C9061E5AE}" srcId="{414D528A-6863-44DF-98A8-C63A5844AFBD}" destId="{BCFD8246-4117-4354-BD92-F78025F3AF58}" srcOrd="2" destOrd="0" parTransId="{3F2FA08C-41A0-45D0-A99D-C4724692D7AD}" sibTransId="{210007C7-1E3F-44BD-9EAF-1CA96AC784B7}"/>
    <dgm:cxn modelId="{ADBDD76A-03BD-46ED-A3FE-DFD6D6C6DD79}" srcId="{D53185F0-313E-44D3-8401-8DF7797623AE}" destId="{E2DA5739-5797-4A30-AE45-81E1A90B3B26}" srcOrd="0" destOrd="0" parTransId="{FCB04215-B358-4178-96D5-8A64901D51EA}" sibTransId="{8D8CE0A0-AC9F-4013-AC44-C369A973C2B3}"/>
    <dgm:cxn modelId="{07EA7B4C-861B-4597-A910-BC0A15A7E735}" srcId="{414D528A-6863-44DF-98A8-C63A5844AFBD}" destId="{58553E19-87F8-4FF6-BC30-8D2245293374}" srcOrd="0" destOrd="0" parTransId="{09730D03-F64F-40EA-8017-F7E4E8EDC7A0}" sibTransId="{F0FBE400-6224-4CAD-B254-FB777040280B}"/>
    <dgm:cxn modelId="{D22F7752-7274-4B48-8F97-9BA4988FF9EC}" srcId="{58553E19-87F8-4FF6-BC30-8D2245293374}" destId="{720CDE0E-778C-46C9-9BD6-4D7D8ADB2E7E}" srcOrd="0" destOrd="0" parTransId="{5290433A-6F37-4DF3-A928-1C079049DD50}" sibTransId="{1B550C7B-85F4-478F-AB6E-0BD7A21C529C}"/>
    <dgm:cxn modelId="{FD3FE657-F3B0-4950-9557-D637EACA52CB}" type="presOf" srcId="{D53185F0-313E-44D3-8401-8DF7797623AE}" destId="{8DB46CEE-A82D-4A71-BE14-364AF4DECFE7}" srcOrd="0" destOrd="0" presId="urn:microsoft.com/office/officeart/2005/8/layout/chevron2"/>
    <dgm:cxn modelId="{5CA2418A-5EEB-447F-9BD6-501A4288D7E2}" srcId="{BCFD8246-4117-4354-BD92-F78025F3AF58}" destId="{A81F7E80-5F83-4265-9656-4481C1F77382}" srcOrd="0" destOrd="0" parTransId="{CA3FF9EC-B1ED-4565-B2E2-343CD7B489B3}" sibTransId="{DAE09721-5251-4B64-B1FA-E4E969ADBA8E}"/>
    <dgm:cxn modelId="{39FE409B-CE1C-4F62-BA0D-0EA71E8F19E7}" type="presOf" srcId="{BCFD8246-4117-4354-BD92-F78025F3AF58}" destId="{34E3EEFE-E97C-4473-8673-8A65E1A39431}" srcOrd="0" destOrd="0" presId="urn:microsoft.com/office/officeart/2005/8/layout/chevron2"/>
    <dgm:cxn modelId="{673689B6-7109-477A-837D-FDAD8431F737}" type="presOf" srcId="{720CDE0E-778C-46C9-9BD6-4D7D8ADB2E7E}" destId="{26825031-57A3-4F8F-BDB3-5E3B5FAC4B6F}" srcOrd="0" destOrd="0" presId="urn:microsoft.com/office/officeart/2005/8/layout/chevron2"/>
    <dgm:cxn modelId="{222DFDDD-1D27-4AF8-B770-8976677722BC}" type="presOf" srcId="{58553E19-87F8-4FF6-BC30-8D2245293374}" destId="{D5E7214E-86F1-4E83-9561-BF27E0264BF7}" srcOrd="0" destOrd="0" presId="urn:microsoft.com/office/officeart/2005/8/layout/chevron2"/>
    <dgm:cxn modelId="{4F87BB44-F158-4927-A13C-309A7B739109}" type="presParOf" srcId="{3E0230A7-7375-4D88-8DFA-6066E3C84A3E}" destId="{256DAB57-8277-400D-89E4-66CFB81836C0}" srcOrd="0" destOrd="0" presId="urn:microsoft.com/office/officeart/2005/8/layout/chevron2"/>
    <dgm:cxn modelId="{CEE81DD7-B89D-46BA-983D-7EDB613C7C35}" type="presParOf" srcId="{256DAB57-8277-400D-89E4-66CFB81836C0}" destId="{D5E7214E-86F1-4E83-9561-BF27E0264BF7}" srcOrd="0" destOrd="0" presId="urn:microsoft.com/office/officeart/2005/8/layout/chevron2"/>
    <dgm:cxn modelId="{31291DD8-B54C-4B5F-925E-97026A5BBCD6}" type="presParOf" srcId="{256DAB57-8277-400D-89E4-66CFB81836C0}" destId="{26825031-57A3-4F8F-BDB3-5E3B5FAC4B6F}" srcOrd="1" destOrd="0" presId="urn:microsoft.com/office/officeart/2005/8/layout/chevron2"/>
    <dgm:cxn modelId="{CA5DA7CC-AF32-4BBD-BDF7-9F724241F1CC}" type="presParOf" srcId="{3E0230A7-7375-4D88-8DFA-6066E3C84A3E}" destId="{3DB53EE2-A1EE-4CBC-B6AD-F912B90FE783}" srcOrd="1" destOrd="0" presId="urn:microsoft.com/office/officeart/2005/8/layout/chevron2"/>
    <dgm:cxn modelId="{49050B7B-6D7F-4110-A919-288E8449260A}" type="presParOf" srcId="{3E0230A7-7375-4D88-8DFA-6066E3C84A3E}" destId="{FF3C9873-F27D-4EAD-836A-C7FA5AC7CA0B}" srcOrd="2" destOrd="0" presId="urn:microsoft.com/office/officeart/2005/8/layout/chevron2"/>
    <dgm:cxn modelId="{55093F1B-6C3F-4BFD-8D13-1AC2C4AE167A}" type="presParOf" srcId="{FF3C9873-F27D-4EAD-836A-C7FA5AC7CA0B}" destId="{8DB46CEE-A82D-4A71-BE14-364AF4DECFE7}" srcOrd="0" destOrd="0" presId="urn:microsoft.com/office/officeart/2005/8/layout/chevron2"/>
    <dgm:cxn modelId="{92965D93-603E-405B-9CBD-42C148017273}" type="presParOf" srcId="{FF3C9873-F27D-4EAD-836A-C7FA5AC7CA0B}" destId="{6BC87A64-C82D-4E9A-8959-3CF9D7AFC7EF}" srcOrd="1" destOrd="0" presId="urn:microsoft.com/office/officeart/2005/8/layout/chevron2"/>
    <dgm:cxn modelId="{512E08BB-E2E4-4AB0-9A23-57668A669E98}" type="presParOf" srcId="{3E0230A7-7375-4D88-8DFA-6066E3C84A3E}" destId="{24833192-3FBD-4C38-BB3A-1C3CEE36939C}" srcOrd="3" destOrd="0" presId="urn:microsoft.com/office/officeart/2005/8/layout/chevron2"/>
    <dgm:cxn modelId="{14B12818-873B-4F1A-9F6A-468D2593D14E}" type="presParOf" srcId="{3E0230A7-7375-4D88-8DFA-6066E3C84A3E}" destId="{72AD9059-C3C0-45AA-A879-3FCEF7F3B934}" srcOrd="4" destOrd="0" presId="urn:microsoft.com/office/officeart/2005/8/layout/chevron2"/>
    <dgm:cxn modelId="{EC0C9F07-332D-44D6-BC74-3969F56E9BDB}" type="presParOf" srcId="{72AD9059-C3C0-45AA-A879-3FCEF7F3B934}" destId="{34E3EEFE-E97C-4473-8673-8A65E1A39431}" srcOrd="0" destOrd="0" presId="urn:microsoft.com/office/officeart/2005/8/layout/chevron2"/>
    <dgm:cxn modelId="{C6A30223-E81D-4FCC-81CC-F584F044762D}" type="presParOf" srcId="{72AD9059-C3C0-45AA-A879-3FCEF7F3B934}" destId="{3465915A-FEA8-49BB-A1E7-D5A93429BA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3360FC-7C4A-4D09-9589-88278F2C57A0}" type="doc">
      <dgm:prSet loTypeId="urn:microsoft.com/office/officeart/2005/8/layout/b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97A113-7E26-44E9-88A7-AB0596184101}">
      <dgm:prSet phldrT="[Text]" custT="1"/>
      <dgm:spPr/>
      <dgm:t>
        <a:bodyPr/>
        <a:lstStyle/>
        <a:p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tersedia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dijual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9D5C73-B7B6-4A6E-AE50-4ECEC1310BC5}" type="parTrans" cxnId="{69B85563-CADE-4B89-A400-C0493314A56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C15BA16-4B2B-4AD8-84A3-F648404A318C}" type="sibTrans" cxnId="{69B85563-CADE-4B89-A400-C0493314A56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19A51B2-3B2C-48FC-B87E-D91ED55B25A4}">
      <dgm:prSet phldrT="[Text]" custT="1"/>
      <dgm:spPr/>
      <dgm:t>
        <a:bodyPr/>
        <a:lstStyle/>
        <a:p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diakui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langsung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F6C00D-D471-4661-89F3-4AA1E1E61647}" type="parTrans" cxnId="{C1A90950-00E6-428B-8A3D-839E234A9B3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C73F738-FB55-4780-8AE9-9DD43FD115A5}" type="sibTrans" cxnId="{C1A90950-00E6-428B-8A3D-839E234A9B3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E31BCB2-E359-44CE-990E-1717F23F765F}">
      <dgm:prSet phldrT="[Text]" custT="1"/>
      <dgm:spPr/>
      <dgm:t>
        <a:bodyPr/>
        <a:lstStyle/>
        <a:p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850A47-C51B-4043-B24B-5F68EE09E213}" type="parTrans" cxnId="{15CE04C8-4191-4C74-AF76-3EBAB62D177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9842B7-CCE4-4C43-B1BD-7B2CAA2AF407}" type="sibTrans" cxnId="{15CE04C8-4191-4C74-AF76-3EBAB62D177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DF0CED-4513-46D0-B947-CDEA34C0CAC0}">
      <dgm:prSet phldrT="[Text]" custT="1"/>
      <dgm:spPr/>
      <dgm:t>
        <a:bodyPr/>
        <a:lstStyle/>
        <a:p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kumulatif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sebelumnya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secara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langsung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harus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dikeluarkan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D31A6D-4109-4F99-9960-A9A0D494550F}" type="parTrans" cxnId="{8C92F228-03F1-4229-B421-C0835F11034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BC44BF-97F7-44BA-900D-17AF7A117CB2}" type="sibTrans" cxnId="{8C92F228-03F1-4229-B421-C0835F11034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FF693D-5C17-4D9E-8FEF-451F35C7BC38}">
      <dgm:prSet phldrT="[Text]" custT="1"/>
      <dgm:spPr/>
      <dgm:t>
        <a:bodyPr/>
        <a:lstStyle/>
        <a:p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Laporan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Laba</a:t>
          </a:r>
          <a:r>
            <a:rPr lang="en-GB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Rugi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443558-BE0F-4FDD-8CA3-68FD7135C5B1}" type="parTrans" cxnId="{02F04A11-658D-42C7-9748-56CFDE62D99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CF3F0F-602F-4F54-A59C-DB54500F258D}" type="sibTrans" cxnId="{02F04A11-658D-42C7-9748-56CFDE62D99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7A7248-D6EA-42C6-B9CC-2FD538730C36}">
      <dgm:prSet custT="1"/>
      <dgm:spPr/>
      <dgm:t>
        <a:bodyPr/>
        <a:lstStyle/>
        <a:p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investasi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instrumen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u="sng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boleh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dipulihkan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melalui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Laporan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</a:rPr>
            <a:t> L/R</a:t>
          </a:r>
        </a:p>
        <a:p>
          <a:r>
            <a:rPr lang="en-GB" sz="2000" b="0" dirty="0" err="1">
              <a:solidFill>
                <a:schemeClr val="tx1">
                  <a:lumMod val="95000"/>
                  <a:lumOff val="5000"/>
                </a:schemeClr>
              </a:solidFill>
            </a:rPr>
            <a:t>Investasi</a:t>
          </a:r>
          <a:r>
            <a:rPr lang="en-GB" sz="2000" b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0" dirty="0" err="1">
              <a:solidFill>
                <a:schemeClr val="tx1">
                  <a:lumMod val="95000"/>
                  <a:lumOff val="5000"/>
                </a:schemeClr>
              </a:solidFill>
            </a:rPr>
            <a:t>instrumen</a:t>
          </a:r>
          <a:r>
            <a:rPr lang="en-GB" sz="2000" b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utang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harus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dipulihkan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</a:t>
          </a:r>
          <a:r>
            <a:rPr lang="en-GB" sz="2000" b="1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Laporan</a:t>
          </a:r>
          <a:r>
            <a:rPr lang="en-GB" sz="2000" b="1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L/R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2A0C36-7D2C-4927-A616-354ECE221B0F}" type="parTrans" cxnId="{A97E2060-234E-4DC1-8495-30957D8D813F}">
      <dgm:prSet/>
      <dgm:spPr/>
      <dgm:t>
        <a:bodyPr/>
        <a:lstStyle/>
        <a:p>
          <a:endParaRPr lang="en-US"/>
        </a:p>
      </dgm:t>
    </dgm:pt>
    <dgm:pt modelId="{2EAAB195-59E0-44E6-B655-6DAD48622A12}" type="sibTrans" cxnId="{A97E2060-234E-4DC1-8495-30957D8D813F}">
      <dgm:prSet/>
      <dgm:spPr/>
      <dgm:t>
        <a:bodyPr/>
        <a:lstStyle/>
        <a:p>
          <a:endParaRPr lang="en-US"/>
        </a:p>
      </dgm:t>
    </dgm:pt>
    <dgm:pt modelId="{E118BE9A-FCEF-47B1-BA8A-2E81C297D58A}" type="pres">
      <dgm:prSet presAssocID="{F83360FC-7C4A-4D09-9589-88278F2C57A0}" presName="Name0" presStyleCnt="0">
        <dgm:presLayoutVars>
          <dgm:dir/>
          <dgm:resizeHandles val="exact"/>
        </dgm:presLayoutVars>
      </dgm:prSet>
      <dgm:spPr/>
    </dgm:pt>
    <dgm:pt modelId="{27E436A1-C3B3-4F0D-8140-A87BCFB18F25}" type="pres">
      <dgm:prSet presAssocID="{2097A113-7E26-44E9-88A7-AB0596184101}" presName="node" presStyleLbl="node1" presStyleIdx="0" presStyleCnt="6" custScaleY="71226">
        <dgm:presLayoutVars>
          <dgm:bulletEnabled val="1"/>
        </dgm:presLayoutVars>
      </dgm:prSet>
      <dgm:spPr/>
    </dgm:pt>
    <dgm:pt modelId="{927B7771-939F-45C9-A315-3AD45DA21DA6}" type="pres">
      <dgm:prSet presAssocID="{BC15BA16-4B2B-4AD8-84A3-F648404A318C}" presName="sibTrans" presStyleLbl="sibTrans1D1" presStyleIdx="0" presStyleCnt="5"/>
      <dgm:spPr/>
    </dgm:pt>
    <dgm:pt modelId="{975A6976-5E52-4A19-BADD-B436B7FDF9C2}" type="pres">
      <dgm:prSet presAssocID="{BC15BA16-4B2B-4AD8-84A3-F648404A318C}" presName="connectorText" presStyleLbl="sibTrans1D1" presStyleIdx="0" presStyleCnt="5"/>
      <dgm:spPr/>
    </dgm:pt>
    <dgm:pt modelId="{C3855C1C-3411-4E58-93FE-C2D52EAE5419}" type="pres">
      <dgm:prSet presAssocID="{F19A51B2-3B2C-48FC-B87E-D91ED55B25A4}" presName="node" presStyleLbl="node1" presStyleIdx="1" presStyleCnt="6" custScaleX="159516" custScaleY="71226">
        <dgm:presLayoutVars>
          <dgm:bulletEnabled val="1"/>
        </dgm:presLayoutVars>
      </dgm:prSet>
      <dgm:spPr/>
    </dgm:pt>
    <dgm:pt modelId="{73A8A503-E97F-4608-BB02-FA91126F6A65}" type="pres">
      <dgm:prSet presAssocID="{FC73F738-FB55-4780-8AE9-9DD43FD115A5}" presName="sibTrans" presStyleLbl="sibTrans1D1" presStyleIdx="1" presStyleCnt="5"/>
      <dgm:spPr/>
    </dgm:pt>
    <dgm:pt modelId="{E7B37F6E-17EB-429D-BA91-871D5960501C}" type="pres">
      <dgm:prSet presAssocID="{FC73F738-FB55-4780-8AE9-9DD43FD115A5}" presName="connectorText" presStyleLbl="sibTrans1D1" presStyleIdx="1" presStyleCnt="5"/>
      <dgm:spPr/>
    </dgm:pt>
    <dgm:pt modelId="{F50A55FD-2B94-4D2D-B718-B6A2F6F2D101}" type="pres">
      <dgm:prSet presAssocID="{0E31BCB2-E359-44CE-990E-1717F23F765F}" presName="node" presStyleLbl="node1" presStyleIdx="2" presStyleCnt="6" custScaleY="65678">
        <dgm:presLayoutVars>
          <dgm:bulletEnabled val="1"/>
        </dgm:presLayoutVars>
      </dgm:prSet>
      <dgm:spPr/>
    </dgm:pt>
    <dgm:pt modelId="{8301E1E4-1C1C-4408-83CF-19A81DA0FC2C}" type="pres">
      <dgm:prSet presAssocID="{E49842B7-CCE4-4C43-B1BD-7B2CAA2AF407}" presName="sibTrans" presStyleLbl="sibTrans1D1" presStyleIdx="2" presStyleCnt="5"/>
      <dgm:spPr/>
    </dgm:pt>
    <dgm:pt modelId="{70E89DE6-E242-4A44-8283-8E2BA9EBC62C}" type="pres">
      <dgm:prSet presAssocID="{E49842B7-CCE4-4C43-B1BD-7B2CAA2AF407}" presName="connectorText" presStyleLbl="sibTrans1D1" presStyleIdx="2" presStyleCnt="5"/>
      <dgm:spPr/>
    </dgm:pt>
    <dgm:pt modelId="{96B199A7-3C61-42DB-9529-B6D3E83ED02B}" type="pres">
      <dgm:prSet presAssocID="{C2DF0CED-4513-46D0-B947-CDEA34C0CAC0}" presName="node" presStyleLbl="node1" presStyleIdx="3" presStyleCnt="6" custScaleX="159823">
        <dgm:presLayoutVars>
          <dgm:bulletEnabled val="1"/>
        </dgm:presLayoutVars>
      </dgm:prSet>
      <dgm:spPr/>
    </dgm:pt>
    <dgm:pt modelId="{57E8FE2B-D08B-437B-886D-E95872F75739}" type="pres">
      <dgm:prSet presAssocID="{9FBC44BF-97F7-44BA-900D-17AF7A117CB2}" presName="sibTrans" presStyleLbl="sibTrans1D1" presStyleIdx="3" presStyleCnt="5"/>
      <dgm:spPr/>
    </dgm:pt>
    <dgm:pt modelId="{39E52AD9-E935-491F-8343-26EC69E4D793}" type="pres">
      <dgm:prSet presAssocID="{9FBC44BF-97F7-44BA-900D-17AF7A117CB2}" presName="connectorText" presStyleLbl="sibTrans1D1" presStyleIdx="3" presStyleCnt="5"/>
      <dgm:spPr/>
    </dgm:pt>
    <dgm:pt modelId="{C1B37749-853F-4A8A-AF8B-E7DD6F526174}" type="pres">
      <dgm:prSet presAssocID="{E4FF693D-5C17-4D9E-8FEF-451F35C7BC38}" presName="node" presStyleLbl="node1" presStyleIdx="4" presStyleCnt="6" custScaleY="79780">
        <dgm:presLayoutVars>
          <dgm:bulletEnabled val="1"/>
        </dgm:presLayoutVars>
      </dgm:prSet>
      <dgm:spPr/>
    </dgm:pt>
    <dgm:pt modelId="{1229A2F8-9FE6-41CA-8486-FAB3650AA5D6}" type="pres">
      <dgm:prSet presAssocID="{25CF3F0F-602F-4F54-A59C-DB54500F258D}" presName="sibTrans" presStyleLbl="sibTrans1D1" presStyleIdx="4" presStyleCnt="5"/>
      <dgm:spPr/>
    </dgm:pt>
    <dgm:pt modelId="{742CEFF2-0333-4ED4-A1F5-A9762ACAF2FA}" type="pres">
      <dgm:prSet presAssocID="{25CF3F0F-602F-4F54-A59C-DB54500F258D}" presName="connectorText" presStyleLbl="sibTrans1D1" presStyleIdx="4" presStyleCnt="5"/>
      <dgm:spPr/>
    </dgm:pt>
    <dgm:pt modelId="{CDAAB909-9745-412D-A2F6-D6E58A085784}" type="pres">
      <dgm:prSet presAssocID="{3B7A7248-D6EA-42C6-B9CC-2FD538730C36}" presName="node" presStyleLbl="node1" presStyleIdx="5" presStyleCnt="6" custScaleX="159823">
        <dgm:presLayoutVars>
          <dgm:bulletEnabled val="1"/>
        </dgm:presLayoutVars>
      </dgm:prSet>
      <dgm:spPr/>
    </dgm:pt>
  </dgm:ptLst>
  <dgm:cxnLst>
    <dgm:cxn modelId="{B874760A-F39E-453E-A980-70277FF1D8F9}" type="presOf" srcId="{F83360FC-7C4A-4D09-9589-88278F2C57A0}" destId="{E118BE9A-FCEF-47B1-BA8A-2E81C297D58A}" srcOrd="0" destOrd="0" presId="urn:microsoft.com/office/officeart/2005/8/layout/bProcess3"/>
    <dgm:cxn modelId="{1B2C1A11-A379-40A2-B85B-0E49C899587E}" type="presOf" srcId="{E4FF693D-5C17-4D9E-8FEF-451F35C7BC38}" destId="{C1B37749-853F-4A8A-AF8B-E7DD6F526174}" srcOrd="0" destOrd="0" presId="urn:microsoft.com/office/officeart/2005/8/layout/bProcess3"/>
    <dgm:cxn modelId="{02F04A11-658D-42C7-9748-56CFDE62D992}" srcId="{F83360FC-7C4A-4D09-9589-88278F2C57A0}" destId="{E4FF693D-5C17-4D9E-8FEF-451F35C7BC38}" srcOrd="4" destOrd="0" parTransId="{21443558-BE0F-4FDD-8CA3-68FD7135C5B1}" sibTransId="{25CF3F0F-602F-4F54-A59C-DB54500F258D}"/>
    <dgm:cxn modelId="{C78D7211-4DA8-4204-A259-CD2DB9DEDDDC}" type="presOf" srcId="{FC73F738-FB55-4780-8AE9-9DD43FD115A5}" destId="{73A8A503-E97F-4608-BB02-FA91126F6A65}" srcOrd="0" destOrd="0" presId="urn:microsoft.com/office/officeart/2005/8/layout/bProcess3"/>
    <dgm:cxn modelId="{436D371A-4251-4F5D-8005-D0C486F9A267}" type="presOf" srcId="{E49842B7-CCE4-4C43-B1BD-7B2CAA2AF407}" destId="{8301E1E4-1C1C-4408-83CF-19A81DA0FC2C}" srcOrd="0" destOrd="0" presId="urn:microsoft.com/office/officeart/2005/8/layout/bProcess3"/>
    <dgm:cxn modelId="{F2C5D71B-6C2B-45EC-A981-0472B889C55F}" type="presOf" srcId="{3B7A7248-D6EA-42C6-B9CC-2FD538730C36}" destId="{CDAAB909-9745-412D-A2F6-D6E58A085784}" srcOrd="0" destOrd="0" presId="urn:microsoft.com/office/officeart/2005/8/layout/bProcess3"/>
    <dgm:cxn modelId="{6161EA21-B276-4938-B697-CEA8313B30A4}" type="presOf" srcId="{BC15BA16-4B2B-4AD8-84A3-F648404A318C}" destId="{927B7771-939F-45C9-A315-3AD45DA21DA6}" srcOrd="0" destOrd="0" presId="urn:microsoft.com/office/officeart/2005/8/layout/bProcess3"/>
    <dgm:cxn modelId="{0BD83D23-A68A-4C61-9E71-A8B3D90EB53E}" type="presOf" srcId="{BC15BA16-4B2B-4AD8-84A3-F648404A318C}" destId="{975A6976-5E52-4A19-BADD-B436B7FDF9C2}" srcOrd="1" destOrd="0" presId="urn:microsoft.com/office/officeart/2005/8/layout/bProcess3"/>
    <dgm:cxn modelId="{8C92F228-03F1-4229-B421-C0835F11034C}" srcId="{F83360FC-7C4A-4D09-9589-88278F2C57A0}" destId="{C2DF0CED-4513-46D0-B947-CDEA34C0CAC0}" srcOrd="3" destOrd="0" parTransId="{EAD31A6D-4109-4F99-9960-A9A0D494550F}" sibTransId="{9FBC44BF-97F7-44BA-900D-17AF7A117CB2}"/>
    <dgm:cxn modelId="{725ED332-3FF2-4E5C-9DBE-874D73F7BC7A}" type="presOf" srcId="{0E31BCB2-E359-44CE-990E-1717F23F765F}" destId="{F50A55FD-2B94-4D2D-B718-B6A2F6F2D101}" srcOrd="0" destOrd="0" presId="urn:microsoft.com/office/officeart/2005/8/layout/bProcess3"/>
    <dgm:cxn modelId="{DDB0843D-849D-4D0E-B5EF-A2949B13903C}" type="presOf" srcId="{25CF3F0F-602F-4F54-A59C-DB54500F258D}" destId="{1229A2F8-9FE6-41CA-8486-FAB3650AA5D6}" srcOrd="0" destOrd="0" presId="urn:microsoft.com/office/officeart/2005/8/layout/bProcess3"/>
    <dgm:cxn modelId="{A97E2060-234E-4DC1-8495-30957D8D813F}" srcId="{F83360FC-7C4A-4D09-9589-88278F2C57A0}" destId="{3B7A7248-D6EA-42C6-B9CC-2FD538730C36}" srcOrd="5" destOrd="0" parTransId="{DD2A0C36-7D2C-4927-A616-354ECE221B0F}" sibTransId="{2EAAB195-59E0-44E6-B655-6DAD48622A12}"/>
    <dgm:cxn modelId="{69B85563-CADE-4B89-A400-C0493314A563}" srcId="{F83360FC-7C4A-4D09-9589-88278F2C57A0}" destId="{2097A113-7E26-44E9-88A7-AB0596184101}" srcOrd="0" destOrd="0" parTransId="{9A9D5C73-B7B6-4A6E-AE50-4ECEC1310BC5}" sibTransId="{BC15BA16-4B2B-4AD8-84A3-F648404A318C}"/>
    <dgm:cxn modelId="{5A35806C-8152-4AF3-A2CD-CBB0334D3929}" type="presOf" srcId="{9FBC44BF-97F7-44BA-900D-17AF7A117CB2}" destId="{39E52AD9-E935-491F-8343-26EC69E4D793}" srcOrd="1" destOrd="0" presId="urn:microsoft.com/office/officeart/2005/8/layout/bProcess3"/>
    <dgm:cxn modelId="{4468BC6F-959E-4A17-8A8E-4A5357BC9173}" type="presOf" srcId="{E49842B7-CCE4-4C43-B1BD-7B2CAA2AF407}" destId="{70E89DE6-E242-4A44-8283-8E2BA9EBC62C}" srcOrd="1" destOrd="0" presId="urn:microsoft.com/office/officeart/2005/8/layout/bProcess3"/>
    <dgm:cxn modelId="{C1A90950-00E6-428B-8A3D-839E234A9B3A}" srcId="{F83360FC-7C4A-4D09-9589-88278F2C57A0}" destId="{F19A51B2-3B2C-48FC-B87E-D91ED55B25A4}" srcOrd="1" destOrd="0" parTransId="{9DF6C00D-D471-4661-89F3-4AA1E1E61647}" sibTransId="{FC73F738-FB55-4780-8AE9-9DD43FD115A5}"/>
    <dgm:cxn modelId="{EF069387-20FE-47E3-8D35-3A259A2A0730}" type="presOf" srcId="{9FBC44BF-97F7-44BA-900D-17AF7A117CB2}" destId="{57E8FE2B-D08B-437B-886D-E95872F75739}" srcOrd="0" destOrd="0" presId="urn:microsoft.com/office/officeart/2005/8/layout/bProcess3"/>
    <dgm:cxn modelId="{D7164B9F-7591-4646-A2AF-20BF14DBB8B6}" type="presOf" srcId="{F19A51B2-3B2C-48FC-B87E-D91ED55B25A4}" destId="{C3855C1C-3411-4E58-93FE-C2D52EAE5419}" srcOrd="0" destOrd="0" presId="urn:microsoft.com/office/officeart/2005/8/layout/bProcess3"/>
    <dgm:cxn modelId="{64E083A1-8945-4C85-81E9-3D2351D08D68}" type="presOf" srcId="{C2DF0CED-4513-46D0-B947-CDEA34C0CAC0}" destId="{96B199A7-3C61-42DB-9529-B6D3E83ED02B}" srcOrd="0" destOrd="0" presId="urn:microsoft.com/office/officeart/2005/8/layout/bProcess3"/>
    <dgm:cxn modelId="{6B1E71BC-CEFF-4CBE-B141-27AE93F412EA}" type="presOf" srcId="{25CF3F0F-602F-4F54-A59C-DB54500F258D}" destId="{742CEFF2-0333-4ED4-A1F5-A9762ACAF2FA}" srcOrd="1" destOrd="0" presId="urn:microsoft.com/office/officeart/2005/8/layout/bProcess3"/>
    <dgm:cxn modelId="{15CE04C8-4191-4C74-AF76-3EBAB62D177A}" srcId="{F83360FC-7C4A-4D09-9589-88278F2C57A0}" destId="{0E31BCB2-E359-44CE-990E-1717F23F765F}" srcOrd="2" destOrd="0" parTransId="{3C850A47-C51B-4043-B24B-5F68EE09E213}" sibTransId="{E49842B7-CCE4-4C43-B1BD-7B2CAA2AF407}"/>
    <dgm:cxn modelId="{F5F2B4CE-7420-423D-BB8B-C9EA45389367}" type="presOf" srcId="{FC73F738-FB55-4780-8AE9-9DD43FD115A5}" destId="{E7B37F6E-17EB-429D-BA91-871D5960501C}" srcOrd="1" destOrd="0" presId="urn:microsoft.com/office/officeart/2005/8/layout/bProcess3"/>
    <dgm:cxn modelId="{8BF6C9DF-E813-4AC0-A04F-8368699B9DAA}" type="presOf" srcId="{2097A113-7E26-44E9-88A7-AB0596184101}" destId="{27E436A1-C3B3-4F0D-8140-A87BCFB18F25}" srcOrd="0" destOrd="0" presId="urn:microsoft.com/office/officeart/2005/8/layout/bProcess3"/>
    <dgm:cxn modelId="{A8BC204C-EFD2-46CE-9BDC-02906C6C6667}" type="presParOf" srcId="{E118BE9A-FCEF-47B1-BA8A-2E81C297D58A}" destId="{27E436A1-C3B3-4F0D-8140-A87BCFB18F25}" srcOrd="0" destOrd="0" presId="urn:microsoft.com/office/officeart/2005/8/layout/bProcess3"/>
    <dgm:cxn modelId="{054E2E64-BB8F-491A-A415-2A72FF8A7209}" type="presParOf" srcId="{E118BE9A-FCEF-47B1-BA8A-2E81C297D58A}" destId="{927B7771-939F-45C9-A315-3AD45DA21DA6}" srcOrd="1" destOrd="0" presId="urn:microsoft.com/office/officeart/2005/8/layout/bProcess3"/>
    <dgm:cxn modelId="{CFE04609-06C6-4964-94EC-A562B899D407}" type="presParOf" srcId="{927B7771-939F-45C9-A315-3AD45DA21DA6}" destId="{975A6976-5E52-4A19-BADD-B436B7FDF9C2}" srcOrd="0" destOrd="0" presId="urn:microsoft.com/office/officeart/2005/8/layout/bProcess3"/>
    <dgm:cxn modelId="{2CD7FC06-D481-421D-8009-1BDA4DF733E4}" type="presParOf" srcId="{E118BE9A-FCEF-47B1-BA8A-2E81C297D58A}" destId="{C3855C1C-3411-4E58-93FE-C2D52EAE5419}" srcOrd="2" destOrd="0" presId="urn:microsoft.com/office/officeart/2005/8/layout/bProcess3"/>
    <dgm:cxn modelId="{BFF8A854-8F5D-4E3B-A237-7BC193618BD2}" type="presParOf" srcId="{E118BE9A-FCEF-47B1-BA8A-2E81C297D58A}" destId="{73A8A503-E97F-4608-BB02-FA91126F6A65}" srcOrd="3" destOrd="0" presId="urn:microsoft.com/office/officeart/2005/8/layout/bProcess3"/>
    <dgm:cxn modelId="{AC8C4094-7596-4944-B833-12452EB7C756}" type="presParOf" srcId="{73A8A503-E97F-4608-BB02-FA91126F6A65}" destId="{E7B37F6E-17EB-429D-BA91-871D5960501C}" srcOrd="0" destOrd="0" presId="urn:microsoft.com/office/officeart/2005/8/layout/bProcess3"/>
    <dgm:cxn modelId="{EC86D17F-39E4-41E3-8EB2-029216A3F67F}" type="presParOf" srcId="{E118BE9A-FCEF-47B1-BA8A-2E81C297D58A}" destId="{F50A55FD-2B94-4D2D-B718-B6A2F6F2D101}" srcOrd="4" destOrd="0" presId="urn:microsoft.com/office/officeart/2005/8/layout/bProcess3"/>
    <dgm:cxn modelId="{FBC0CBB5-C725-4392-8A5F-C20A5E1D8B41}" type="presParOf" srcId="{E118BE9A-FCEF-47B1-BA8A-2E81C297D58A}" destId="{8301E1E4-1C1C-4408-83CF-19A81DA0FC2C}" srcOrd="5" destOrd="0" presId="urn:microsoft.com/office/officeart/2005/8/layout/bProcess3"/>
    <dgm:cxn modelId="{F4FE75FB-4F13-4C43-994C-53BE9B74E52A}" type="presParOf" srcId="{8301E1E4-1C1C-4408-83CF-19A81DA0FC2C}" destId="{70E89DE6-E242-4A44-8283-8E2BA9EBC62C}" srcOrd="0" destOrd="0" presId="urn:microsoft.com/office/officeart/2005/8/layout/bProcess3"/>
    <dgm:cxn modelId="{D31A2963-2B41-4E40-9332-460CC5BC40F3}" type="presParOf" srcId="{E118BE9A-FCEF-47B1-BA8A-2E81C297D58A}" destId="{96B199A7-3C61-42DB-9529-B6D3E83ED02B}" srcOrd="6" destOrd="0" presId="urn:microsoft.com/office/officeart/2005/8/layout/bProcess3"/>
    <dgm:cxn modelId="{6B6BE17A-66ED-436E-BEC5-DB04F72FB7C5}" type="presParOf" srcId="{E118BE9A-FCEF-47B1-BA8A-2E81C297D58A}" destId="{57E8FE2B-D08B-437B-886D-E95872F75739}" srcOrd="7" destOrd="0" presId="urn:microsoft.com/office/officeart/2005/8/layout/bProcess3"/>
    <dgm:cxn modelId="{9EA2B776-F386-41E6-9BEA-440BC72EF2EB}" type="presParOf" srcId="{57E8FE2B-D08B-437B-886D-E95872F75739}" destId="{39E52AD9-E935-491F-8343-26EC69E4D793}" srcOrd="0" destOrd="0" presId="urn:microsoft.com/office/officeart/2005/8/layout/bProcess3"/>
    <dgm:cxn modelId="{5938DC96-F084-42B6-B7D2-439780575131}" type="presParOf" srcId="{E118BE9A-FCEF-47B1-BA8A-2E81C297D58A}" destId="{C1B37749-853F-4A8A-AF8B-E7DD6F526174}" srcOrd="8" destOrd="0" presId="urn:microsoft.com/office/officeart/2005/8/layout/bProcess3"/>
    <dgm:cxn modelId="{C1C1795D-C64B-4DBA-8598-96556AFF8015}" type="presParOf" srcId="{E118BE9A-FCEF-47B1-BA8A-2E81C297D58A}" destId="{1229A2F8-9FE6-41CA-8486-FAB3650AA5D6}" srcOrd="9" destOrd="0" presId="urn:microsoft.com/office/officeart/2005/8/layout/bProcess3"/>
    <dgm:cxn modelId="{C482EC80-6BE6-43F3-8A7E-6AF9C2386562}" type="presParOf" srcId="{1229A2F8-9FE6-41CA-8486-FAB3650AA5D6}" destId="{742CEFF2-0333-4ED4-A1F5-A9762ACAF2FA}" srcOrd="0" destOrd="0" presId="urn:microsoft.com/office/officeart/2005/8/layout/bProcess3"/>
    <dgm:cxn modelId="{A34B6CCB-7FF0-4401-8CE8-8248AD259BE2}" type="presParOf" srcId="{E118BE9A-FCEF-47B1-BA8A-2E81C297D58A}" destId="{CDAAB909-9745-412D-A2F6-D6E58A08578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596B54-9136-4219-AF01-DF43F147E247}" type="doc">
      <dgm:prSet loTypeId="urn:microsoft.com/office/officeart/2005/8/layout/chevron2" loCatId="list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D715E2-7D81-499D-ACAC-E3660FCD4EBF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F1FA3696-31B8-42EC-B7A6-523BDBE724B8}" type="parTrans" cxnId="{18A261D3-F47D-4DD7-BE73-A7E0C1C3A5F7}">
      <dgm:prSet/>
      <dgm:spPr/>
      <dgm:t>
        <a:bodyPr/>
        <a:lstStyle/>
        <a:p>
          <a:pPr algn="just"/>
          <a:endParaRPr lang="en-US"/>
        </a:p>
      </dgm:t>
    </dgm:pt>
    <dgm:pt modelId="{41F3289F-D301-4451-A461-9EB7EAEA4393}" type="sibTrans" cxnId="{18A261D3-F47D-4DD7-BE73-A7E0C1C3A5F7}">
      <dgm:prSet/>
      <dgm:spPr/>
      <dgm:t>
        <a:bodyPr/>
        <a:lstStyle/>
        <a:p>
          <a:pPr algn="just"/>
          <a:endParaRPr lang="en-US"/>
        </a:p>
      </dgm:t>
    </dgm:pt>
    <dgm:pt modelId="{0815E13C-667C-4844-ABD0-630C6173B196}">
      <dgm:prSet phldrT="[Text]"/>
      <dgm:spPr/>
      <dgm:t>
        <a:bodyPr/>
        <a:lstStyle/>
        <a:p>
          <a:pPr algn="just"/>
          <a:r>
            <a:rPr lang="en-US" dirty="0" err="1"/>
            <a:t>termasuk</a:t>
          </a:r>
          <a:r>
            <a:rPr lang="en-US" dirty="0"/>
            <a:t> </a:t>
          </a:r>
          <a:r>
            <a:rPr lang="en-US" dirty="0" err="1"/>
            <a:t>kategori</a:t>
          </a:r>
          <a:r>
            <a:rPr lang="en-US" dirty="0"/>
            <a:t> </a:t>
          </a:r>
          <a:r>
            <a:rPr lang="en-US" dirty="0" err="1"/>
            <a:t>instrumen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</a:t>
          </a:r>
        </a:p>
      </dgm:t>
    </dgm:pt>
    <dgm:pt modelId="{9ED58446-3531-4484-B397-F890AC12D018}" type="parTrans" cxnId="{5DDE5A6C-EC08-408C-AB6A-E4ED5060FA2A}">
      <dgm:prSet/>
      <dgm:spPr/>
      <dgm:t>
        <a:bodyPr/>
        <a:lstStyle/>
        <a:p>
          <a:pPr algn="just"/>
          <a:endParaRPr lang="en-US"/>
        </a:p>
      </dgm:t>
    </dgm:pt>
    <dgm:pt modelId="{CA41D045-78FE-4D87-B32B-56BE8C4147A1}" type="sibTrans" cxnId="{5DDE5A6C-EC08-408C-AB6A-E4ED5060FA2A}">
      <dgm:prSet/>
      <dgm:spPr/>
      <dgm:t>
        <a:bodyPr/>
        <a:lstStyle/>
        <a:p>
          <a:pPr algn="just"/>
          <a:endParaRPr lang="en-US"/>
        </a:p>
      </dgm:t>
    </dgm:pt>
    <dgm:pt modelId="{F054B1FA-E088-4C93-846D-9214A92CFE80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0C791149-9192-4B56-8CF6-1D5588D1A400}" type="parTrans" cxnId="{8B62D2E5-8853-4FC3-9F96-0BAEE3AF29FA}">
      <dgm:prSet/>
      <dgm:spPr/>
      <dgm:t>
        <a:bodyPr/>
        <a:lstStyle/>
        <a:p>
          <a:pPr algn="just"/>
          <a:endParaRPr lang="en-US"/>
        </a:p>
      </dgm:t>
    </dgm:pt>
    <dgm:pt modelId="{695F300D-B822-4315-BDB2-81A0852788CE}" type="sibTrans" cxnId="{8B62D2E5-8853-4FC3-9F96-0BAEE3AF29FA}">
      <dgm:prSet/>
      <dgm:spPr/>
      <dgm:t>
        <a:bodyPr/>
        <a:lstStyle/>
        <a:p>
          <a:pPr algn="just"/>
          <a:endParaRPr lang="en-US"/>
        </a:p>
      </dgm:t>
    </dgm:pt>
    <dgm:pt modelId="{357ADC3D-8891-4A48-87A0-A901375492D7}">
      <dgm:prSet phldrT="[Text]"/>
      <dgm:spPr/>
      <dgm:t>
        <a:bodyPr/>
        <a:lstStyle/>
        <a:p>
          <a:pPr algn="just"/>
          <a:r>
            <a:rPr lang="en-US" dirty="0" err="1"/>
            <a:t>investasi</a:t>
          </a:r>
          <a:r>
            <a:rPr lang="en-US" dirty="0"/>
            <a:t> </a:t>
          </a:r>
          <a:r>
            <a:rPr lang="en-US" dirty="0" err="1"/>
            <a:t>jangka</a:t>
          </a:r>
          <a:r>
            <a:rPr lang="en-US" dirty="0"/>
            <a:t> </a:t>
          </a:r>
          <a:r>
            <a:rPr lang="en-US" dirty="0" err="1"/>
            <a:t>pendek</a:t>
          </a:r>
          <a:r>
            <a:rPr lang="en-US" dirty="0"/>
            <a:t> yang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likuid</a:t>
          </a:r>
          <a:endParaRPr lang="en-US" dirty="0"/>
        </a:p>
      </dgm:t>
    </dgm:pt>
    <dgm:pt modelId="{07732A58-05FC-424C-91F1-75833BBF4D16}" type="parTrans" cxnId="{3AC2A403-0AF4-4BBE-B7A6-02FEC4788320}">
      <dgm:prSet/>
      <dgm:spPr/>
      <dgm:t>
        <a:bodyPr/>
        <a:lstStyle/>
        <a:p>
          <a:pPr algn="just"/>
          <a:endParaRPr lang="en-US"/>
        </a:p>
      </dgm:t>
    </dgm:pt>
    <dgm:pt modelId="{20C2AA3A-8518-4663-9DA0-BBCA1334633D}" type="sibTrans" cxnId="{3AC2A403-0AF4-4BBE-B7A6-02FEC4788320}">
      <dgm:prSet/>
      <dgm:spPr/>
      <dgm:t>
        <a:bodyPr/>
        <a:lstStyle/>
        <a:p>
          <a:pPr algn="just"/>
          <a:endParaRPr lang="en-US"/>
        </a:p>
      </dgm:t>
    </dgm:pt>
    <dgm:pt modelId="{4BF6D0F9-D905-4A64-A02B-B361104C79B3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4FA79442-4CFF-4927-8075-6A01E13DC480}" type="parTrans" cxnId="{6366196C-565B-4EBD-B00E-B29E42D43339}">
      <dgm:prSet/>
      <dgm:spPr/>
      <dgm:t>
        <a:bodyPr/>
        <a:lstStyle/>
        <a:p>
          <a:pPr algn="just"/>
          <a:endParaRPr lang="en-US"/>
        </a:p>
      </dgm:t>
    </dgm:pt>
    <dgm:pt modelId="{3686CDFD-551B-4704-A934-8271E344759C}" type="sibTrans" cxnId="{6366196C-565B-4EBD-B00E-B29E42D43339}">
      <dgm:prSet/>
      <dgm:spPr/>
      <dgm:t>
        <a:bodyPr/>
        <a:lstStyle/>
        <a:p>
          <a:pPr algn="just"/>
          <a:endParaRPr lang="en-US"/>
        </a:p>
      </dgm:t>
    </dgm:pt>
    <dgm:pt modelId="{F140F08D-155A-4F5B-B75C-138629501420}">
      <dgm:prSet phldrT="[Text]"/>
      <dgm:spPr/>
      <dgm:t>
        <a:bodyPr/>
        <a:lstStyle/>
        <a:p>
          <a:pPr algn="just"/>
          <a:r>
            <a:rPr lang="en-US" dirty="0" err="1"/>
            <a:t>karakteristik</a:t>
          </a:r>
          <a:r>
            <a:rPr lang="en-US" dirty="0"/>
            <a:t> :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dikonversi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kas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risiko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jatuh</a:t>
          </a:r>
          <a:r>
            <a:rPr lang="en-US" dirty="0"/>
            <a:t> </a:t>
          </a:r>
          <a:r>
            <a:rPr lang="en-US" dirty="0" err="1"/>
            <a:t>temponya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dekat</a:t>
          </a:r>
          <a:r>
            <a:rPr lang="en-US" dirty="0"/>
            <a:t> (3 </a:t>
          </a:r>
          <a:r>
            <a:rPr lang="en-US" dirty="0" err="1"/>
            <a:t>bulan</a:t>
          </a:r>
          <a:r>
            <a:rPr lang="en-US" dirty="0"/>
            <a:t>)</a:t>
          </a:r>
        </a:p>
      </dgm:t>
    </dgm:pt>
    <dgm:pt modelId="{E241798E-5157-4274-B9D6-C77E56AFF81D}" type="parTrans" cxnId="{1F074143-F124-4223-8D6F-9C75AD3D7ED1}">
      <dgm:prSet/>
      <dgm:spPr/>
      <dgm:t>
        <a:bodyPr/>
        <a:lstStyle/>
        <a:p>
          <a:pPr algn="just"/>
          <a:endParaRPr lang="en-US"/>
        </a:p>
      </dgm:t>
    </dgm:pt>
    <dgm:pt modelId="{744604A6-B2B6-4881-8350-C3B22664CF12}" type="sibTrans" cxnId="{1F074143-F124-4223-8D6F-9C75AD3D7ED1}">
      <dgm:prSet/>
      <dgm:spPr/>
      <dgm:t>
        <a:bodyPr/>
        <a:lstStyle/>
        <a:p>
          <a:pPr algn="just"/>
          <a:endParaRPr lang="en-US"/>
        </a:p>
      </dgm:t>
    </dgm:pt>
    <dgm:pt modelId="{EB6E1EDC-35FB-490A-B8E3-D4541EC4823E}" type="pres">
      <dgm:prSet presAssocID="{01596B54-9136-4219-AF01-DF43F147E247}" presName="linearFlow" presStyleCnt="0">
        <dgm:presLayoutVars>
          <dgm:dir/>
          <dgm:animLvl val="lvl"/>
          <dgm:resizeHandles val="exact"/>
        </dgm:presLayoutVars>
      </dgm:prSet>
      <dgm:spPr/>
    </dgm:pt>
    <dgm:pt modelId="{E016C993-C0D2-4993-AC61-7160CEE6EB01}" type="pres">
      <dgm:prSet presAssocID="{90D715E2-7D81-499D-ACAC-E3660FCD4EBF}" presName="composite" presStyleCnt="0"/>
      <dgm:spPr/>
    </dgm:pt>
    <dgm:pt modelId="{583892A9-4CEC-4BBA-BC38-4C6DAA4D11FC}" type="pres">
      <dgm:prSet presAssocID="{90D715E2-7D81-499D-ACAC-E3660FCD4EB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E49886D-6A9C-4B4A-B276-458260B7D14E}" type="pres">
      <dgm:prSet presAssocID="{90D715E2-7D81-499D-ACAC-E3660FCD4EBF}" presName="descendantText" presStyleLbl="alignAcc1" presStyleIdx="0" presStyleCnt="3">
        <dgm:presLayoutVars>
          <dgm:bulletEnabled val="1"/>
        </dgm:presLayoutVars>
      </dgm:prSet>
      <dgm:spPr/>
    </dgm:pt>
    <dgm:pt modelId="{3E24BA30-E3A3-4555-A91A-AAF71CC3162D}" type="pres">
      <dgm:prSet presAssocID="{41F3289F-D301-4451-A461-9EB7EAEA4393}" presName="sp" presStyleCnt="0"/>
      <dgm:spPr/>
    </dgm:pt>
    <dgm:pt modelId="{987A60F0-1053-46AF-BAA8-7ECB1C630AA9}" type="pres">
      <dgm:prSet presAssocID="{F054B1FA-E088-4C93-846D-9214A92CFE80}" presName="composite" presStyleCnt="0"/>
      <dgm:spPr/>
    </dgm:pt>
    <dgm:pt modelId="{8DDC26C3-A5FC-4347-AC60-967049EA1E4E}" type="pres">
      <dgm:prSet presAssocID="{F054B1FA-E088-4C93-846D-9214A92CFE8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F1711A-B863-4301-B5DF-29ABBC84B785}" type="pres">
      <dgm:prSet presAssocID="{F054B1FA-E088-4C93-846D-9214A92CFE80}" presName="descendantText" presStyleLbl="alignAcc1" presStyleIdx="1" presStyleCnt="3">
        <dgm:presLayoutVars>
          <dgm:bulletEnabled val="1"/>
        </dgm:presLayoutVars>
      </dgm:prSet>
      <dgm:spPr/>
    </dgm:pt>
    <dgm:pt modelId="{EBFB492F-3A51-4E52-9E0A-0622BFC968D5}" type="pres">
      <dgm:prSet presAssocID="{695F300D-B822-4315-BDB2-81A0852788CE}" presName="sp" presStyleCnt="0"/>
      <dgm:spPr/>
    </dgm:pt>
    <dgm:pt modelId="{ED92D47A-F59F-4081-8028-B32DFDECE76D}" type="pres">
      <dgm:prSet presAssocID="{4BF6D0F9-D905-4A64-A02B-B361104C79B3}" presName="composite" presStyleCnt="0"/>
      <dgm:spPr/>
    </dgm:pt>
    <dgm:pt modelId="{BF7AB048-A9B3-4FC9-9254-0088DBDD2496}" type="pres">
      <dgm:prSet presAssocID="{4BF6D0F9-D905-4A64-A02B-B361104C79B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E51721-C66B-4981-A806-69EECDEDDA0D}" type="pres">
      <dgm:prSet presAssocID="{4BF6D0F9-D905-4A64-A02B-B361104C79B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AC2A403-0AF4-4BBE-B7A6-02FEC4788320}" srcId="{F054B1FA-E088-4C93-846D-9214A92CFE80}" destId="{357ADC3D-8891-4A48-87A0-A901375492D7}" srcOrd="0" destOrd="0" parTransId="{07732A58-05FC-424C-91F1-75833BBF4D16}" sibTransId="{20C2AA3A-8518-4663-9DA0-BBCA1334633D}"/>
    <dgm:cxn modelId="{21D15F05-8553-49DF-9583-7D7D1E498BC8}" type="presOf" srcId="{F140F08D-155A-4F5B-B75C-138629501420}" destId="{10E51721-C66B-4981-A806-69EECDEDDA0D}" srcOrd="0" destOrd="0" presId="urn:microsoft.com/office/officeart/2005/8/layout/chevron2"/>
    <dgm:cxn modelId="{A640AB0F-715E-4324-BE60-4E8447559FBC}" type="presOf" srcId="{357ADC3D-8891-4A48-87A0-A901375492D7}" destId="{67F1711A-B863-4301-B5DF-29ABBC84B785}" srcOrd="0" destOrd="0" presId="urn:microsoft.com/office/officeart/2005/8/layout/chevron2"/>
    <dgm:cxn modelId="{1F074143-F124-4223-8D6F-9C75AD3D7ED1}" srcId="{4BF6D0F9-D905-4A64-A02B-B361104C79B3}" destId="{F140F08D-155A-4F5B-B75C-138629501420}" srcOrd="0" destOrd="0" parTransId="{E241798E-5157-4274-B9D6-C77E56AFF81D}" sibTransId="{744604A6-B2B6-4881-8350-C3B22664CF12}"/>
    <dgm:cxn modelId="{2A685C44-33B7-4CF7-A3F4-04E03F3959BA}" type="presOf" srcId="{0815E13C-667C-4844-ABD0-630C6173B196}" destId="{3E49886D-6A9C-4B4A-B276-458260B7D14E}" srcOrd="0" destOrd="0" presId="urn:microsoft.com/office/officeart/2005/8/layout/chevron2"/>
    <dgm:cxn modelId="{6366196C-565B-4EBD-B00E-B29E42D43339}" srcId="{01596B54-9136-4219-AF01-DF43F147E247}" destId="{4BF6D0F9-D905-4A64-A02B-B361104C79B3}" srcOrd="2" destOrd="0" parTransId="{4FA79442-4CFF-4927-8075-6A01E13DC480}" sibTransId="{3686CDFD-551B-4704-A934-8271E344759C}"/>
    <dgm:cxn modelId="{5DDE5A6C-EC08-408C-AB6A-E4ED5060FA2A}" srcId="{90D715E2-7D81-499D-ACAC-E3660FCD4EBF}" destId="{0815E13C-667C-4844-ABD0-630C6173B196}" srcOrd="0" destOrd="0" parTransId="{9ED58446-3531-4484-B397-F890AC12D018}" sibTransId="{CA41D045-78FE-4D87-B32B-56BE8C4147A1}"/>
    <dgm:cxn modelId="{D07C4989-3D21-4316-ABA5-8BB11FE075A2}" type="presOf" srcId="{01596B54-9136-4219-AF01-DF43F147E247}" destId="{EB6E1EDC-35FB-490A-B8E3-D4541EC4823E}" srcOrd="0" destOrd="0" presId="urn:microsoft.com/office/officeart/2005/8/layout/chevron2"/>
    <dgm:cxn modelId="{1561E78A-F017-4EF5-940C-A4829BC2F552}" type="presOf" srcId="{4BF6D0F9-D905-4A64-A02B-B361104C79B3}" destId="{BF7AB048-A9B3-4FC9-9254-0088DBDD2496}" srcOrd="0" destOrd="0" presId="urn:microsoft.com/office/officeart/2005/8/layout/chevron2"/>
    <dgm:cxn modelId="{C0415FC8-05A2-47BC-BDBC-320113605DDF}" type="presOf" srcId="{90D715E2-7D81-499D-ACAC-E3660FCD4EBF}" destId="{583892A9-4CEC-4BBA-BC38-4C6DAA4D11FC}" srcOrd="0" destOrd="0" presId="urn:microsoft.com/office/officeart/2005/8/layout/chevron2"/>
    <dgm:cxn modelId="{77DD4ECF-AF33-461D-843C-8A4B2E536896}" type="presOf" srcId="{F054B1FA-E088-4C93-846D-9214A92CFE80}" destId="{8DDC26C3-A5FC-4347-AC60-967049EA1E4E}" srcOrd="0" destOrd="0" presId="urn:microsoft.com/office/officeart/2005/8/layout/chevron2"/>
    <dgm:cxn modelId="{18A261D3-F47D-4DD7-BE73-A7E0C1C3A5F7}" srcId="{01596B54-9136-4219-AF01-DF43F147E247}" destId="{90D715E2-7D81-499D-ACAC-E3660FCD4EBF}" srcOrd="0" destOrd="0" parTransId="{F1FA3696-31B8-42EC-B7A6-523BDBE724B8}" sibTransId="{41F3289F-D301-4451-A461-9EB7EAEA4393}"/>
    <dgm:cxn modelId="{8B62D2E5-8853-4FC3-9F96-0BAEE3AF29FA}" srcId="{01596B54-9136-4219-AF01-DF43F147E247}" destId="{F054B1FA-E088-4C93-846D-9214A92CFE80}" srcOrd="1" destOrd="0" parTransId="{0C791149-9192-4B56-8CF6-1D5588D1A400}" sibTransId="{695F300D-B822-4315-BDB2-81A0852788CE}"/>
    <dgm:cxn modelId="{A250297D-AA5C-498F-ABAE-5D0220FCE21F}" type="presParOf" srcId="{EB6E1EDC-35FB-490A-B8E3-D4541EC4823E}" destId="{E016C993-C0D2-4993-AC61-7160CEE6EB01}" srcOrd="0" destOrd="0" presId="urn:microsoft.com/office/officeart/2005/8/layout/chevron2"/>
    <dgm:cxn modelId="{978CAC4F-4059-4DE1-B41A-A464A326D0C8}" type="presParOf" srcId="{E016C993-C0D2-4993-AC61-7160CEE6EB01}" destId="{583892A9-4CEC-4BBA-BC38-4C6DAA4D11FC}" srcOrd="0" destOrd="0" presId="urn:microsoft.com/office/officeart/2005/8/layout/chevron2"/>
    <dgm:cxn modelId="{02CB3F34-6D8D-4282-BE31-90FB1C7F430A}" type="presParOf" srcId="{E016C993-C0D2-4993-AC61-7160CEE6EB01}" destId="{3E49886D-6A9C-4B4A-B276-458260B7D14E}" srcOrd="1" destOrd="0" presId="urn:microsoft.com/office/officeart/2005/8/layout/chevron2"/>
    <dgm:cxn modelId="{FEBBCE88-1CC0-45F2-90C0-2BD39B612E7A}" type="presParOf" srcId="{EB6E1EDC-35FB-490A-B8E3-D4541EC4823E}" destId="{3E24BA30-E3A3-4555-A91A-AAF71CC3162D}" srcOrd="1" destOrd="0" presId="urn:microsoft.com/office/officeart/2005/8/layout/chevron2"/>
    <dgm:cxn modelId="{69F27BEF-7BF5-4B86-B2A8-55C4E4C63C33}" type="presParOf" srcId="{EB6E1EDC-35FB-490A-B8E3-D4541EC4823E}" destId="{987A60F0-1053-46AF-BAA8-7ECB1C630AA9}" srcOrd="2" destOrd="0" presId="urn:microsoft.com/office/officeart/2005/8/layout/chevron2"/>
    <dgm:cxn modelId="{19DEF29F-4C71-4519-9F63-18D0D2D039CA}" type="presParOf" srcId="{987A60F0-1053-46AF-BAA8-7ECB1C630AA9}" destId="{8DDC26C3-A5FC-4347-AC60-967049EA1E4E}" srcOrd="0" destOrd="0" presId="urn:microsoft.com/office/officeart/2005/8/layout/chevron2"/>
    <dgm:cxn modelId="{EB480587-8764-4B8B-BA68-6DB5752FBBC2}" type="presParOf" srcId="{987A60F0-1053-46AF-BAA8-7ECB1C630AA9}" destId="{67F1711A-B863-4301-B5DF-29ABBC84B785}" srcOrd="1" destOrd="0" presId="urn:microsoft.com/office/officeart/2005/8/layout/chevron2"/>
    <dgm:cxn modelId="{9337F282-81D4-4E18-8B6D-85FDC18F09B6}" type="presParOf" srcId="{EB6E1EDC-35FB-490A-B8E3-D4541EC4823E}" destId="{EBFB492F-3A51-4E52-9E0A-0622BFC968D5}" srcOrd="3" destOrd="0" presId="urn:microsoft.com/office/officeart/2005/8/layout/chevron2"/>
    <dgm:cxn modelId="{216BF2CD-503A-4D94-9E3C-182B65F96001}" type="presParOf" srcId="{EB6E1EDC-35FB-490A-B8E3-D4541EC4823E}" destId="{ED92D47A-F59F-4081-8028-B32DFDECE76D}" srcOrd="4" destOrd="0" presId="urn:microsoft.com/office/officeart/2005/8/layout/chevron2"/>
    <dgm:cxn modelId="{B184D63E-B01F-4393-BB12-D16BFFA955D5}" type="presParOf" srcId="{ED92D47A-F59F-4081-8028-B32DFDECE76D}" destId="{BF7AB048-A9B3-4FC9-9254-0088DBDD2496}" srcOrd="0" destOrd="0" presId="urn:microsoft.com/office/officeart/2005/8/layout/chevron2"/>
    <dgm:cxn modelId="{A18B96E9-D9C4-4954-9305-CAB992BA63C0}" type="presParOf" srcId="{ED92D47A-F59F-4081-8028-B32DFDECE76D}" destId="{10E51721-C66B-4981-A806-69EECDEDDA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C09AA9-4B2A-46AE-A599-543FDFC508D3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2D1A33-DB4B-4BAF-9617-3F9EC1CAF61E}">
      <dgm:prSet phldrT="[Text]" custT="1"/>
      <dgm:spPr/>
      <dgm:t>
        <a:bodyPr/>
        <a:lstStyle/>
        <a:p>
          <a:pPr algn="just"/>
          <a:r>
            <a:rPr lang="en-US" sz="2400" dirty="0" err="1"/>
            <a:t>Entitas</a:t>
          </a:r>
          <a:r>
            <a:rPr lang="en-US" sz="2400" dirty="0"/>
            <a:t> </a:t>
          </a:r>
          <a:r>
            <a:rPr lang="en-US" sz="2400" dirty="0" err="1"/>
            <a:t>melakukan</a:t>
          </a:r>
          <a:r>
            <a:rPr lang="en-US" sz="2400" dirty="0"/>
            <a:t> </a:t>
          </a:r>
          <a:r>
            <a:rPr lang="en-US" sz="2400" dirty="0" err="1"/>
            <a:t>perjanjian</a:t>
          </a:r>
          <a:r>
            <a:rPr lang="en-US" sz="2400" dirty="0"/>
            <a:t> </a:t>
          </a:r>
          <a:r>
            <a:rPr lang="en-US" sz="2400" dirty="0" err="1"/>
            <a:t>dengan</a:t>
          </a:r>
          <a:r>
            <a:rPr lang="en-US" sz="2400" dirty="0"/>
            <a:t> bank </a:t>
          </a:r>
          <a:r>
            <a:rPr lang="en-US" sz="2400" dirty="0" err="1"/>
            <a:t>terkait</a:t>
          </a:r>
          <a:r>
            <a:rPr lang="en-US" sz="2400" dirty="0"/>
            <a:t> </a:t>
          </a:r>
          <a:r>
            <a:rPr lang="en-US" sz="2400" dirty="0" err="1"/>
            <a:t>dengan</a:t>
          </a:r>
          <a:r>
            <a:rPr lang="en-US" sz="2400" dirty="0"/>
            <a:t> </a:t>
          </a:r>
          <a:r>
            <a:rPr lang="en-US" sz="2400" dirty="0" err="1"/>
            <a:t>kredit</a:t>
          </a:r>
          <a:r>
            <a:rPr lang="en-US" sz="2400" dirty="0"/>
            <a:t> </a:t>
          </a:r>
          <a:r>
            <a:rPr lang="en-US" sz="2400" dirty="0" err="1"/>
            <a:t>atau</a:t>
          </a:r>
          <a:r>
            <a:rPr lang="en-US" sz="2400" dirty="0"/>
            <a:t> </a:t>
          </a:r>
          <a:r>
            <a:rPr lang="en-US" sz="2400" dirty="0" err="1"/>
            <a:t>pinjaman</a:t>
          </a:r>
          <a:endParaRPr lang="en-US" sz="2400" dirty="0"/>
        </a:p>
      </dgm:t>
    </dgm:pt>
    <dgm:pt modelId="{F4922EBF-0AEB-46CD-B26E-772BAD9609DF}" type="parTrans" cxnId="{399278F9-6296-4638-8B37-94C615DB856F}">
      <dgm:prSet/>
      <dgm:spPr/>
      <dgm:t>
        <a:bodyPr/>
        <a:lstStyle/>
        <a:p>
          <a:pPr algn="just"/>
          <a:endParaRPr lang="en-US" sz="2000"/>
        </a:p>
      </dgm:t>
    </dgm:pt>
    <dgm:pt modelId="{0AB4E1CD-3CEA-4D89-987B-B5B407EA1595}" type="sibTrans" cxnId="{399278F9-6296-4638-8B37-94C615DB856F}">
      <dgm:prSet custT="1"/>
      <dgm:spPr/>
      <dgm:t>
        <a:bodyPr/>
        <a:lstStyle/>
        <a:p>
          <a:pPr algn="just"/>
          <a:endParaRPr lang="en-US" sz="4000"/>
        </a:p>
      </dgm:t>
    </dgm:pt>
    <dgm:pt modelId="{EAE67ACA-2A5F-4FB3-B897-CA94028B79E0}">
      <dgm:prSet phldrT="[Text]" custT="1"/>
      <dgm:spPr/>
      <dgm:t>
        <a:bodyPr/>
        <a:lstStyle/>
        <a:p>
          <a:pPr algn="just"/>
          <a:r>
            <a:rPr lang="en-US" sz="2400" dirty="0" err="1"/>
            <a:t>pinjaman</a:t>
          </a:r>
          <a:r>
            <a:rPr lang="en-US" sz="2400" dirty="0"/>
            <a:t> yang </a:t>
          </a:r>
          <a:r>
            <a:rPr lang="en-US" sz="2400" dirty="0" err="1"/>
            <a:t>diberikan</a:t>
          </a:r>
          <a:r>
            <a:rPr lang="en-US" sz="2400" dirty="0"/>
            <a:t> </a:t>
          </a:r>
          <a:r>
            <a:rPr lang="en-US" sz="2400" dirty="0" err="1"/>
            <a:t>tidak</a:t>
          </a:r>
          <a:r>
            <a:rPr lang="en-US" sz="2400" dirty="0"/>
            <a:t> </a:t>
          </a:r>
          <a:r>
            <a:rPr lang="en-US" sz="2400" dirty="0" err="1"/>
            <a:t>semuanya</a:t>
          </a:r>
          <a:r>
            <a:rPr lang="en-US" sz="2400" dirty="0"/>
            <a:t> </a:t>
          </a:r>
          <a:r>
            <a:rPr lang="en-US" sz="2400" dirty="0" err="1"/>
            <a:t>dapat</a:t>
          </a:r>
          <a:r>
            <a:rPr lang="en-US" sz="2400" dirty="0"/>
            <a:t> </a:t>
          </a:r>
          <a:r>
            <a:rPr lang="en-US" sz="2400" dirty="0" err="1"/>
            <a:t>diambil</a:t>
          </a:r>
          <a:r>
            <a:rPr lang="en-US" sz="2400" dirty="0"/>
            <a:t>, </a:t>
          </a:r>
          <a:r>
            <a:rPr lang="en-US" sz="2400" dirty="0" err="1"/>
            <a:t>namun</a:t>
          </a:r>
          <a:r>
            <a:rPr lang="en-US" sz="2400" dirty="0"/>
            <a:t> </a:t>
          </a:r>
          <a:r>
            <a:rPr lang="en-US" sz="2400" dirty="0" err="1"/>
            <a:t>harus</a:t>
          </a:r>
          <a:r>
            <a:rPr lang="en-US" sz="2400" dirty="0"/>
            <a:t> </a:t>
          </a:r>
          <a:r>
            <a:rPr lang="en-US" sz="2400" dirty="0" err="1"/>
            <a:t>ada</a:t>
          </a:r>
          <a:r>
            <a:rPr lang="en-US" sz="2400" dirty="0"/>
            <a:t> </a:t>
          </a:r>
          <a:r>
            <a:rPr lang="en-US" sz="2400" dirty="0" err="1"/>
            <a:t>menyisakan</a:t>
          </a:r>
          <a:r>
            <a:rPr lang="en-US" sz="2400" dirty="0"/>
            <a:t> </a:t>
          </a:r>
          <a:r>
            <a:rPr lang="en-US" sz="2400" b="1" dirty="0" err="1"/>
            <a:t>saldo</a:t>
          </a:r>
          <a:r>
            <a:rPr lang="en-US" sz="2400" b="1" dirty="0"/>
            <a:t> minimum </a:t>
          </a:r>
          <a:r>
            <a:rPr lang="en-US" sz="2400" dirty="0" err="1"/>
            <a:t>dalam</a:t>
          </a:r>
          <a:r>
            <a:rPr lang="en-US" sz="2400" dirty="0"/>
            <a:t> </a:t>
          </a:r>
          <a:r>
            <a:rPr lang="en-US" sz="2400" dirty="0" err="1"/>
            <a:t>rekening</a:t>
          </a:r>
          <a:r>
            <a:rPr lang="en-US" sz="2400" dirty="0"/>
            <a:t> bank </a:t>
          </a:r>
          <a:r>
            <a:rPr lang="en-US" sz="2400" dirty="0" err="1"/>
            <a:t>tersebut</a:t>
          </a:r>
          <a:r>
            <a:rPr lang="en-US" sz="2400" dirty="0"/>
            <a:t> </a:t>
          </a:r>
          <a:r>
            <a:rPr lang="en-US" sz="2400" dirty="0">
              <a:sym typeface="Wingdings" pitchFamily="2" charset="2"/>
            </a:rPr>
            <a:t> </a:t>
          </a:r>
          <a:r>
            <a:rPr lang="en-US" sz="2400" i="1" dirty="0">
              <a:sym typeface="Wingdings" pitchFamily="2" charset="2"/>
            </a:rPr>
            <a:t>compensating balance</a:t>
          </a:r>
          <a:endParaRPr lang="en-US" sz="2400" i="1" dirty="0"/>
        </a:p>
      </dgm:t>
    </dgm:pt>
    <dgm:pt modelId="{D908BEB4-3C07-4F12-8EE6-68694DD8D7C8}" type="parTrans" cxnId="{8F06C416-F423-47C1-9E43-FC1025AEE9C4}">
      <dgm:prSet/>
      <dgm:spPr/>
      <dgm:t>
        <a:bodyPr/>
        <a:lstStyle/>
        <a:p>
          <a:pPr algn="just"/>
          <a:endParaRPr lang="en-US" sz="2000"/>
        </a:p>
      </dgm:t>
    </dgm:pt>
    <dgm:pt modelId="{D07A6B2B-237A-4D5D-9EF0-B589C7154998}" type="sibTrans" cxnId="{8F06C416-F423-47C1-9E43-FC1025AEE9C4}">
      <dgm:prSet custT="1"/>
      <dgm:spPr/>
      <dgm:t>
        <a:bodyPr/>
        <a:lstStyle/>
        <a:p>
          <a:pPr algn="just"/>
          <a:endParaRPr lang="en-US" sz="4000"/>
        </a:p>
      </dgm:t>
    </dgm:pt>
    <dgm:pt modelId="{89868BE1-F250-447D-8A1D-D68A2166ED64}">
      <dgm:prSet phldrT="[Text]" custT="1"/>
      <dgm:spPr/>
      <dgm:t>
        <a:bodyPr/>
        <a:lstStyle/>
        <a:p>
          <a:pPr algn="just"/>
          <a:r>
            <a:rPr lang="en-US" sz="2400" b="1" dirty="0" err="1"/>
            <a:t>disajikan</a:t>
          </a:r>
          <a:r>
            <a:rPr lang="en-US" sz="2400" b="1" dirty="0"/>
            <a:t> </a:t>
          </a:r>
          <a:r>
            <a:rPr lang="en-US" sz="2400" b="1" dirty="0" err="1"/>
            <a:t>secara</a:t>
          </a:r>
          <a:r>
            <a:rPr lang="en-US" sz="2400" b="1" dirty="0"/>
            <a:t> </a:t>
          </a:r>
          <a:r>
            <a:rPr lang="en-US" sz="2400" b="1" dirty="0" err="1"/>
            <a:t>terpisah</a:t>
          </a:r>
          <a:r>
            <a:rPr lang="en-US" sz="2400" b="1" dirty="0"/>
            <a:t> </a:t>
          </a:r>
          <a:r>
            <a:rPr lang="en-US" sz="2400" dirty="0" err="1"/>
            <a:t>dapat</a:t>
          </a:r>
          <a:r>
            <a:rPr lang="en-US" sz="2400" dirty="0"/>
            <a:t> </a:t>
          </a:r>
          <a:r>
            <a:rPr lang="en-US" sz="2400" dirty="0" err="1"/>
            <a:t>sebagai</a:t>
          </a:r>
          <a:r>
            <a:rPr lang="en-US" sz="2400" dirty="0"/>
            <a:t> </a:t>
          </a:r>
          <a:r>
            <a:rPr lang="en-US" sz="2400" dirty="0" err="1"/>
            <a:t>aset</a:t>
          </a:r>
          <a:r>
            <a:rPr lang="en-US" sz="2400" dirty="0"/>
            <a:t> </a:t>
          </a:r>
          <a:r>
            <a:rPr lang="en-US" sz="2400" dirty="0" err="1"/>
            <a:t>lancar</a:t>
          </a:r>
          <a:r>
            <a:rPr lang="en-US" sz="2400" dirty="0"/>
            <a:t> </a:t>
          </a:r>
          <a:r>
            <a:rPr lang="en-US" sz="2400" dirty="0" err="1"/>
            <a:t>atau</a:t>
          </a:r>
          <a:r>
            <a:rPr lang="en-US" sz="2400" dirty="0"/>
            <a:t> </a:t>
          </a:r>
          <a:r>
            <a:rPr lang="en-US" sz="2400" dirty="0" err="1"/>
            <a:t>aset</a:t>
          </a:r>
          <a:r>
            <a:rPr lang="en-US" sz="2400" dirty="0"/>
            <a:t> </a:t>
          </a:r>
          <a:r>
            <a:rPr lang="en-US" sz="2400" dirty="0" err="1"/>
            <a:t>tidak</a:t>
          </a:r>
          <a:r>
            <a:rPr lang="en-US" sz="2400" dirty="0"/>
            <a:t> </a:t>
          </a:r>
          <a:r>
            <a:rPr lang="en-US" sz="2400" dirty="0" err="1"/>
            <a:t>lancar</a:t>
          </a:r>
          <a:r>
            <a:rPr lang="en-US" sz="2400" dirty="0"/>
            <a:t> </a:t>
          </a:r>
          <a:r>
            <a:rPr lang="en-US" sz="2400" dirty="0" err="1"/>
            <a:t>tergantung</a:t>
          </a:r>
          <a:r>
            <a:rPr lang="en-US" sz="2400" dirty="0"/>
            <a:t> </a:t>
          </a:r>
          <a:r>
            <a:rPr lang="en-US" sz="2400" dirty="0" err="1"/>
            <a:t>jangka</a:t>
          </a:r>
          <a:r>
            <a:rPr lang="en-US" sz="2400" dirty="0"/>
            <a:t> </a:t>
          </a:r>
          <a:r>
            <a:rPr lang="en-US" sz="2400" dirty="0" err="1"/>
            <a:t>waktu</a:t>
          </a:r>
          <a:r>
            <a:rPr lang="en-US" sz="2400" dirty="0"/>
            <a:t> </a:t>
          </a:r>
          <a:r>
            <a:rPr lang="en-US" sz="2400" dirty="0" err="1"/>
            <a:t>perjanjian</a:t>
          </a:r>
          <a:r>
            <a:rPr lang="en-US" sz="2400" dirty="0"/>
            <a:t> </a:t>
          </a:r>
          <a:r>
            <a:rPr lang="en-US" sz="2400" dirty="0" err="1"/>
            <a:t>pinjaman</a:t>
          </a:r>
          <a:endParaRPr lang="en-US" sz="2400" dirty="0"/>
        </a:p>
      </dgm:t>
    </dgm:pt>
    <dgm:pt modelId="{867DAE23-D6E2-47E6-AF35-2C87BD0B7AF0}" type="parTrans" cxnId="{1384FA18-691F-4058-9988-29B96DBF06AB}">
      <dgm:prSet/>
      <dgm:spPr/>
      <dgm:t>
        <a:bodyPr/>
        <a:lstStyle/>
        <a:p>
          <a:pPr algn="just"/>
          <a:endParaRPr lang="en-US" sz="2000"/>
        </a:p>
      </dgm:t>
    </dgm:pt>
    <dgm:pt modelId="{96AD02F3-D3B7-4A2F-9C02-2FB5BDC1657E}" type="sibTrans" cxnId="{1384FA18-691F-4058-9988-29B96DBF06AB}">
      <dgm:prSet/>
      <dgm:spPr/>
      <dgm:t>
        <a:bodyPr/>
        <a:lstStyle/>
        <a:p>
          <a:pPr algn="just"/>
          <a:endParaRPr lang="en-US" sz="2000"/>
        </a:p>
      </dgm:t>
    </dgm:pt>
    <dgm:pt modelId="{8E84F525-BBBE-41A7-938A-2EF7F277591B}" type="pres">
      <dgm:prSet presAssocID="{C3C09AA9-4B2A-46AE-A599-543FDFC508D3}" presName="outerComposite" presStyleCnt="0">
        <dgm:presLayoutVars>
          <dgm:chMax val="5"/>
          <dgm:dir/>
          <dgm:resizeHandles val="exact"/>
        </dgm:presLayoutVars>
      </dgm:prSet>
      <dgm:spPr/>
    </dgm:pt>
    <dgm:pt modelId="{1F99B566-FCC3-4AE5-AA18-27878B1B1294}" type="pres">
      <dgm:prSet presAssocID="{C3C09AA9-4B2A-46AE-A599-543FDFC508D3}" presName="dummyMaxCanvas" presStyleCnt="0">
        <dgm:presLayoutVars/>
      </dgm:prSet>
      <dgm:spPr/>
    </dgm:pt>
    <dgm:pt modelId="{6A483E67-2DFC-4034-98D3-3FBE55FE8161}" type="pres">
      <dgm:prSet presAssocID="{C3C09AA9-4B2A-46AE-A599-543FDFC508D3}" presName="ThreeNodes_1" presStyleLbl="node1" presStyleIdx="0" presStyleCnt="3" custScaleY="81410">
        <dgm:presLayoutVars>
          <dgm:bulletEnabled val="1"/>
        </dgm:presLayoutVars>
      </dgm:prSet>
      <dgm:spPr/>
    </dgm:pt>
    <dgm:pt modelId="{082ECECD-CFE0-4224-9783-2B85C9ADA2F5}" type="pres">
      <dgm:prSet presAssocID="{C3C09AA9-4B2A-46AE-A599-543FDFC508D3}" presName="ThreeNodes_2" presStyleLbl="node1" presStyleIdx="1" presStyleCnt="3" custScaleY="113462">
        <dgm:presLayoutVars>
          <dgm:bulletEnabled val="1"/>
        </dgm:presLayoutVars>
      </dgm:prSet>
      <dgm:spPr/>
    </dgm:pt>
    <dgm:pt modelId="{14084AF2-07F6-4CFD-BEC0-32B44376C3C6}" type="pres">
      <dgm:prSet presAssocID="{C3C09AA9-4B2A-46AE-A599-543FDFC508D3}" presName="ThreeNodes_3" presStyleLbl="node1" presStyleIdx="2" presStyleCnt="3">
        <dgm:presLayoutVars>
          <dgm:bulletEnabled val="1"/>
        </dgm:presLayoutVars>
      </dgm:prSet>
      <dgm:spPr/>
    </dgm:pt>
    <dgm:pt modelId="{E757082D-C61D-415C-AC33-074D60FF6F2D}" type="pres">
      <dgm:prSet presAssocID="{C3C09AA9-4B2A-46AE-A599-543FDFC508D3}" presName="ThreeConn_1-2" presStyleLbl="fgAccFollowNode1" presStyleIdx="0" presStyleCnt="2">
        <dgm:presLayoutVars>
          <dgm:bulletEnabled val="1"/>
        </dgm:presLayoutVars>
      </dgm:prSet>
      <dgm:spPr/>
    </dgm:pt>
    <dgm:pt modelId="{C0B73FAF-1DED-4C0B-81CA-AD5BE726ECD7}" type="pres">
      <dgm:prSet presAssocID="{C3C09AA9-4B2A-46AE-A599-543FDFC508D3}" presName="ThreeConn_2-3" presStyleLbl="fgAccFollowNode1" presStyleIdx="1" presStyleCnt="2">
        <dgm:presLayoutVars>
          <dgm:bulletEnabled val="1"/>
        </dgm:presLayoutVars>
      </dgm:prSet>
      <dgm:spPr/>
    </dgm:pt>
    <dgm:pt modelId="{BBEF6784-3080-4C7A-BC75-E92FC0F7B85A}" type="pres">
      <dgm:prSet presAssocID="{C3C09AA9-4B2A-46AE-A599-543FDFC508D3}" presName="ThreeNodes_1_text" presStyleLbl="node1" presStyleIdx="2" presStyleCnt="3">
        <dgm:presLayoutVars>
          <dgm:bulletEnabled val="1"/>
        </dgm:presLayoutVars>
      </dgm:prSet>
      <dgm:spPr/>
    </dgm:pt>
    <dgm:pt modelId="{EEC9516E-A557-4F5E-ABA5-8E6B43AB2F57}" type="pres">
      <dgm:prSet presAssocID="{C3C09AA9-4B2A-46AE-A599-543FDFC508D3}" presName="ThreeNodes_2_text" presStyleLbl="node1" presStyleIdx="2" presStyleCnt="3">
        <dgm:presLayoutVars>
          <dgm:bulletEnabled val="1"/>
        </dgm:presLayoutVars>
      </dgm:prSet>
      <dgm:spPr/>
    </dgm:pt>
    <dgm:pt modelId="{1A4BC9D8-D55F-4C46-B72D-71F444559180}" type="pres">
      <dgm:prSet presAssocID="{C3C09AA9-4B2A-46AE-A599-543FDFC508D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EA5F914-76AC-4A85-98A3-2BE77ADF157A}" type="presOf" srcId="{89868BE1-F250-447D-8A1D-D68A2166ED64}" destId="{14084AF2-07F6-4CFD-BEC0-32B44376C3C6}" srcOrd="0" destOrd="0" presId="urn:microsoft.com/office/officeart/2005/8/layout/vProcess5"/>
    <dgm:cxn modelId="{8F06C416-F423-47C1-9E43-FC1025AEE9C4}" srcId="{C3C09AA9-4B2A-46AE-A599-543FDFC508D3}" destId="{EAE67ACA-2A5F-4FB3-B897-CA94028B79E0}" srcOrd="1" destOrd="0" parTransId="{D908BEB4-3C07-4F12-8EE6-68694DD8D7C8}" sibTransId="{D07A6B2B-237A-4D5D-9EF0-B589C7154998}"/>
    <dgm:cxn modelId="{1384FA18-691F-4058-9988-29B96DBF06AB}" srcId="{C3C09AA9-4B2A-46AE-A599-543FDFC508D3}" destId="{89868BE1-F250-447D-8A1D-D68A2166ED64}" srcOrd="2" destOrd="0" parTransId="{867DAE23-D6E2-47E6-AF35-2C87BD0B7AF0}" sibTransId="{96AD02F3-D3B7-4A2F-9C02-2FB5BDC1657E}"/>
    <dgm:cxn modelId="{7FCEC96B-4D7B-483B-8766-1E6CC4D604FE}" type="presOf" srcId="{89868BE1-F250-447D-8A1D-D68A2166ED64}" destId="{1A4BC9D8-D55F-4C46-B72D-71F444559180}" srcOrd="1" destOrd="0" presId="urn:microsoft.com/office/officeart/2005/8/layout/vProcess5"/>
    <dgm:cxn modelId="{82A8B670-5D7B-45DF-9584-46B14E00CFCB}" type="presOf" srcId="{EAE67ACA-2A5F-4FB3-B897-CA94028B79E0}" destId="{EEC9516E-A557-4F5E-ABA5-8E6B43AB2F57}" srcOrd="1" destOrd="0" presId="urn:microsoft.com/office/officeart/2005/8/layout/vProcess5"/>
    <dgm:cxn modelId="{C27F4A80-51D8-4EEC-9A1B-8F35D0CA161A}" type="presOf" srcId="{9A2D1A33-DB4B-4BAF-9617-3F9EC1CAF61E}" destId="{6A483E67-2DFC-4034-98D3-3FBE55FE8161}" srcOrd="0" destOrd="0" presId="urn:microsoft.com/office/officeart/2005/8/layout/vProcess5"/>
    <dgm:cxn modelId="{5E6D31A4-C554-4EA6-996F-4CE855C6DF09}" type="presOf" srcId="{D07A6B2B-237A-4D5D-9EF0-B589C7154998}" destId="{C0B73FAF-1DED-4C0B-81CA-AD5BE726ECD7}" srcOrd="0" destOrd="0" presId="urn:microsoft.com/office/officeart/2005/8/layout/vProcess5"/>
    <dgm:cxn modelId="{676252AD-54B8-45CC-9359-7FA48931CE96}" type="presOf" srcId="{9A2D1A33-DB4B-4BAF-9617-3F9EC1CAF61E}" destId="{BBEF6784-3080-4C7A-BC75-E92FC0F7B85A}" srcOrd="1" destOrd="0" presId="urn:microsoft.com/office/officeart/2005/8/layout/vProcess5"/>
    <dgm:cxn modelId="{FEF88BC4-641E-4AF0-B215-846D2F7A7D41}" type="presOf" srcId="{0AB4E1CD-3CEA-4D89-987B-B5B407EA1595}" destId="{E757082D-C61D-415C-AC33-074D60FF6F2D}" srcOrd="0" destOrd="0" presId="urn:microsoft.com/office/officeart/2005/8/layout/vProcess5"/>
    <dgm:cxn modelId="{906417CA-BE79-4C07-8321-EBDCBC6ED200}" type="presOf" srcId="{EAE67ACA-2A5F-4FB3-B897-CA94028B79E0}" destId="{082ECECD-CFE0-4224-9783-2B85C9ADA2F5}" srcOrd="0" destOrd="0" presId="urn:microsoft.com/office/officeart/2005/8/layout/vProcess5"/>
    <dgm:cxn modelId="{A36B85CC-5084-48F0-B042-96B06EA79D76}" type="presOf" srcId="{C3C09AA9-4B2A-46AE-A599-543FDFC508D3}" destId="{8E84F525-BBBE-41A7-938A-2EF7F277591B}" srcOrd="0" destOrd="0" presId="urn:microsoft.com/office/officeart/2005/8/layout/vProcess5"/>
    <dgm:cxn modelId="{399278F9-6296-4638-8B37-94C615DB856F}" srcId="{C3C09AA9-4B2A-46AE-A599-543FDFC508D3}" destId="{9A2D1A33-DB4B-4BAF-9617-3F9EC1CAF61E}" srcOrd="0" destOrd="0" parTransId="{F4922EBF-0AEB-46CD-B26E-772BAD9609DF}" sibTransId="{0AB4E1CD-3CEA-4D89-987B-B5B407EA1595}"/>
    <dgm:cxn modelId="{7683406F-C5EE-4C69-96A7-1230944DFE4B}" type="presParOf" srcId="{8E84F525-BBBE-41A7-938A-2EF7F277591B}" destId="{1F99B566-FCC3-4AE5-AA18-27878B1B1294}" srcOrd="0" destOrd="0" presId="urn:microsoft.com/office/officeart/2005/8/layout/vProcess5"/>
    <dgm:cxn modelId="{37919042-46D4-4354-94B9-C756B4034ACB}" type="presParOf" srcId="{8E84F525-BBBE-41A7-938A-2EF7F277591B}" destId="{6A483E67-2DFC-4034-98D3-3FBE55FE8161}" srcOrd="1" destOrd="0" presId="urn:microsoft.com/office/officeart/2005/8/layout/vProcess5"/>
    <dgm:cxn modelId="{CE38A0E2-C40F-4174-9973-66209C6CBCD4}" type="presParOf" srcId="{8E84F525-BBBE-41A7-938A-2EF7F277591B}" destId="{082ECECD-CFE0-4224-9783-2B85C9ADA2F5}" srcOrd="2" destOrd="0" presId="urn:microsoft.com/office/officeart/2005/8/layout/vProcess5"/>
    <dgm:cxn modelId="{7DC1A1B1-C21D-43EE-8A2C-C7E5275031F0}" type="presParOf" srcId="{8E84F525-BBBE-41A7-938A-2EF7F277591B}" destId="{14084AF2-07F6-4CFD-BEC0-32B44376C3C6}" srcOrd="3" destOrd="0" presId="urn:microsoft.com/office/officeart/2005/8/layout/vProcess5"/>
    <dgm:cxn modelId="{924D05AD-CB63-4DD7-AFB9-3A9DDEFF85D2}" type="presParOf" srcId="{8E84F525-BBBE-41A7-938A-2EF7F277591B}" destId="{E757082D-C61D-415C-AC33-074D60FF6F2D}" srcOrd="4" destOrd="0" presId="urn:microsoft.com/office/officeart/2005/8/layout/vProcess5"/>
    <dgm:cxn modelId="{6928604F-9636-4A69-B627-61A732ACB4FA}" type="presParOf" srcId="{8E84F525-BBBE-41A7-938A-2EF7F277591B}" destId="{C0B73FAF-1DED-4C0B-81CA-AD5BE726ECD7}" srcOrd="5" destOrd="0" presId="urn:microsoft.com/office/officeart/2005/8/layout/vProcess5"/>
    <dgm:cxn modelId="{9E61C17E-A685-4A25-A1DD-CD0A7238B845}" type="presParOf" srcId="{8E84F525-BBBE-41A7-938A-2EF7F277591B}" destId="{BBEF6784-3080-4C7A-BC75-E92FC0F7B85A}" srcOrd="6" destOrd="0" presId="urn:microsoft.com/office/officeart/2005/8/layout/vProcess5"/>
    <dgm:cxn modelId="{2E424686-17FF-423F-A229-9F9C9963056D}" type="presParOf" srcId="{8E84F525-BBBE-41A7-938A-2EF7F277591B}" destId="{EEC9516E-A557-4F5E-ABA5-8E6B43AB2F57}" srcOrd="7" destOrd="0" presId="urn:microsoft.com/office/officeart/2005/8/layout/vProcess5"/>
    <dgm:cxn modelId="{3B3EF92F-F5EB-42C9-9C8C-D38B91FEF68D}" type="presParOf" srcId="{8E84F525-BBBE-41A7-938A-2EF7F277591B}" destId="{1A4BC9D8-D55F-4C46-B72D-71F4445591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3A73A0-1625-45F2-89F0-2D72FA5D62AF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</dgm:pt>
    <dgm:pt modelId="{72BD594B-1DEB-4FDA-A1A4-D51207E48EA3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cek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ditarik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rekening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melebihi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saldo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kas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DD0DA9-8BBF-4112-88C2-2E40F137C4E4}" type="parTrans" cxnId="{09D9367F-750C-48D6-B520-26DED5870F7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53E6856-F141-49CE-B91F-307FB30080C5}" type="sibTrans" cxnId="{09D9367F-750C-48D6-B520-26DED5870F7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4124F7-F1DD-4424-9B22-4D128E2A081F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Klasifikasi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hutang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dagang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D18F05-532A-492A-AEE3-3D255A115876}" type="parTrans" cxnId="{A837AACB-90C4-44CF-93B3-C69AA93AA4D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5720C4-8CE2-4FD7-BC68-2413629799D8}" type="sibTrans" cxnId="{A837AACB-90C4-44CF-93B3-C69AA93AA4D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60FF28-F86A-4522-8B03-2DED3B0CD3E2}">
      <dgm:prSet phldrT="[Text]"/>
      <dgm:spPr/>
      <dgm:t>
        <a:bodyPr/>
        <a:lstStyle/>
        <a:p>
          <a:r>
            <a:rPr lang="id-ID" dirty="0">
              <a:solidFill>
                <a:schemeClr val="tx1">
                  <a:lumMod val="95000"/>
                  <a:lumOff val="5000"/>
                </a:schemeClr>
              </a:solidFill>
            </a:rPr>
            <a:t>dapat di diakumulasikan (dinet-kan)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jika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berasal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bank yang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sama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diperbolehkan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transfer</a:t>
          </a:r>
        </a:p>
      </dgm:t>
    </dgm:pt>
    <dgm:pt modelId="{7D898489-FB1D-42F5-87E4-10FAC808AA8C}" type="parTrans" cxnId="{01EB68F0-E61A-4D87-98BA-C177319A622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E04BED-3DDC-445A-97AF-8AB7225E054D}" type="sibTrans" cxnId="{01EB68F0-E61A-4D87-98BA-C177319A622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E6F32D-DC11-45B8-B864-8F489D5E894B}" type="pres">
      <dgm:prSet presAssocID="{143A73A0-1625-45F2-89F0-2D72FA5D62AF}" presName="linearFlow" presStyleCnt="0">
        <dgm:presLayoutVars>
          <dgm:dir/>
          <dgm:resizeHandles val="exact"/>
        </dgm:presLayoutVars>
      </dgm:prSet>
      <dgm:spPr/>
    </dgm:pt>
    <dgm:pt modelId="{F1ACEBA1-563C-4F6E-AEF7-0AE7BEBA8FB6}" type="pres">
      <dgm:prSet presAssocID="{72BD594B-1DEB-4FDA-A1A4-D51207E48EA3}" presName="composite" presStyleCnt="0"/>
      <dgm:spPr/>
    </dgm:pt>
    <dgm:pt modelId="{A152F713-1B88-4D60-BD6B-3D9EC96D0D4A}" type="pres">
      <dgm:prSet presAssocID="{72BD594B-1DEB-4FDA-A1A4-D51207E48EA3}" presName="imgShp" presStyleLbl="fgImgPlace1" presStyleIdx="0" presStyleCnt="3"/>
      <dgm:spPr/>
    </dgm:pt>
    <dgm:pt modelId="{E969617D-94C9-494E-BA9C-32B932AC9630}" type="pres">
      <dgm:prSet presAssocID="{72BD594B-1DEB-4FDA-A1A4-D51207E48EA3}" presName="txShp" presStyleLbl="node1" presStyleIdx="0" presStyleCnt="3">
        <dgm:presLayoutVars>
          <dgm:bulletEnabled val="1"/>
        </dgm:presLayoutVars>
      </dgm:prSet>
      <dgm:spPr/>
    </dgm:pt>
    <dgm:pt modelId="{EFED91F1-18DF-4EC8-B6CF-674D268218B4}" type="pres">
      <dgm:prSet presAssocID="{B53E6856-F141-49CE-B91F-307FB30080C5}" presName="spacing" presStyleCnt="0"/>
      <dgm:spPr/>
    </dgm:pt>
    <dgm:pt modelId="{032A18B5-6512-4149-8E1A-88B8AF05AB12}" type="pres">
      <dgm:prSet presAssocID="{BA4124F7-F1DD-4424-9B22-4D128E2A081F}" presName="composite" presStyleCnt="0"/>
      <dgm:spPr/>
    </dgm:pt>
    <dgm:pt modelId="{CAFAE504-F527-4D98-AC41-A24707EBC292}" type="pres">
      <dgm:prSet presAssocID="{BA4124F7-F1DD-4424-9B22-4D128E2A081F}" presName="imgShp" presStyleLbl="fgImgPlace1" presStyleIdx="1" presStyleCnt="3"/>
      <dgm:spPr/>
    </dgm:pt>
    <dgm:pt modelId="{15320E4A-4BD6-4625-B319-D04D20D70FB8}" type="pres">
      <dgm:prSet presAssocID="{BA4124F7-F1DD-4424-9B22-4D128E2A081F}" presName="txShp" presStyleLbl="node1" presStyleIdx="1" presStyleCnt="3">
        <dgm:presLayoutVars>
          <dgm:bulletEnabled val="1"/>
        </dgm:presLayoutVars>
      </dgm:prSet>
      <dgm:spPr/>
    </dgm:pt>
    <dgm:pt modelId="{ED1CCD90-BC35-4ED4-87C2-8F0F6CBE1AA9}" type="pres">
      <dgm:prSet presAssocID="{6D5720C4-8CE2-4FD7-BC68-2413629799D8}" presName="spacing" presStyleCnt="0"/>
      <dgm:spPr/>
    </dgm:pt>
    <dgm:pt modelId="{69F76A4D-98BA-4B4E-9C04-6789F018D11B}" type="pres">
      <dgm:prSet presAssocID="{C660FF28-F86A-4522-8B03-2DED3B0CD3E2}" presName="composite" presStyleCnt="0"/>
      <dgm:spPr/>
    </dgm:pt>
    <dgm:pt modelId="{1E8EA514-5070-4421-BC79-A267F23C7E3C}" type="pres">
      <dgm:prSet presAssocID="{C660FF28-F86A-4522-8B03-2DED3B0CD3E2}" presName="imgShp" presStyleLbl="fgImgPlace1" presStyleIdx="2" presStyleCnt="3"/>
      <dgm:spPr/>
    </dgm:pt>
    <dgm:pt modelId="{88BC3F94-CF02-44E0-B32D-1BF5CD25D589}" type="pres">
      <dgm:prSet presAssocID="{C660FF28-F86A-4522-8B03-2DED3B0CD3E2}" presName="txShp" presStyleLbl="node1" presStyleIdx="2" presStyleCnt="3">
        <dgm:presLayoutVars>
          <dgm:bulletEnabled val="1"/>
        </dgm:presLayoutVars>
      </dgm:prSet>
      <dgm:spPr/>
    </dgm:pt>
  </dgm:ptLst>
  <dgm:cxnLst>
    <dgm:cxn modelId="{BDB7C00E-2FB7-47AF-90A8-FFC331A1DCF9}" type="presOf" srcId="{C660FF28-F86A-4522-8B03-2DED3B0CD3E2}" destId="{88BC3F94-CF02-44E0-B32D-1BF5CD25D589}" srcOrd="0" destOrd="0" presId="urn:microsoft.com/office/officeart/2005/8/layout/vList3"/>
    <dgm:cxn modelId="{D0750711-2903-4BB7-B847-F058A9A7FA61}" type="presOf" srcId="{143A73A0-1625-45F2-89F0-2D72FA5D62AF}" destId="{56E6F32D-DC11-45B8-B864-8F489D5E894B}" srcOrd="0" destOrd="0" presId="urn:microsoft.com/office/officeart/2005/8/layout/vList3"/>
    <dgm:cxn modelId="{734FE546-35A7-46AB-8A3A-E1DFA3F22EF9}" type="presOf" srcId="{BA4124F7-F1DD-4424-9B22-4D128E2A081F}" destId="{15320E4A-4BD6-4625-B319-D04D20D70FB8}" srcOrd="0" destOrd="0" presId="urn:microsoft.com/office/officeart/2005/8/layout/vList3"/>
    <dgm:cxn modelId="{09D9367F-750C-48D6-B520-26DED5870F7E}" srcId="{143A73A0-1625-45F2-89F0-2D72FA5D62AF}" destId="{72BD594B-1DEB-4FDA-A1A4-D51207E48EA3}" srcOrd="0" destOrd="0" parTransId="{15DD0DA9-8BBF-4112-88C2-2E40F137C4E4}" sibTransId="{B53E6856-F141-49CE-B91F-307FB30080C5}"/>
    <dgm:cxn modelId="{A837AACB-90C4-44CF-93B3-C69AA93AA4D5}" srcId="{143A73A0-1625-45F2-89F0-2D72FA5D62AF}" destId="{BA4124F7-F1DD-4424-9B22-4D128E2A081F}" srcOrd="1" destOrd="0" parTransId="{34D18F05-532A-492A-AEE3-3D255A115876}" sibTransId="{6D5720C4-8CE2-4FD7-BC68-2413629799D8}"/>
    <dgm:cxn modelId="{07245DE2-F7B3-4A3B-81D3-5ABE799D13B1}" type="presOf" srcId="{72BD594B-1DEB-4FDA-A1A4-D51207E48EA3}" destId="{E969617D-94C9-494E-BA9C-32B932AC9630}" srcOrd="0" destOrd="0" presId="urn:microsoft.com/office/officeart/2005/8/layout/vList3"/>
    <dgm:cxn modelId="{01EB68F0-E61A-4D87-98BA-C177319A6225}" srcId="{143A73A0-1625-45F2-89F0-2D72FA5D62AF}" destId="{C660FF28-F86A-4522-8B03-2DED3B0CD3E2}" srcOrd="2" destOrd="0" parTransId="{7D898489-FB1D-42F5-87E4-10FAC808AA8C}" sibTransId="{B3E04BED-3DDC-445A-97AF-8AB7225E054D}"/>
    <dgm:cxn modelId="{CF8A42BA-9874-4E0F-B04A-0E45D12AE8CB}" type="presParOf" srcId="{56E6F32D-DC11-45B8-B864-8F489D5E894B}" destId="{F1ACEBA1-563C-4F6E-AEF7-0AE7BEBA8FB6}" srcOrd="0" destOrd="0" presId="urn:microsoft.com/office/officeart/2005/8/layout/vList3"/>
    <dgm:cxn modelId="{FB4CDA09-5EBF-49DB-8F37-5FFA1C8CEF84}" type="presParOf" srcId="{F1ACEBA1-563C-4F6E-AEF7-0AE7BEBA8FB6}" destId="{A152F713-1B88-4D60-BD6B-3D9EC96D0D4A}" srcOrd="0" destOrd="0" presId="urn:microsoft.com/office/officeart/2005/8/layout/vList3"/>
    <dgm:cxn modelId="{5F1C0F22-0BAB-4B4D-A661-29F7AF65F802}" type="presParOf" srcId="{F1ACEBA1-563C-4F6E-AEF7-0AE7BEBA8FB6}" destId="{E969617D-94C9-494E-BA9C-32B932AC9630}" srcOrd="1" destOrd="0" presId="urn:microsoft.com/office/officeart/2005/8/layout/vList3"/>
    <dgm:cxn modelId="{C76B11FF-607A-4707-9539-15943ABBFF2B}" type="presParOf" srcId="{56E6F32D-DC11-45B8-B864-8F489D5E894B}" destId="{EFED91F1-18DF-4EC8-B6CF-674D268218B4}" srcOrd="1" destOrd="0" presId="urn:microsoft.com/office/officeart/2005/8/layout/vList3"/>
    <dgm:cxn modelId="{1282905E-4C83-4D0D-BCA7-59CFA3EDED1F}" type="presParOf" srcId="{56E6F32D-DC11-45B8-B864-8F489D5E894B}" destId="{032A18B5-6512-4149-8E1A-88B8AF05AB12}" srcOrd="2" destOrd="0" presId="urn:microsoft.com/office/officeart/2005/8/layout/vList3"/>
    <dgm:cxn modelId="{8108F11D-7D28-40DE-B0D3-10D8FC22E208}" type="presParOf" srcId="{032A18B5-6512-4149-8E1A-88B8AF05AB12}" destId="{CAFAE504-F527-4D98-AC41-A24707EBC292}" srcOrd="0" destOrd="0" presId="urn:microsoft.com/office/officeart/2005/8/layout/vList3"/>
    <dgm:cxn modelId="{08D5CAB7-6575-4F92-9C08-50295156571D}" type="presParOf" srcId="{032A18B5-6512-4149-8E1A-88B8AF05AB12}" destId="{15320E4A-4BD6-4625-B319-D04D20D70FB8}" srcOrd="1" destOrd="0" presId="urn:microsoft.com/office/officeart/2005/8/layout/vList3"/>
    <dgm:cxn modelId="{077CAD90-7D7E-4AB6-9856-F39F39C864A4}" type="presParOf" srcId="{56E6F32D-DC11-45B8-B864-8F489D5E894B}" destId="{ED1CCD90-BC35-4ED4-87C2-8F0F6CBE1AA9}" srcOrd="3" destOrd="0" presId="urn:microsoft.com/office/officeart/2005/8/layout/vList3"/>
    <dgm:cxn modelId="{2C56C092-EB3B-4240-97B5-51F9289A6AA8}" type="presParOf" srcId="{56E6F32D-DC11-45B8-B864-8F489D5E894B}" destId="{69F76A4D-98BA-4B4E-9C04-6789F018D11B}" srcOrd="4" destOrd="0" presId="urn:microsoft.com/office/officeart/2005/8/layout/vList3"/>
    <dgm:cxn modelId="{7DF87C0B-30B0-4ED7-8ABF-681EBD3518CA}" type="presParOf" srcId="{69F76A4D-98BA-4B4E-9C04-6789F018D11B}" destId="{1E8EA514-5070-4421-BC79-A267F23C7E3C}" srcOrd="0" destOrd="0" presId="urn:microsoft.com/office/officeart/2005/8/layout/vList3"/>
    <dgm:cxn modelId="{54A45FEF-16F2-4BBE-9017-B7E61B729E5F}" type="presParOf" srcId="{69F76A4D-98BA-4B4E-9C04-6789F018D11B}" destId="{88BC3F94-CF02-44E0-B32D-1BF5CD25D5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BC4FC1C-7D74-4B56-9139-B79B5E1ABAB4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7602DE-A476-4C3A-98D5-B52C1156A3F2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Pencatatan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MU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Fungsional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846320-0B30-461D-9493-658FD4CD1C50}" type="parTrans" cxnId="{F47A520B-4FAB-451F-8204-EDA0AE017377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EC89E1-4440-4521-BCB0-80FCF9A550C9}" type="sibTrans" cxnId="{F47A520B-4FAB-451F-8204-EDA0AE017377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D26F46-8DA9-415F-8D37-3F0996FA61DF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Kurs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spot</a:t>
          </a:r>
        </a:p>
      </dgm:t>
    </dgm:pt>
    <dgm:pt modelId="{93A55378-738E-47CC-A2A1-724DC2132596}" type="parTrans" cxnId="{19A627C7-76D3-4F3A-B4CF-884936325029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B80012-ED0D-4D85-84B7-630FB77A90DE}" type="sibTrans" cxnId="{19A627C7-76D3-4F3A-B4CF-884936325029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5F72C4-5DB8-4B93-86B2-1792AA786C23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Akhir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periode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masih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kas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kecil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A49F55-D2A4-4070-997E-286CD79A0CA0}" type="parTrans" cxnId="{D1986464-5271-4C81-B4FB-ABDEF6A9254D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18A969-36AD-428D-B37C-27F05C88775D}" type="sibTrans" cxnId="{D1986464-5271-4C81-B4FB-ABDEF6A9254D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F5208F-19AD-4BC5-AD4D-2D9DBFF31427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Dinyatakan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dg MU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Fungsional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gm:t>
    </dgm:pt>
    <dgm:pt modelId="{230C4040-888E-450A-A803-AFAFC31DDD53}" type="parTrans" cxnId="{2FBF031A-8DC2-4462-A113-FD85BB5AF10F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2B0057-5B6B-46F1-B43A-CAB1E369AF66}" type="sibTrans" cxnId="{2FBF031A-8DC2-4462-A113-FD85BB5AF10F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524AAA-1428-4E0B-B182-CB0B13413589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Kurs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spot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tanggal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pelaporan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C4408B-987B-4354-B173-1129C33BAB7B}" type="parTrans" cxnId="{8CACC3FD-EE0C-4097-AA96-6FCAB78042AB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A2A703-F6C0-42B3-A4A8-BAB2E6F14687}" type="sibTrans" cxnId="{8CACC3FD-EE0C-4097-AA96-6FCAB78042AB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6DB343-E161-462F-ABAA-8782EF9D1867}" type="pres">
      <dgm:prSet presAssocID="{9BC4FC1C-7D74-4B56-9139-B79B5E1ABA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441B1D-D05C-40BC-A6CE-01D15C382823}" type="pres">
      <dgm:prSet presAssocID="{C07602DE-A476-4C3A-98D5-B52C1156A3F2}" presName="root" presStyleCnt="0"/>
      <dgm:spPr/>
    </dgm:pt>
    <dgm:pt modelId="{B63BA7A5-BFB2-46E2-8875-8FBA5577015E}" type="pres">
      <dgm:prSet presAssocID="{C07602DE-A476-4C3A-98D5-B52C1156A3F2}" presName="rootComposite" presStyleCnt="0"/>
      <dgm:spPr/>
    </dgm:pt>
    <dgm:pt modelId="{A04DF1AF-96AE-4724-B450-21E9502026F7}" type="pres">
      <dgm:prSet presAssocID="{C07602DE-A476-4C3A-98D5-B52C1156A3F2}" presName="rootText" presStyleLbl="node1" presStyleIdx="0" presStyleCnt="2"/>
      <dgm:spPr/>
    </dgm:pt>
    <dgm:pt modelId="{AC59F569-255F-478F-B4D5-AC05663E3763}" type="pres">
      <dgm:prSet presAssocID="{C07602DE-A476-4C3A-98D5-B52C1156A3F2}" presName="rootConnector" presStyleLbl="node1" presStyleIdx="0" presStyleCnt="2"/>
      <dgm:spPr/>
    </dgm:pt>
    <dgm:pt modelId="{20B11FE2-1A8E-44BD-819F-469BDF0FFA3A}" type="pres">
      <dgm:prSet presAssocID="{C07602DE-A476-4C3A-98D5-B52C1156A3F2}" presName="childShape" presStyleCnt="0"/>
      <dgm:spPr/>
    </dgm:pt>
    <dgm:pt modelId="{78A77655-1EC0-4748-B322-477B7CBD7C3F}" type="pres">
      <dgm:prSet presAssocID="{93A55378-738E-47CC-A2A1-724DC2132596}" presName="Name13" presStyleLbl="parChTrans1D2" presStyleIdx="0" presStyleCnt="3"/>
      <dgm:spPr/>
    </dgm:pt>
    <dgm:pt modelId="{29DA7679-31F8-4472-8E82-D7FDD0DBE64E}" type="pres">
      <dgm:prSet presAssocID="{7FD26F46-8DA9-415F-8D37-3F0996FA61DF}" presName="childText" presStyleLbl="bgAcc1" presStyleIdx="0" presStyleCnt="3">
        <dgm:presLayoutVars>
          <dgm:bulletEnabled val="1"/>
        </dgm:presLayoutVars>
      </dgm:prSet>
      <dgm:spPr/>
    </dgm:pt>
    <dgm:pt modelId="{DFB07D70-5167-414A-92AD-84A027B6BDA1}" type="pres">
      <dgm:prSet presAssocID="{A25F72C4-5DB8-4B93-86B2-1792AA786C23}" presName="root" presStyleCnt="0"/>
      <dgm:spPr/>
    </dgm:pt>
    <dgm:pt modelId="{B783A8A2-7F53-472A-87E7-2CF9AEFFC008}" type="pres">
      <dgm:prSet presAssocID="{A25F72C4-5DB8-4B93-86B2-1792AA786C23}" presName="rootComposite" presStyleCnt="0"/>
      <dgm:spPr/>
    </dgm:pt>
    <dgm:pt modelId="{CCF52BB7-BB17-4A94-993F-F6B8EB140158}" type="pres">
      <dgm:prSet presAssocID="{A25F72C4-5DB8-4B93-86B2-1792AA786C23}" presName="rootText" presStyleLbl="node1" presStyleIdx="1" presStyleCnt="2"/>
      <dgm:spPr/>
    </dgm:pt>
    <dgm:pt modelId="{05BEFCDC-C4CB-4F37-9597-9743A6474578}" type="pres">
      <dgm:prSet presAssocID="{A25F72C4-5DB8-4B93-86B2-1792AA786C23}" presName="rootConnector" presStyleLbl="node1" presStyleIdx="1" presStyleCnt="2"/>
      <dgm:spPr/>
    </dgm:pt>
    <dgm:pt modelId="{6D984DEF-01C1-4503-895F-5185BFD98E1B}" type="pres">
      <dgm:prSet presAssocID="{A25F72C4-5DB8-4B93-86B2-1792AA786C23}" presName="childShape" presStyleCnt="0"/>
      <dgm:spPr/>
    </dgm:pt>
    <dgm:pt modelId="{994B7C94-4E42-4B64-97F1-388AF07B2C27}" type="pres">
      <dgm:prSet presAssocID="{230C4040-888E-450A-A803-AFAFC31DDD53}" presName="Name13" presStyleLbl="parChTrans1D2" presStyleIdx="1" presStyleCnt="3"/>
      <dgm:spPr/>
    </dgm:pt>
    <dgm:pt modelId="{C1A7340B-19DB-46FB-AD12-C80FAAA3231C}" type="pres">
      <dgm:prSet presAssocID="{D5F5208F-19AD-4BC5-AD4D-2D9DBFF31427}" presName="childText" presStyleLbl="bgAcc1" presStyleIdx="1" presStyleCnt="3">
        <dgm:presLayoutVars>
          <dgm:bulletEnabled val="1"/>
        </dgm:presLayoutVars>
      </dgm:prSet>
      <dgm:spPr/>
    </dgm:pt>
    <dgm:pt modelId="{02909893-5EAD-4257-A1C2-BA45D617373E}" type="pres">
      <dgm:prSet presAssocID="{F2C4408B-987B-4354-B173-1129C33BAB7B}" presName="Name13" presStyleLbl="parChTrans1D2" presStyleIdx="2" presStyleCnt="3"/>
      <dgm:spPr/>
    </dgm:pt>
    <dgm:pt modelId="{D7F39D01-5A51-467F-87CB-6A6BB075C9B0}" type="pres">
      <dgm:prSet presAssocID="{BB524AAA-1428-4E0B-B182-CB0B13413589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F47A520B-4FAB-451F-8204-EDA0AE017377}" srcId="{9BC4FC1C-7D74-4B56-9139-B79B5E1ABAB4}" destId="{C07602DE-A476-4C3A-98D5-B52C1156A3F2}" srcOrd="0" destOrd="0" parTransId="{05846320-0B30-461D-9493-658FD4CD1C50}" sibTransId="{34EC89E1-4440-4521-BCB0-80FCF9A550C9}"/>
    <dgm:cxn modelId="{2FBF031A-8DC2-4462-A113-FD85BB5AF10F}" srcId="{A25F72C4-5DB8-4B93-86B2-1792AA786C23}" destId="{D5F5208F-19AD-4BC5-AD4D-2D9DBFF31427}" srcOrd="0" destOrd="0" parTransId="{230C4040-888E-450A-A803-AFAFC31DDD53}" sibTransId="{BE2B0057-5B6B-46F1-B43A-CAB1E369AF66}"/>
    <dgm:cxn modelId="{E4A9CA2B-1BD4-4B6B-B468-AFB30AF5E26B}" type="presOf" srcId="{C07602DE-A476-4C3A-98D5-B52C1156A3F2}" destId="{AC59F569-255F-478F-B4D5-AC05663E3763}" srcOrd="1" destOrd="0" presId="urn:microsoft.com/office/officeart/2005/8/layout/hierarchy3"/>
    <dgm:cxn modelId="{5C778E38-479A-455C-A96E-2043E383BE28}" type="presOf" srcId="{7FD26F46-8DA9-415F-8D37-3F0996FA61DF}" destId="{29DA7679-31F8-4472-8E82-D7FDD0DBE64E}" srcOrd="0" destOrd="0" presId="urn:microsoft.com/office/officeart/2005/8/layout/hierarchy3"/>
    <dgm:cxn modelId="{F8431F43-E29A-4979-A974-9DD294F6DCFB}" type="presOf" srcId="{A25F72C4-5DB8-4B93-86B2-1792AA786C23}" destId="{05BEFCDC-C4CB-4F37-9597-9743A6474578}" srcOrd="1" destOrd="0" presId="urn:microsoft.com/office/officeart/2005/8/layout/hierarchy3"/>
    <dgm:cxn modelId="{D1986464-5271-4C81-B4FB-ABDEF6A9254D}" srcId="{9BC4FC1C-7D74-4B56-9139-B79B5E1ABAB4}" destId="{A25F72C4-5DB8-4B93-86B2-1792AA786C23}" srcOrd="1" destOrd="0" parTransId="{FEA49F55-D2A4-4070-997E-286CD79A0CA0}" sibTransId="{9518A969-36AD-428D-B37C-27F05C88775D}"/>
    <dgm:cxn modelId="{4FA4D448-2953-43A4-A8F2-BC0E5E2EDCFA}" type="presOf" srcId="{D5F5208F-19AD-4BC5-AD4D-2D9DBFF31427}" destId="{C1A7340B-19DB-46FB-AD12-C80FAAA3231C}" srcOrd="0" destOrd="0" presId="urn:microsoft.com/office/officeart/2005/8/layout/hierarchy3"/>
    <dgm:cxn modelId="{E33D556E-4138-4D9F-BC4C-0080BD822269}" type="presOf" srcId="{BB524AAA-1428-4E0B-B182-CB0B13413589}" destId="{D7F39D01-5A51-467F-87CB-6A6BB075C9B0}" srcOrd="0" destOrd="0" presId="urn:microsoft.com/office/officeart/2005/8/layout/hierarchy3"/>
    <dgm:cxn modelId="{FA4CB583-FA32-4D78-9DEC-903F0660BBFA}" type="presOf" srcId="{A25F72C4-5DB8-4B93-86B2-1792AA786C23}" destId="{CCF52BB7-BB17-4A94-993F-F6B8EB140158}" srcOrd="0" destOrd="0" presId="urn:microsoft.com/office/officeart/2005/8/layout/hierarchy3"/>
    <dgm:cxn modelId="{31DEA38F-2D87-443B-9549-9C3D8DEFCCFC}" type="presOf" srcId="{9BC4FC1C-7D74-4B56-9139-B79B5E1ABAB4}" destId="{8E6DB343-E161-462F-ABAA-8782EF9D1867}" srcOrd="0" destOrd="0" presId="urn:microsoft.com/office/officeart/2005/8/layout/hierarchy3"/>
    <dgm:cxn modelId="{78872E99-FAA0-420A-A989-E67220962AD0}" type="presOf" srcId="{F2C4408B-987B-4354-B173-1129C33BAB7B}" destId="{02909893-5EAD-4257-A1C2-BA45D617373E}" srcOrd="0" destOrd="0" presId="urn:microsoft.com/office/officeart/2005/8/layout/hierarchy3"/>
    <dgm:cxn modelId="{BD0F229D-6C5E-45B5-BED1-B33259EEFEC1}" type="presOf" srcId="{93A55378-738E-47CC-A2A1-724DC2132596}" destId="{78A77655-1EC0-4748-B322-477B7CBD7C3F}" srcOrd="0" destOrd="0" presId="urn:microsoft.com/office/officeart/2005/8/layout/hierarchy3"/>
    <dgm:cxn modelId="{B11050C0-6F45-4E9D-86FA-93E3CA8D0326}" type="presOf" srcId="{C07602DE-A476-4C3A-98D5-B52C1156A3F2}" destId="{A04DF1AF-96AE-4724-B450-21E9502026F7}" srcOrd="0" destOrd="0" presId="urn:microsoft.com/office/officeart/2005/8/layout/hierarchy3"/>
    <dgm:cxn modelId="{19A627C7-76D3-4F3A-B4CF-884936325029}" srcId="{C07602DE-A476-4C3A-98D5-B52C1156A3F2}" destId="{7FD26F46-8DA9-415F-8D37-3F0996FA61DF}" srcOrd="0" destOrd="0" parTransId="{93A55378-738E-47CC-A2A1-724DC2132596}" sibTransId="{F2B80012-ED0D-4D85-84B7-630FB77A90DE}"/>
    <dgm:cxn modelId="{9E6040D7-FC95-45AA-BA95-EC10A1C0D2E9}" type="presOf" srcId="{230C4040-888E-450A-A803-AFAFC31DDD53}" destId="{994B7C94-4E42-4B64-97F1-388AF07B2C27}" srcOrd="0" destOrd="0" presId="urn:microsoft.com/office/officeart/2005/8/layout/hierarchy3"/>
    <dgm:cxn modelId="{8CACC3FD-EE0C-4097-AA96-6FCAB78042AB}" srcId="{A25F72C4-5DB8-4B93-86B2-1792AA786C23}" destId="{BB524AAA-1428-4E0B-B182-CB0B13413589}" srcOrd="1" destOrd="0" parTransId="{F2C4408B-987B-4354-B173-1129C33BAB7B}" sibTransId="{C2A2A703-F6C0-42B3-A4A8-BAB2E6F14687}"/>
    <dgm:cxn modelId="{340B3A42-00D6-4BF6-AA14-5BE31387E9C0}" type="presParOf" srcId="{8E6DB343-E161-462F-ABAA-8782EF9D1867}" destId="{7E441B1D-D05C-40BC-A6CE-01D15C382823}" srcOrd="0" destOrd="0" presId="urn:microsoft.com/office/officeart/2005/8/layout/hierarchy3"/>
    <dgm:cxn modelId="{E0EC8B5C-8D00-468E-8F6B-732191216234}" type="presParOf" srcId="{7E441B1D-D05C-40BC-A6CE-01D15C382823}" destId="{B63BA7A5-BFB2-46E2-8875-8FBA5577015E}" srcOrd="0" destOrd="0" presId="urn:microsoft.com/office/officeart/2005/8/layout/hierarchy3"/>
    <dgm:cxn modelId="{9AEB9A15-33D5-4A3B-842A-1AB090434FD7}" type="presParOf" srcId="{B63BA7A5-BFB2-46E2-8875-8FBA5577015E}" destId="{A04DF1AF-96AE-4724-B450-21E9502026F7}" srcOrd="0" destOrd="0" presId="urn:microsoft.com/office/officeart/2005/8/layout/hierarchy3"/>
    <dgm:cxn modelId="{48A59045-4459-4F48-A6E6-62AE0F118B23}" type="presParOf" srcId="{B63BA7A5-BFB2-46E2-8875-8FBA5577015E}" destId="{AC59F569-255F-478F-B4D5-AC05663E3763}" srcOrd="1" destOrd="0" presId="urn:microsoft.com/office/officeart/2005/8/layout/hierarchy3"/>
    <dgm:cxn modelId="{42D97449-97D0-4676-8565-CE69873BA373}" type="presParOf" srcId="{7E441B1D-D05C-40BC-A6CE-01D15C382823}" destId="{20B11FE2-1A8E-44BD-819F-469BDF0FFA3A}" srcOrd="1" destOrd="0" presId="urn:microsoft.com/office/officeart/2005/8/layout/hierarchy3"/>
    <dgm:cxn modelId="{4EDC451D-E087-4B3E-8607-02CA18020A6D}" type="presParOf" srcId="{20B11FE2-1A8E-44BD-819F-469BDF0FFA3A}" destId="{78A77655-1EC0-4748-B322-477B7CBD7C3F}" srcOrd="0" destOrd="0" presId="urn:microsoft.com/office/officeart/2005/8/layout/hierarchy3"/>
    <dgm:cxn modelId="{BA9B253A-0287-4F8D-B956-8DA6F099DED9}" type="presParOf" srcId="{20B11FE2-1A8E-44BD-819F-469BDF0FFA3A}" destId="{29DA7679-31F8-4472-8E82-D7FDD0DBE64E}" srcOrd="1" destOrd="0" presId="urn:microsoft.com/office/officeart/2005/8/layout/hierarchy3"/>
    <dgm:cxn modelId="{3940A62C-98CB-4358-8D0B-AFD949487E4A}" type="presParOf" srcId="{8E6DB343-E161-462F-ABAA-8782EF9D1867}" destId="{DFB07D70-5167-414A-92AD-84A027B6BDA1}" srcOrd="1" destOrd="0" presId="urn:microsoft.com/office/officeart/2005/8/layout/hierarchy3"/>
    <dgm:cxn modelId="{DB4049AD-C058-4FF0-85E7-6FFC493C8598}" type="presParOf" srcId="{DFB07D70-5167-414A-92AD-84A027B6BDA1}" destId="{B783A8A2-7F53-472A-87E7-2CF9AEFFC008}" srcOrd="0" destOrd="0" presId="urn:microsoft.com/office/officeart/2005/8/layout/hierarchy3"/>
    <dgm:cxn modelId="{F7A37F85-44D5-4685-B9D9-D3004203A90B}" type="presParOf" srcId="{B783A8A2-7F53-472A-87E7-2CF9AEFFC008}" destId="{CCF52BB7-BB17-4A94-993F-F6B8EB140158}" srcOrd="0" destOrd="0" presId="urn:microsoft.com/office/officeart/2005/8/layout/hierarchy3"/>
    <dgm:cxn modelId="{EC267A31-134E-40D5-A973-23CC07B7EE1F}" type="presParOf" srcId="{B783A8A2-7F53-472A-87E7-2CF9AEFFC008}" destId="{05BEFCDC-C4CB-4F37-9597-9743A6474578}" srcOrd="1" destOrd="0" presId="urn:microsoft.com/office/officeart/2005/8/layout/hierarchy3"/>
    <dgm:cxn modelId="{3DC20702-C281-4D79-A262-950C9D15E017}" type="presParOf" srcId="{DFB07D70-5167-414A-92AD-84A027B6BDA1}" destId="{6D984DEF-01C1-4503-895F-5185BFD98E1B}" srcOrd="1" destOrd="0" presId="urn:microsoft.com/office/officeart/2005/8/layout/hierarchy3"/>
    <dgm:cxn modelId="{1FC60C40-ED7B-491D-9F22-1FA5BF8E08A1}" type="presParOf" srcId="{6D984DEF-01C1-4503-895F-5185BFD98E1B}" destId="{994B7C94-4E42-4B64-97F1-388AF07B2C27}" srcOrd="0" destOrd="0" presId="urn:microsoft.com/office/officeart/2005/8/layout/hierarchy3"/>
    <dgm:cxn modelId="{FD759E06-0B49-4A69-9A99-635F1DE340CA}" type="presParOf" srcId="{6D984DEF-01C1-4503-895F-5185BFD98E1B}" destId="{C1A7340B-19DB-46FB-AD12-C80FAAA3231C}" srcOrd="1" destOrd="0" presId="urn:microsoft.com/office/officeart/2005/8/layout/hierarchy3"/>
    <dgm:cxn modelId="{DB77D789-BEDC-4FDD-9753-9C5F69DB8524}" type="presParOf" srcId="{6D984DEF-01C1-4503-895F-5185BFD98E1B}" destId="{02909893-5EAD-4257-A1C2-BA45D617373E}" srcOrd="2" destOrd="0" presId="urn:microsoft.com/office/officeart/2005/8/layout/hierarchy3"/>
    <dgm:cxn modelId="{6BCE4A2B-F985-4498-9CC0-283C17C3CA5E}" type="presParOf" srcId="{6D984DEF-01C1-4503-895F-5185BFD98E1B}" destId="{D7F39D01-5A51-467F-87CB-6A6BB075C9B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7AEFF1-F676-41C4-BFDC-DEDAFDC6D4A4}" type="doc">
      <dgm:prSet loTypeId="urn:microsoft.com/office/officeart/2005/8/layout/v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3353D9-AF40-47F7-BF2B-3DDDF3090101}">
      <dgm:prSet phldrT="[Text]" phldr="1"/>
      <dgm:spPr/>
      <dgm:t>
        <a:bodyPr/>
        <a:lstStyle/>
        <a:p>
          <a:endParaRPr lang="en-US"/>
        </a:p>
      </dgm:t>
    </dgm:pt>
    <dgm:pt modelId="{14030DE7-80EF-4009-8EF7-60151D2165B5}" type="parTrans" cxnId="{D973794C-D18D-495D-9E91-8858966D31CC}">
      <dgm:prSet/>
      <dgm:spPr/>
      <dgm:t>
        <a:bodyPr/>
        <a:lstStyle/>
        <a:p>
          <a:endParaRPr lang="en-US"/>
        </a:p>
      </dgm:t>
    </dgm:pt>
    <dgm:pt modelId="{C33063DE-D0DD-4E5E-9243-A8A809DF6478}" type="sibTrans" cxnId="{D973794C-D18D-495D-9E91-8858966D31CC}">
      <dgm:prSet/>
      <dgm:spPr/>
      <dgm:t>
        <a:bodyPr/>
        <a:lstStyle/>
        <a:p>
          <a:endParaRPr lang="en-US"/>
        </a:p>
      </dgm:t>
    </dgm:pt>
    <dgm:pt modelId="{F1905319-60A9-48D5-8B47-86B049AAF452}">
      <dgm:prSet phldrT="[Text]"/>
      <dgm:spPr/>
      <dgm:t>
        <a:bodyPr/>
        <a:lstStyle/>
        <a:p>
          <a:pPr algn="just"/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akhir</a:t>
          </a:r>
          <a:r>
            <a:rPr lang="en-US" dirty="0"/>
            <a:t> </a:t>
          </a:r>
          <a:r>
            <a:rPr lang="en-US" dirty="0" err="1"/>
            <a:t>periode</a:t>
          </a:r>
          <a:endParaRPr lang="en-US" dirty="0"/>
        </a:p>
      </dgm:t>
    </dgm:pt>
    <dgm:pt modelId="{7F34E654-E4B0-4B99-A074-1C8CAECF5916}" type="parTrans" cxnId="{C6204F61-6C3D-442F-874F-C651C235B786}">
      <dgm:prSet/>
      <dgm:spPr/>
      <dgm:t>
        <a:bodyPr/>
        <a:lstStyle/>
        <a:p>
          <a:endParaRPr lang="en-US"/>
        </a:p>
      </dgm:t>
    </dgm:pt>
    <dgm:pt modelId="{16781DC7-72EC-4156-9DBE-8872A1CE525E}" type="sibTrans" cxnId="{C6204F61-6C3D-442F-874F-C651C235B786}">
      <dgm:prSet/>
      <dgm:spPr/>
      <dgm:t>
        <a:bodyPr/>
        <a:lstStyle/>
        <a:p>
          <a:endParaRPr lang="en-US"/>
        </a:p>
      </dgm:t>
    </dgm:pt>
    <dgm:pt modelId="{69038581-FBD2-49F5-A0FB-213CD7819CD3}">
      <dgm:prSet phldrT="[Text]"/>
      <dgm:spPr/>
      <dgm:t>
        <a:bodyPr/>
        <a:lstStyle/>
        <a:p>
          <a:pPr algn="just"/>
          <a:r>
            <a:rPr lang="en-US" dirty="0" err="1"/>
            <a:t>Tujuan</a:t>
          </a:r>
          <a:r>
            <a:rPr lang="en-US" dirty="0"/>
            <a:t>: </a:t>
          </a:r>
          <a:r>
            <a:rPr lang="en-US" dirty="0" err="1"/>
            <a:t>mencocokkan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pencatatan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pencatatan</a:t>
          </a:r>
          <a:r>
            <a:rPr lang="en-US" dirty="0"/>
            <a:t> </a:t>
          </a:r>
          <a:r>
            <a:rPr lang="en-US" dirty="0" err="1"/>
            <a:t>kas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bank </a:t>
          </a:r>
        </a:p>
      </dgm:t>
    </dgm:pt>
    <dgm:pt modelId="{ED3F5903-3EE0-4245-9EE8-3EF199C16C35}" type="parTrans" cxnId="{809A2EA3-D454-4CE5-B7DD-FB8F903B4338}">
      <dgm:prSet/>
      <dgm:spPr/>
      <dgm:t>
        <a:bodyPr/>
        <a:lstStyle/>
        <a:p>
          <a:endParaRPr lang="en-US"/>
        </a:p>
      </dgm:t>
    </dgm:pt>
    <dgm:pt modelId="{1D528B06-E312-475B-82AE-69A2BB7A8929}" type="sibTrans" cxnId="{809A2EA3-D454-4CE5-B7DD-FB8F903B4338}">
      <dgm:prSet/>
      <dgm:spPr/>
      <dgm:t>
        <a:bodyPr/>
        <a:lstStyle/>
        <a:p>
          <a:endParaRPr lang="en-US"/>
        </a:p>
      </dgm:t>
    </dgm:pt>
    <dgm:pt modelId="{8C4D24C9-1D37-4E73-AE25-2FF3FBB10654}">
      <dgm:prSet phldrT="[Text]" phldr="1"/>
      <dgm:spPr/>
      <dgm:t>
        <a:bodyPr/>
        <a:lstStyle/>
        <a:p>
          <a:endParaRPr lang="en-US"/>
        </a:p>
      </dgm:t>
    </dgm:pt>
    <dgm:pt modelId="{27BD11AF-777C-4AC4-A548-F2585FD6FFB3}" type="parTrans" cxnId="{E36AB4C0-A841-493F-BFD6-3C3541B31384}">
      <dgm:prSet/>
      <dgm:spPr/>
      <dgm:t>
        <a:bodyPr/>
        <a:lstStyle/>
        <a:p>
          <a:endParaRPr lang="en-US"/>
        </a:p>
      </dgm:t>
    </dgm:pt>
    <dgm:pt modelId="{6623EACF-71A9-4475-B243-40D0FD52F5D9}" type="sibTrans" cxnId="{E36AB4C0-A841-493F-BFD6-3C3541B31384}">
      <dgm:prSet/>
      <dgm:spPr/>
      <dgm:t>
        <a:bodyPr/>
        <a:lstStyle/>
        <a:p>
          <a:endParaRPr lang="en-US"/>
        </a:p>
      </dgm:t>
    </dgm:pt>
    <dgm:pt modelId="{2D56E53E-3CA5-4791-B84C-F8AE68C4D584}">
      <dgm:prSet phldrT="[Text]"/>
      <dgm:spPr/>
      <dgm:t>
        <a:bodyPr/>
        <a:lstStyle/>
        <a:p>
          <a:r>
            <a:rPr lang="en-US" dirty="0" err="1"/>
            <a:t>Manfaat</a:t>
          </a:r>
          <a:r>
            <a:rPr lang="en-US" dirty="0"/>
            <a:t>:</a:t>
          </a:r>
        </a:p>
      </dgm:t>
    </dgm:pt>
    <dgm:pt modelId="{685CE40E-BBCC-4B09-83AA-8E5876A4C12A}" type="parTrans" cxnId="{80D9DC9B-A6EB-49BE-AC49-31994549D653}">
      <dgm:prSet/>
      <dgm:spPr/>
      <dgm:t>
        <a:bodyPr/>
        <a:lstStyle/>
        <a:p>
          <a:endParaRPr lang="en-US"/>
        </a:p>
      </dgm:t>
    </dgm:pt>
    <dgm:pt modelId="{5C26E130-68F1-4564-B6A6-F467E32A902B}" type="sibTrans" cxnId="{80D9DC9B-A6EB-49BE-AC49-31994549D653}">
      <dgm:prSet/>
      <dgm:spPr/>
      <dgm:t>
        <a:bodyPr/>
        <a:lstStyle/>
        <a:p>
          <a:endParaRPr lang="en-US"/>
        </a:p>
      </dgm:t>
    </dgm:pt>
    <dgm:pt modelId="{682B88BC-A86F-4EA5-BF19-842323237A65}">
      <dgm:prSet phldrT="[Text]"/>
      <dgm:spPr/>
      <dgm:t>
        <a:bodyPr/>
        <a:lstStyle/>
        <a:p>
          <a:r>
            <a:rPr lang="en-US" dirty="0" err="1"/>
            <a:t>mengurangi</a:t>
          </a:r>
          <a:r>
            <a:rPr lang="en-US" dirty="0"/>
            <a:t> </a:t>
          </a:r>
          <a:r>
            <a:rPr lang="en-US" dirty="0" err="1"/>
            <a:t>potensi</a:t>
          </a:r>
          <a:r>
            <a:rPr lang="en-US" dirty="0"/>
            <a:t> </a:t>
          </a:r>
          <a:r>
            <a:rPr lang="en-US" dirty="0" err="1"/>
            <a:t>timbulnya</a:t>
          </a:r>
          <a:r>
            <a:rPr lang="en-US" dirty="0"/>
            <a:t> </a:t>
          </a:r>
          <a:r>
            <a:rPr lang="en-US" dirty="0" err="1"/>
            <a:t>kesalahan</a:t>
          </a:r>
          <a:r>
            <a:rPr lang="en-US" dirty="0"/>
            <a:t> </a:t>
          </a:r>
          <a:r>
            <a:rPr lang="en-US" dirty="0" err="1"/>
            <a:t>pencatatan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potensi</a:t>
          </a:r>
          <a:r>
            <a:rPr lang="en-US" dirty="0"/>
            <a:t> </a:t>
          </a:r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uang</a:t>
          </a:r>
          <a:r>
            <a:rPr lang="en-US" dirty="0"/>
            <a:t> </a:t>
          </a:r>
          <a:r>
            <a:rPr lang="en-US" dirty="0" err="1"/>
            <a:t>perusahaan</a:t>
          </a:r>
          <a:endParaRPr lang="en-US" dirty="0"/>
        </a:p>
      </dgm:t>
    </dgm:pt>
    <dgm:pt modelId="{26423445-9EF6-4B77-A813-23488DE32A6F}" type="parTrans" cxnId="{AB8C1E80-2AC6-44AE-92D5-199120D582E5}">
      <dgm:prSet/>
      <dgm:spPr/>
      <dgm:t>
        <a:bodyPr/>
        <a:lstStyle/>
        <a:p>
          <a:endParaRPr lang="en-US"/>
        </a:p>
      </dgm:t>
    </dgm:pt>
    <dgm:pt modelId="{0FEB5820-160E-481B-BA7B-B7514CEFD1AF}" type="sibTrans" cxnId="{AB8C1E80-2AC6-44AE-92D5-199120D582E5}">
      <dgm:prSet/>
      <dgm:spPr/>
      <dgm:t>
        <a:bodyPr/>
        <a:lstStyle/>
        <a:p>
          <a:endParaRPr lang="en-US"/>
        </a:p>
      </dgm:t>
    </dgm:pt>
    <dgm:pt modelId="{7869C31C-7E60-46C9-B6CE-EC48FD56CAF3}" type="pres">
      <dgm:prSet presAssocID="{A57AEFF1-F676-41C4-BFDC-DEDAFDC6D4A4}" presName="Name0" presStyleCnt="0">
        <dgm:presLayoutVars>
          <dgm:dir/>
          <dgm:animLvl val="lvl"/>
          <dgm:resizeHandles/>
        </dgm:presLayoutVars>
      </dgm:prSet>
      <dgm:spPr/>
    </dgm:pt>
    <dgm:pt modelId="{57F8CA67-D137-4824-81E7-968A5AC74713}" type="pres">
      <dgm:prSet presAssocID="{2F3353D9-AF40-47F7-BF2B-3DDDF3090101}" presName="linNode" presStyleCnt="0"/>
      <dgm:spPr/>
    </dgm:pt>
    <dgm:pt modelId="{48C30D9C-D201-47E1-A758-3710E6A1832A}" type="pres">
      <dgm:prSet presAssocID="{2F3353D9-AF40-47F7-BF2B-3DDDF3090101}" presName="parentShp" presStyleLbl="node1" presStyleIdx="0" presStyleCnt="2" custScaleX="27119">
        <dgm:presLayoutVars>
          <dgm:bulletEnabled val="1"/>
        </dgm:presLayoutVars>
      </dgm:prSet>
      <dgm:spPr/>
    </dgm:pt>
    <dgm:pt modelId="{5784FB21-DACD-467F-8F86-DB2B948F5E4E}" type="pres">
      <dgm:prSet presAssocID="{2F3353D9-AF40-47F7-BF2B-3DDDF3090101}" presName="childShp" presStyleLbl="bgAccFollowNode1" presStyleIdx="0" presStyleCnt="2" custScaleX="148587">
        <dgm:presLayoutVars>
          <dgm:bulletEnabled val="1"/>
        </dgm:presLayoutVars>
      </dgm:prSet>
      <dgm:spPr/>
    </dgm:pt>
    <dgm:pt modelId="{0A61FD6C-F649-4FAC-9D76-D7DF447B51AA}" type="pres">
      <dgm:prSet presAssocID="{C33063DE-D0DD-4E5E-9243-A8A809DF6478}" presName="spacing" presStyleCnt="0"/>
      <dgm:spPr/>
    </dgm:pt>
    <dgm:pt modelId="{A0B387CA-5969-42CF-9C8B-1EB8A6C46B29}" type="pres">
      <dgm:prSet presAssocID="{8C4D24C9-1D37-4E73-AE25-2FF3FBB10654}" presName="linNode" presStyleCnt="0"/>
      <dgm:spPr/>
    </dgm:pt>
    <dgm:pt modelId="{8E2035FA-71B4-4768-BC7E-C0CC0CA52C8D}" type="pres">
      <dgm:prSet presAssocID="{8C4D24C9-1D37-4E73-AE25-2FF3FBB10654}" presName="parentShp" presStyleLbl="node1" presStyleIdx="1" presStyleCnt="2" custScaleX="27119">
        <dgm:presLayoutVars>
          <dgm:bulletEnabled val="1"/>
        </dgm:presLayoutVars>
      </dgm:prSet>
      <dgm:spPr/>
    </dgm:pt>
    <dgm:pt modelId="{AB12E1E4-9F04-45AB-8B37-06792BFF2FFE}" type="pres">
      <dgm:prSet presAssocID="{8C4D24C9-1D37-4E73-AE25-2FF3FBB10654}" presName="childShp" presStyleLbl="bgAccFollowNode1" presStyleIdx="1" presStyleCnt="2" custScaleX="148587">
        <dgm:presLayoutVars>
          <dgm:bulletEnabled val="1"/>
        </dgm:presLayoutVars>
      </dgm:prSet>
      <dgm:spPr/>
    </dgm:pt>
  </dgm:ptLst>
  <dgm:cxnLst>
    <dgm:cxn modelId="{FB450C0E-0509-42F5-A38B-E47F1B88076D}" type="presOf" srcId="{2F3353D9-AF40-47F7-BF2B-3DDDF3090101}" destId="{48C30D9C-D201-47E1-A758-3710E6A1832A}" srcOrd="0" destOrd="0" presId="urn:microsoft.com/office/officeart/2005/8/layout/vList6"/>
    <dgm:cxn modelId="{164CAE10-A4DC-4BCB-ADDB-381ED1759D2F}" type="presOf" srcId="{682B88BC-A86F-4EA5-BF19-842323237A65}" destId="{AB12E1E4-9F04-45AB-8B37-06792BFF2FFE}" srcOrd="0" destOrd="1" presId="urn:microsoft.com/office/officeart/2005/8/layout/vList6"/>
    <dgm:cxn modelId="{F723E02D-014F-4E6D-A609-F8734FF43434}" type="presOf" srcId="{2D56E53E-3CA5-4791-B84C-F8AE68C4D584}" destId="{AB12E1E4-9F04-45AB-8B37-06792BFF2FFE}" srcOrd="0" destOrd="0" presId="urn:microsoft.com/office/officeart/2005/8/layout/vList6"/>
    <dgm:cxn modelId="{C6204F61-6C3D-442F-874F-C651C235B786}" srcId="{2F3353D9-AF40-47F7-BF2B-3DDDF3090101}" destId="{F1905319-60A9-48D5-8B47-86B049AAF452}" srcOrd="0" destOrd="0" parTransId="{7F34E654-E4B0-4B99-A074-1C8CAECF5916}" sibTransId="{16781DC7-72EC-4156-9DBE-8872A1CE525E}"/>
    <dgm:cxn modelId="{D973794C-D18D-495D-9E91-8858966D31CC}" srcId="{A57AEFF1-F676-41C4-BFDC-DEDAFDC6D4A4}" destId="{2F3353D9-AF40-47F7-BF2B-3DDDF3090101}" srcOrd="0" destOrd="0" parTransId="{14030DE7-80EF-4009-8EF7-60151D2165B5}" sibTransId="{C33063DE-D0DD-4E5E-9243-A8A809DF6478}"/>
    <dgm:cxn modelId="{31520F7B-8CEE-413A-914D-9B6CE5F00FAF}" type="presOf" srcId="{F1905319-60A9-48D5-8B47-86B049AAF452}" destId="{5784FB21-DACD-467F-8F86-DB2B948F5E4E}" srcOrd="0" destOrd="0" presId="urn:microsoft.com/office/officeart/2005/8/layout/vList6"/>
    <dgm:cxn modelId="{AB8C1E80-2AC6-44AE-92D5-199120D582E5}" srcId="{8C4D24C9-1D37-4E73-AE25-2FF3FBB10654}" destId="{682B88BC-A86F-4EA5-BF19-842323237A65}" srcOrd="1" destOrd="0" parTransId="{26423445-9EF6-4B77-A813-23488DE32A6F}" sibTransId="{0FEB5820-160E-481B-BA7B-B7514CEFD1AF}"/>
    <dgm:cxn modelId="{8D679B8A-CD35-4439-9C81-7CFB46EE2DF2}" type="presOf" srcId="{8C4D24C9-1D37-4E73-AE25-2FF3FBB10654}" destId="{8E2035FA-71B4-4768-BC7E-C0CC0CA52C8D}" srcOrd="0" destOrd="0" presId="urn:microsoft.com/office/officeart/2005/8/layout/vList6"/>
    <dgm:cxn modelId="{80D9DC9B-A6EB-49BE-AC49-31994549D653}" srcId="{8C4D24C9-1D37-4E73-AE25-2FF3FBB10654}" destId="{2D56E53E-3CA5-4791-B84C-F8AE68C4D584}" srcOrd="0" destOrd="0" parTransId="{685CE40E-BBCC-4B09-83AA-8E5876A4C12A}" sibTransId="{5C26E130-68F1-4564-B6A6-F467E32A902B}"/>
    <dgm:cxn modelId="{809A2EA3-D454-4CE5-B7DD-FB8F903B4338}" srcId="{2F3353D9-AF40-47F7-BF2B-3DDDF3090101}" destId="{69038581-FBD2-49F5-A0FB-213CD7819CD3}" srcOrd="1" destOrd="0" parTransId="{ED3F5903-3EE0-4245-9EE8-3EF199C16C35}" sibTransId="{1D528B06-E312-475B-82AE-69A2BB7A8929}"/>
    <dgm:cxn modelId="{E36AB4C0-A841-493F-BFD6-3C3541B31384}" srcId="{A57AEFF1-F676-41C4-BFDC-DEDAFDC6D4A4}" destId="{8C4D24C9-1D37-4E73-AE25-2FF3FBB10654}" srcOrd="1" destOrd="0" parTransId="{27BD11AF-777C-4AC4-A548-F2585FD6FFB3}" sibTransId="{6623EACF-71A9-4475-B243-40D0FD52F5D9}"/>
    <dgm:cxn modelId="{A10CF8D3-24A1-4B63-83DC-E6613F9CA0EA}" type="presOf" srcId="{A57AEFF1-F676-41C4-BFDC-DEDAFDC6D4A4}" destId="{7869C31C-7E60-46C9-B6CE-EC48FD56CAF3}" srcOrd="0" destOrd="0" presId="urn:microsoft.com/office/officeart/2005/8/layout/vList6"/>
    <dgm:cxn modelId="{8D238BF7-6D28-4D05-8E43-8465710C3707}" type="presOf" srcId="{69038581-FBD2-49F5-A0FB-213CD7819CD3}" destId="{5784FB21-DACD-467F-8F86-DB2B948F5E4E}" srcOrd="0" destOrd="1" presId="urn:microsoft.com/office/officeart/2005/8/layout/vList6"/>
    <dgm:cxn modelId="{DBFD4F97-F182-4CAE-A485-D1FE1E349946}" type="presParOf" srcId="{7869C31C-7E60-46C9-B6CE-EC48FD56CAF3}" destId="{57F8CA67-D137-4824-81E7-968A5AC74713}" srcOrd="0" destOrd="0" presId="urn:microsoft.com/office/officeart/2005/8/layout/vList6"/>
    <dgm:cxn modelId="{2628795D-6FB2-4DE9-BFBB-D73C9A5D4521}" type="presParOf" srcId="{57F8CA67-D137-4824-81E7-968A5AC74713}" destId="{48C30D9C-D201-47E1-A758-3710E6A1832A}" srcOrd="0" destOrd="0" presId="urn:microsoft.com/office/officeart/2005/8/layout/vList6"/>
    <dgm:cxn modelId="{BB044F40-02FD-4C65-A80F-6DE7CC653649}" type="presParOf" srcId="{57F8CA67-D137-4824-81E7-968A5AC74713}" destId="{5784FB21-DACD-467F-8F86-DB2B948F5E4E}" srcOrd="1" destOrd="0" presId="urn:microsoft.com/office/officeart/2005/8/layout/vList6"/>
    <dgm:cxn modelId="{938B239E-380A-41CE-BCF0-B0F6FDE3132B}" type="presParOf" srcId="{7869C31C-7E60-46C9-B6CE-EC48FD56CAF3}" destId="{0A61FD6C-F649-4FAC-9D76-D7DF447B51AA}" srcOrd="1" destOrd="0" presId="urn:microsoft.com/office/officeart/2005/8/layout/vList6"/>
    <dgm:cxn modelId="{5F019387-2E6D-42FC-8164-9D0BA9531A37}" type="presParOf" srcId="{7869C31C-7E60-46C9-B6CE-EC48FD56CAF3}" destId="{A0B387CA-5969-42CF-9C8B-1EB8A6C46B29}" srcOrd="2" destOrd="0" presId="urn:microsoft.com/office/officeart/2005/8/layout/vList6"/>
    <dgm:cxn modelId="{B7DE6542-BE4F-42CF-9CE5-6CFD5DE5D92F}" type="presParOf" srcId="{A0B387CA-5969-42CF-9C8B-1EB8A6C46B29}" destId="{8E2035FA-71B4-4768-BC7E-C0CC0CA52C8D}" srcOrd="0" destOrd="0" presId="urn:microsoft.com/office/officeart/2005/8/layout/vList6"/>
    <dgm:cxn modelId="{044CA089-2A4E-4161-AD2C-28BE907F7272}" type="presParOf" srcId="{A0B387CA-5969-42CF-9C8B-1EB8A6C46B29}" destId="{AB12E1E4-9F04-45AB-8B37-06792BFF2F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56724BE-C90B-4797-8918-F14971F7F219}" type="doc">
      <dgm:prSet loTypeId="urn:microsoft.com/office/officeart/2005/8/layout/arrow6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2827F9-AD2C-42A0-98ED-2655A073B246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Terlambat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mencatat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438CC6-9847-4809-A768-163C0B27846E}" type="parTrans" cxnId="{646E7F2B-F6DD-4FBA-BAFC-0862B8AF756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76BD90-DC31-4B2A-B0A0-8EFFA8660697}" type="sibTrans" cxnId="{646E7F2B-F6DD-4FBA-BAFC-0862B8AF756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E094FC-1539-498D-88EC-102A480E6CF8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mengambil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/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menarik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cek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ACA4BA7-00F7-4CD7-A8FC-D81949148A35}" type="parTrans" cxnId="{3D4331C4-64D8-443D-AE15-4372C33134A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141F51D-3454-436D-8127-EE20CC320F43}" type="sibTrans" cxnId="{3D4331C4-64D8-443D-AE15-4372C33134A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AFFA51B-4A65-420E-B441-83418A1D1DBA}" type="pres">
      <dgm:prSet presAssocID="{C56724BE-C90B-4797-8918-F14971F7F219}" presName="compositeShape" presStyleCnt="0">
        <dgm:presLayoutVars>
          <dgm:chMax val="2"/>
          <dgm:dir/>
          <dgm:resizeHandles val="exact"/>
        </dgm:presLayoutVars>
      </dgm:prSet>
      <dgm:spPr/>
    </dgm:pt>
    <dgm:pt modelId="{1B0113E9-BF89-4294-BB39-E7B8C92D0FA9}" type="pres">
      <dgm:prSet presAssocID="{C56724BE-C90B-4797-8918-F14971F7F219}" presName="ribbon" presStyleLbl="node1" presStyleIdx="0" presStyleCnt="1"/>
      <dgm:spPr/>
    </dgm:pt>
    <dgm:pt modelId="{7A9B3D73-F56D-4967-9BF1-C2E6907BFE4A}" type="pres">
      <dgm:prSet presAssocID="{C56724BE-C90B-4797-8918-F14971F7F219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EA2CBAB-524A-4454-9354-592D6DE8B285}" type="pres">
      <dgm:prSet presAssocID="{C56724BE-C90B-4797-8918-F14971F7F219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46E7F2B-F6DD-4FBA-BAFC-0862B8AF756E}" srcId="{C56724BE-C90B-4797-8918-F14971F7F219}" destId="{B22827F9-AD2C-42A0-98ED-2655A073B246}" srcOrd="0" destOrd="0" parTransId="{10438CC6-9847-4809-A768-163C0B27846E}" sibTransId="{1676BD90-DC31-4B2A-B0A0-8EFFA8660697}"/>
    <dgm:cxn modelId="{19DC6D39-1F25-47D0-B360-D26BA7A10BDA}" type="presOf" srcId="{B22827F9-AD2C-42A0-98ED-2655A073B246}" destId="{7A9B3D73-F56D-4967-9BF1-C2E6907BFE4A}" srcOrd="0" destOrd="0" presId="urn:microsoft.com/office/officeart/2005/8/layout/arrow6"/>
    <dgm:cxn modelId="{1A795056-EF20-4396-95A2-3B97EE14D155}" type="presOf" srcId="{26E094FC-1539-498D-88EC-102A480E6CF8}" destId="{2EA2CBAB-524A-4454-9354-592D6DE8B285}" srcOrd="0" destOrd="0" presId="urn:microsoft.com/office/officeart/2005/8/layout/arrow6"/>
    <dgm:cxn modelId="{CC64CAA6-E55A-4FCE-B297-D2286EE2C7A4}" type="presOf" srcId="{C56724BE-C90B-4797-8918-F14971F7F219}" destId="{5AFFA51B-4A65-420E-B441-83418A1D1DBA}" srcOrd="0" destOrd="0" presId="urn:microsoft.com/office/officeart/2005/8/layout/arrow6"/>
    <dgm:cxn modelId="{3D4331C4-64D8-443D-AE15-4372C33134AD}" srcId="{C56724BE-C90B-4797-8918-F14971F7F219}" destId="{26E094FC-1539-498D-88EC-102A480E6CF8}" srcOrd="1" destOrd="0" parTransId="{0ACA4BA7-00F7-4CD7-A8FC-D81949148A35}" sibTransId="{F141F51D-3454-436D-8127-EE20CC320F43}"/>
    <dgm:cxn modelId="{B0D01AAC-8EB5-4CBB-8725-B798C3D8E8AA}" type="presParOf" srcId="{5AFFA51B-4A65-420E-B441-83418A1D1DBA}" destId="{1B0113E9-BF89-4294-BB39-E7B8C92D0FA9}" srcOrd="0" destOrd="0" presId="urn:microsoft.com/office/officeart/2005/8/layout/arrow6"/>
    <dgm:cxn modelId="{B5AB1D3A-C44E-44E2-8307-765345BEFCAD}" type="presParOf" srcId="{5AFFA51B-4A65-420E-B441-83418A1D1DBA}" destId="{7A9B3D73-F56D-4967-9BF1-C2E6907BFE4A}" srcOrd="1" destOrd="0" presId="urn:microsoft.com/office/officeart/2005/8/layout/arrow6"/>
    <dgm:cxn modelId="{85B0AFDD-41E9-45A8-8D8D-73EDB8E6A061}" type="presParOf" srcId="{5AFFA51B-4A65-420E-B441-83418A1D1DBA}" destId="{2EA2CBAB-524A-4454-9354-592D6DE8B28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DB4C6-E62B-4ED2-8CE5-BEC2B9A8CF20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39DE28-DEC2-4839-B721-7B3C2E647928}">
      <dgm:prSet phldrT="[Text]" custT="1"/>
      <dgm:spPr/>
      <dgm:t>
        <a:bodyPr/>
        <a:lstStyle/>
        <a:p>
          <a:pPr algn="just"/>
          <a:r>
            <a:rPr lang="en-US" sz="2400" dirty="0" err="1"/>
            <a:t>Tujuan</a:t>
          </a:r>
          <a:r>
            <a:rPr lang="en-US" sz="2400" dirty="0"/>
            <a:t> </a:t>
          </a:r>
          <a:r>
            <a:rPr lang="en-US" sz="2400" dirty="0" err="1"/>
            <a:t>kepemilikan</a:t>
          </a:r>
          <a:r>
            <a:rPr lang="en-US" sz="2400" dirty="0"/>
            <a:t> </a:t>
          </a:r>
          <a:r>
            <a:rPr lang="en-US" sz="2400" dirty="0">
              <a:sym typeface="Wingdings" pitchFamily="2" charset="2"/>
            </a:rPr>
            <a:t> </a:t>
          </a:r>
          <a:r>
            <a:rPr lang="en-US" sz="2400" dirty="0" err="1"/>
            <a:t>dijual</a:t>
          </a:r>
          <a:r>
            <a:rPr lang="en-US" sz="2400" dirty="0"/>
            <a:t> / </a:t>
          </a:r>
          <a:r>
            <a:rPr lang="en-US" sz="2400" dirty="0" err="1"/>
            <a:t>dibeli</a:t>
          </a:r>
          <a:r>
            <a:rPr lang="en-US" sz="2400" dirty="0"/>
            <a:t> </a:t>
          </a:r>
          <a:r>
            <a:rPr lang="en-US" sz="2400" dirty="0" err="1"/>
            <a:t>kembali</a:t>
          </a:r>
          <a:r>
            <a:rPr lang="en-US" sz="2400" dirty="0"/>
            <a:t> </a:t>
          </a:r>
          <a:r>
            <a:rPr lang="en-US" sz="2400" dirty="0" err="1"/>
            <a:t>dalam</a:t>
          </a:r>
          <a:r>
            <a:rPr lang="en-US" sz="2400" dirty="0"/>
            <a:t> </a:t>
          </a:r>
          <a:r>
            <a:rPr lang="en-US" sz="2400" dirty="0" err="1"/>
            <a:t>waktu</a:t>
          </a:r>
          <a:r>
            <a:rPr lang="en-US" sz="2400" dirty="0"/>
            <a:t> </a:t>
          </a:r>
          <a:r>
            <a:rPr lang="en-US" sz="2400" dirty="0" err="1"/>
            <a:t>dekat</a:t>
          </a:r>
          <a:endParaRPr lang="en-US" sz="2400" dirty="0"/>
        </a:p>
      </dgm:t>
    </dgm:pt>
    <dgm:pt modelId="{368D23E1-E4FE-4062-AFEB-9167BCAAB694}" type="parTrans" cxnId="{8CEBE030-AC88-45AB-BC8C-17C50AEABB1B}">
      <dgm:prSet/>
      <dgm:spPr/>
      <dgm:t>
        <a:bodyPr/>
        <a:lstStyle/>
        <a:p>
          <a:endParaRPr lang="en-US" sz="2000"/>
        </a:p>
      </dgm:t>
    </dgm:pt>
    <dgm:pt modelId="{0405EE5C-E1AD-4E87-B83A-631DCE298EC4}" type="sibTrans" cxnId="{8CEBE030-AC88-45AB-BC8C-17C50AEABB1B}">
      <dgm:prSet/>
      <dgm:spPr/>
      <dgm:t>
        <a:bodyPr/>
        <a:lstStyle/>
        <a:p>
          <a:endParaRPr lang="en-US" sz="2000"/>
        </a:p>
      </dgm:t>
    </dgm:pt>
    <dgm:pt modelId="{5FDD75A5-3DBC-41A7-9C43-8A4E293248C1}">
      <dgm:prSet phldrT="[Text]" custT="1"/>
      <dgm:spPr/>
      <dgm:t>
        <a:bodyPr/>
        <a:lstStyle/>
        <a:p>
          <a:pPr algn="just"/>
          <a:r>
            <a:rPr lang="en-US" sz="1800" dirty="0" err="1"/>
            <a:t>Mendapatkan</a:t>
          </a:r>
          <a:r>
            <a:rPr lang="en-US" sz="1800" dirty="0"/>
            <a:t> </a:t>
          </a:r>
          <a:r>
            <a:rPr lang="en-US" sz="1800" b="1" i="1" dirty="0"/>
            <a:t>short-term profit margin </a:t>
          </a:r>
        </a:p>
      </dgm:t>
    </dgm:pt>
    <dgm:pt modelId="{5CA90062-0A22-40EF-80F6-3EE631C0B350}" type="parTrans" cxnId="{4A6B6DC4-8C9B-41B5-9BD7-527FB613CF29}">
      <dgm:prSet/>
      <dgm:spPr/>
      <dgm:t>
        <a:bodyPr/>
        <a:lstStyle/>
        <a:p>
          <a:endParaRPr lang="en-US" sz="2000"/>
        </a:p>
      </dgm:t>
    </dgm:pt>
    <dgm:pt modelId="{8362CF72-A0C8-4CEF-B1AB-F395B0AF20FE}" type="sibTrans" cxnId="{4A6B6DC4-8C9B-41B5-9BD7-527FB613CF29}">
      <dgm:prSet/>
      <dgm:spPr/>
      <dgm:t>
        <a:bodyPr/>
        <a:lstStyle/>
        <a:p>
          <a:endParaRPr lang="en-US" sz="2000"/>
        </a:p>
      </dgm:t>
    </dgm:pt>
    <dgm:pt modelId="{A73A77DC-C45F-4077-814C-F2A9D38A717E}">
      <dgm:prSet phldrT="[Text]" custT="1"/>
      <dgm:spPr/>
      <dgm:t>
        <a:bodyPr/>
        <a:lstStyle/>
        <a:p>
          <a:pPr algn="just"/>
          <a:r>
            <a:rPr lang="en-US" sz="1800" dirty="0" err="1"/>
            <a:t>Memanfaatkan</a:t>
          </a:r>
          <a:r>
            <a:rPr lang="en-US" sz="1800" dirty="0"/>
            <a:t> </a:t>
          </a:r>
          <a:r>
            <a:rPr lang="en-US" sz="1800" b="1" dirty="0" err="1"/>
            <a:t>kelebihan</a:t>
          </a:r>
          <a:r>
            <a:rPr lang="en-US" sz="1800" b="1" dirty="0"/>
            <a:t> </a:t>
          </a:r>
          <a:r>
            <a:rPr lang="en-US" sz="1800" b="1" dirty="0" err="1"/>
            <a:t>likuiditas</a:t>
          </a:r>
          <a:r>
            <a:rPr lang="en-US" sz="1800" b="1" dirty="0"/>
            <a:t> </a:t>
          </a:r>
          <a:r>
            <a:rPr lang="en-US" sz="1800" dirty="0" err="1"/>
            <a:t>perusahaan</a:t>
          </a:r>
          <a:r>
            <a:rPr lang="en-US" sz="1800" dirty="0"/>
            <a:t> </a:t>
          </a:r>
          <a:r>
            <a:rPr lang="en-US" sz="1800" dirty="0">
              <a:sym typeface="Wingdings" pitchFamily="2" charset="2"/>
            </a:rPr>
            <a:t> </a:t>
          </a:r>
          <a:r>
            <a:rPr lang="en-US" sz="1800" dirty="0" err="1">
              <a:sym typeface="Wingdings" pitchFamily="2" charset="2"/>
            </a:rPr>
            <a:t>memperoleh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dividen</a:t>
          </a:r>
          <a:r>
            <a:rPr lang="en-US" sz="1800" dirty="0">
              <a:sym typeface="Wingdings" pitchFamily="2" charset="2"/>
            </a:rPr>
            <a:t>, </a:t>
          </a:r>
          <a:r>
            <a:rPr lang="en-US" sz="1800" dirty="0" err="1">
              <a:sym typeface="Wingdings" pitchFamily="2" charset="2"/>
            </a:rPr>
            <a:t>bunga</a:t>
          </a:r>
          <a:r>
            <a:rPr lang="en-US" sz="1800" dirty="0">
              <a:sym typeface="Wingdings" pitchFamily="2" charset="2"/>
            </a:rPr>
            <a:t>, </a:t>
          </a:r>
          <a:r>
            <a:rPr lang="en-US" sz="1800" dirty="0" err="1">
              <a:sym typeface="Wingdings" pitchFamily="2" charset="2"/>
            </a:rPr>
            <a:t>atau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i="1" dirty="0">
              <a:sym typeface="Wingdings" pitchFamily="2" charset="2"/>
            </a:rPr>
            <a:t>capital gain</a:t>
          </a:r>
          <a:endParaRPr lang="en-US" sz="1800" i="1" dirty="0"/>
        </a:p>
      </dgm:t>
    </dgm:pt>
    <dgm:pt modelId="{F8FAED82-CB5D-4734-91B8-6E3F1CE2EF0E}" type="parTrans" cxnId="{E9F3CD9A-10D3-4397-BE92-886C15ED9817}">
      <dgm:prSet/>
      <dgm:spPr/>
      <dgm:t>
        <a:bodyPr/>
        <a:lstStyle/>
        <a:p>
          <a:endParaRPr lang="en-US" sz="2000"/>
        </a:p>
      </dgm:t>
    </dgm:pt>
    <dgm:pt modelId="{1F1A9E04-06C9-42AC-9266-F7B5320F63E5}" type="sibTrans" cxnId="{E9F3CD9A-10D3-4397-BE92-886C15ED9817}">
      <dgm:prSet/>
      <dgm:spPr/>
      <dgm:t>
        <a:bodyPr/>
        <a:lstStyle/>
        <a:p>
          <a:endParaRPr lang="en-US" sz="2000"/>
        </a:p>
      </dgm:t>
    </dgm:pt>
    <dgm:pt modelId="{18661897-3340-4FE4-9149-6EEF56D7BA06}">
      <dgm:prSet phldrT="[Text]" custT="1"/>
      <dgm:spPr/>
      <dgm:t>
        <a:bodyPr/>
        <a:lstStyle/>
        <a:p>
          <a:r>
            <a:rPr lang="en-US" sz="2400" dirty="0" err="1"/>
            <a:t>Bentuk</a:t>
          </a:r>
          <a:r>
            <a:rPr lang="en-US" sz="2400" dirty="0"/>
            <a:t>:</a:t>
          </a:r>
        </a:p>
      </dgm:t>
    </dgm:pt>
    <dgm:pt modelId="{58D861A0-41B2-4688-A074-9C8329FF533A}" type="parTrans" cxnId="{CFEEDDB7-A700-49B8-92F2-9FB9F3A621B2}">
      <dgm:prSet/>
      <dgm:spPr/>
      <dgm:t>
        <a:bodyPr/>
        <a:lstStyle/>
        <a:p>
          <a:endParaRPr lang="en-US" sz="2000"/>
        </a:p>
      </dgm:t>
    </dgm:pt>
    <dgm:pt modelId="{8EF819C8-E483-4CCF-9977-C055825367B4}" type="sibTrans" cxnId="{CFEEDDB7-A700-49B8-92F2-9FB9F3A621B2}">
      <dgm:prSet/>
      <dgm:spPr/>
      <dgm:t>
        <a:bodyPr/>
        <a:lstStyle/>
        <a:p>
          <a:endParaRPr lang="en-US" sz="2000"/>
        </a:p>
      </dgm:t>
    </dgm:pt>
    <dgm:pt modelId="{5D7B2CC1-B033-4991-9F54-5F110C8F92A5}">
      <dgm:prSet phldrT="[Text]" custT="1"/>
      <dgm:spPr/>
      <dgm:t>
        <a:bodyPr/>
        <a:lstStyle/>
        <a:p>
          <a:r>
            <a:rPr lang="en-US" sz="1800" dirty="0" err="1"/>
            <a:t>investasi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b="1" dirty="0" err="1"/>
            <a:t>surat</a:t>
          </a:r>
          <a:r>
            <a:rPr lang="en-US" sz="1800" b="1" dirty="0"/>
            <a:t> </a:t>
          </a:r>
          <a:r>
            <a:rPr lang="en-US" sz="1800" b="1" dirty="0" err="1"/>
            <a:t>berharga</a:t>
          </a:r>
          <a:r>
            <a:rPr lang="en-US" sz="1800" b="1" dirty="0"/>
            <a:t> </a:t>
          </a:r>
          <a:r>
            <a:rPr lang="en-US" sz="1800" dirty="0" err="1"/>
            <a:t>baik</a:t>
          </a:r>
          <a:r>
            <a:rPr lang="en-US" sz="1800" dirty="0"/>
            <a:t> </a:t>
          </a:r>
          <a:r>
            <a:rPr lang="en-US" sz="1800" dirty="0" err="1"/>
            <a:t>saham</a:t>
          </a:r>
          <a:r>
            <a:rPr lang="en-US" sz="1800" dirty="0"/>
            <a:t>, </a:t>
          </a:r>
          <a:r>
            <a:rPr lang="en-US" sz="1800" dirty="0" err="1"/>
            <a:t>obligasi</a:t>
          </a:r>
          <a:r>
            <a:rPr lang="en-US" sz="1800" dirty="0"/>
            <a:t> </a:t>
          </a:r>
          <a:r>
            <a:rPr lang="en-US" sz="1800" dirty="0" err="1"/>
            <a:t>maupun</a:t>
          </a:r>
          <a:r>
            <a:rPr lang="en-US" sz="1800" dirty="0"/>
            <a:t> </a:t>
          </a:r>
          <a:r>
            <a:rPr lang="en-US" sz="1800" dirty="0" err="1"/>
            <a:t>instrumen</a:t>
          </a:r>
          <a:r>
            <a:rPr lang="en-US" sz="1800" dirty="0"/>
            <a:t> </a:t>
          </a:r>
          <a:r>
            <a:rPr lang="en-US" sz="1800" dirty="0" err="1"/>
            <a:t>keuangan</a:t>
          </a:r>
          <a:r>
            <a:rPr lang="en-US" sz="1800" dirty="0"/>
            <a:t> </a:t>
          </a:r>
          <a:r>
            <a:rPr lang="en-US" sz="1800" dirty="0" err="1"/>
            <a:t>jangka</a:t>
          </a:r>
          <a:r>
            <a:rPr lang="en-US" sz="1800" dirty="0"/>
            <a:t> </a:t>
          </a:r>
          <a:r>
            <a:rPr lang="en-US" sz="1800" dirty="0" err="1"/>
            <a:t>pendek</a:t>
          </a:r>
          <a:r>
            <a:rPr lang="en-US" sz="1800" dirty="0"/>
            <a:t> </a:t>
          </a:r>
          <a:r>
            <a:rPr lang="en-US" sz="1800" dirty="0" err="1"/>
            <a:t>lainnya</a:t>
          </a:r>
          <a:r>
            <a:rPr lang="en-US" sz="1800" dirty="0"/>
            <a:t> </a:t>
          </a:r>
        </a:p>
      </dgm:t>
    </dgm:pt>
    <dgm:pt modelId="{7ED1DACE-3AA0-474A-9751-9998A1F37C29}" type="parTrans" cxnId="{0FE8B6A4-39C9-4DF3-B241-BFA5A8751BD5}">
      <dgm:prSet/>
      <dgm:spPr/>
      <dgm:t>
        <a:bodyPr/>
        <a:lstStyle/>
        <a:p>
          <a:endParaRPr lang="en-US" sz="2000"/>
        </a:p>
      </dgm:t>
    </dgm:pt>
    <dgm:pt modelId="{D904E417-3123-476B-A5E4-5D10E219E0AA}" type="sibTrans" cxnId="{0FE8B6A4-39C9-4DF3-B241-BFA5A8751BD5}">
      <dgm:prSet/>
      <dgm:spPr/>
      <dgm:t>
        <a:bodyPr/>
        <a:lstStyle/>
        <a:p>
          <a:endParaRPr lang="en-US" sz="2000"/>
        </a:p>
      </dgm:t>
    </dgm:pt>
    <dgm:pt modelId="{ADA61FA7-DDAC-4EB4-9206-4D3E765E3232}">
      <dgm:prSet phldrT="[Text]" custT="1"/>
      <dgm:spPr/>
      <dgm:t>
        <a:bodyPr/>
        <a:lstStyle/>
        <a:p>
          <a:r>
            <a:rPr lang="en-US" sz="1800" b="1" dirty="0" err="1"/>
            <a:t>termasuk</a:t>
          </a:r>
          <a:r>
            <a:rPr lang="en-US" sz="1800" b="1" dirty="0"/>
            <a:t> </a:t>
          </a:r>
          <a:r>
            <a:rPr lang="en-US" sz="1800" b="1" dirty="0" err="1"/>
            <a:t>bentuk</a:t>
          </a:r>
          <a:r>
            <a:rPr lang="en-US" sz="1800" b="1" dirty="0"/>
            <a:t> </a:t>
          </a:r>
          <a:r>
            <a:rPr lang="en-US" sz="1800" b="1" dirty="0" err="1"/>
            <a:t>derivatif</a:t>
          </a:r>
          <a:r>
            <a:rPr lang="en-US" sz="1800" b="1" dirty="0"/>
            <a:t> </a:t>
          </a:r>
          <a:r>
            <a:rPr lang="en-US" sz="1800" dirty="0" err="1"/>
            <a:t>seperti</a:t>
          </a:r>
          <a:r>
            <a:rPr lang="en-US" sz="1800" dirty="0"/>
            <a:t> </a:t>
          </a:r>
          <a:r>
            <a:rPr lang="en-US" sz="1800" dirty="0" err="1"/>
            <a:t>opsi</a:t>
          </a:r>
          <a:r>
            <a:rPr lang="en-US" sz="1800" dirty="0"/>
            <a:t> </a:t>
          </a:r>
          <a:r>
            <a:rPr lang="en-US" sz="1800" dirty="0" err="1"/>
            <a:t>saham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opsi</a:t>
          </a:r>
          <a:r>
            <a:rPr lang="en-US" sz="1800" dirty="0"/>
            <a:t> </a:t>
          </a:r>
          <a:r>
            <a:rPr lang="en-US" sz="1800" dirty="0" err="1"/>
            <a:t>lainnya</a:t>
          </a:r>
          <a:r>
            <a:rPr lang="en-US" sz="1800" dirty="0"/>
            <a:t> </a:t>
          </a:r>
          <a:r>
            <a:rPr lang="en-US" sz="1800" b="1" dirty="0" err="1"/>
            <a:t>kecuali</a:t>
          </a:r>
          <a:r>
            <a:rPr lang="en-US" sz="1800" dirty="0"/>
            <a:t> </a:t>
          </a:r>
          <a:r>
            <a:rPr lang="en-US" sz="1800" dirty="0" err="1"/>
            <a:t>derivatif</a:t>
          </a:r>
          <a:r>
            <a:rPr lang="en-US" sz="1800" dirty="0"/>
            <a:t> yang </a:t>
          </a:r>
          <a:r>
            <a:rPr lang="en-US" sz="1800" dirty="0" err="1"/>
            <a:t>ditetapkan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lindung</a:t>
          </a:r>
          <a:r>
            <a:rPr lang="en-US" sz="1800" dirty="0"/>
            <a:t> </a:t>
          </a:r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efektif</a:t>
          </a:r>
          <a:endParaRPr lang="en-US" sz="1800" dirty="0"/>
        </a:p>
      </dgm:t>
    </dgm:pt>
    <dgm:pt modelId="{E3A8CC1F-1194-42AF-BE68-612F1F3AEE5F}" type="parTrans" cxnId="{FC7230B4-8E20-4E28-9833-509706D8AA2B}">
      <dgm:prSet/>
      <dgm:spPr/>
      <dgm:t>
        <a:bodyPr/>
        <a:lstStyle/>
        <a:p>
          <a:endParaRPr lang="en-US" sz="2000"/>
        </a:p>
      </dgm:t>
    </dgm:pt>
    <dgm:pt modelId="{F47B0F29-08A1-429B-AB78-178CE10B9F40}" type="sibTrans" cxnId="{FC7230B4-8E20-4E28-9833-509706D8AA2B}">
      <dgm:prSet/>
      <dgm:spPr/>
      <dgm:t>
        <a:bodyPr/>
        <a:lstStyle/>
        <a:p>
          <a:endParaRPr lang="en-US" sz="2000"/>
        </a:p>
      </dgm:t>
    </dgm:pt>
    <dgm:pt modelId="{1FACAEC3-9746-41B2-AA18-55E552EA4A1F}">
      <dgm:prSet phldrT="[Text]" custT="1"/>
      <dgm:spPr/>
      <dgm:t>
        <a:bodyPr/>
        <a:lstStyle/>
        <a:p>
          <a:r>
            <a:rPr lang="en-US" sz="2400" dirty="0" err="1"/>
            <a:t>Kriteria</a:t>
          </a:r>
          <a:r>
            <a:rPr lang="en-US" sz="2400" dirty="0"/>
            <a:t> </a:t>
          </a:r>
          <a:r>
            <a:rPr lang="en-US" sz="2400" dirty="0" err="1"/>
            <a:t>klasifikasi</a:t>
          </a:r>
          <a:r>
            <a:rPr lang="en-US" sz="2400" dirty="0"/>
            <a:t> (</a:t>
          </a:r>
          <a:r>
            <a:rPr lang="en-US" sz="2400" dirty="0" err="1"/>
            <a:t>jika</a:t>
          </a:r>
          <a:r>
            <a:rPr lang="en-US" sz="2400" dirty="0"/>
            <a:t> </a:t>
          </a:r>
          <a:r>
            <a:rPr lang="en-US" sz="2400" dirty="0" err="1"/>
            <a:t>memenuhi</a:t>
          </a:r>
          <a:r>
            <a:rPr lang="en-US" sz="2400" dirty="0"/>
            <a:t> </a:t>
          </a:r>
          <a:r>
            <a:rPr lang="en-US" sz="2400" dirty="0" err="1"/>
            <a:t>salah</a:t>
          </a:r>
          <a:r>
            <a:rPr lang="en-US" sz="2400" dirty="0"/>
            <a:t> </a:t>
          </a:r>
          <a:r>
            <a:rPr lang="en-US" sz="2400" dirty="0" err="1"/>
            <a:t>satu</a:t>
          </a:r>
          <a:r>
            <a:rPr lang="en-US" sz="2400" dirty="0"/>
            <a:t> </a:t>
          </a:r>
          <a:r>
            <a:rPr lang="en-US" sz="2400" dirty="0" err="1"/>
            <a:t>di</a:t>
          </a:r>
          <a:r>
            <a:rPr lang="en-US" sz="2400" dirty="0"/>
            <a:t> </a:t>
          </a:r>
          <a:r>
            <a:rPr lang="en-US" sz="2400" dirty="0" err="1"/>
            <a:t>antara</a:t>
          </a:r>
          <a:r>
            <a:rPr lang="en-US" sz="2400" dirty="0"/>
            <a:t> </a:t>
          </a:r>
          <a:r>
            <a:rPr lang="en-US" sz="2400" dirty="0" err="1"/>
            <a:t>berikut</a:t>
          </a:r>
          <a:r>
            <a:rPr lang="en-US" sz="2400" dirty="0"/>
            <a:t>):</a:t>
          </a:r>
        </a:p>
        <a:p>
          <a:r>
            <a:rPr lang="en-US" sz="1800" dirty="0" err="1"/>
            <a:t>Diklasikasikan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kelompok</a:t>
          </a:r>
          <a:r>
            <a:rPr lang="en-US" sz="1800" dirty="0"/>
            <a:t> </a:t>
          </a:r>
          <a:r>
            <a:rPr lang="en-US" sz="1800" dirty="0" err="1"/>
            <a:t>diperdagangkan</a:t>
          </a:r>
          <a:r>
            <a:rPr lang="en-US" sz="1800" dirty="0"/>
            <a:t> </a:t>
          </a:r>
        </a:p>
        <a:p>
          <a:r>
            <a:rPr lang="en-US" sz="1800" dirty="0" err="1"/>
            <a:t>Pada</a:t>
          </a:r>
          <a:r>
            <a:rPr lang="en-US" sz="1800" dirty="0"/>
            <a:t> </a:t>
          </a:r>
          <a:r>
            <a:rPr lang="en-US" sz="1800" dirty="0" err="1"/>
            <a:t>saat</a:t>
          </a:r>
          <a:r>
            <a:rPr lang="en-US" sz="1800" dirty="0"/>
            <a:t> </a:t>
          </a:r>
          <a:r>
            <a:rPr lang="en-US" sz="1800" dirty="0" err="1"/>
            <a:t>awal</a:t>
          </a:r>
          <a:r>
            <a:rPr lang="en-US" sz="1800" dirty="0"/>
            <a:t> </a:t>
          </a:r>
          <a:r>
            <a:rPr lang="en-US" sz="1800" dirty="0" err="1"/>
            <a:t>telah</a:t>
          </a:r>
          <a:r>
            <a:rPr lang="en-US" sz="1800" dirty="0"/>
            <a:t> </a:t>
          </a:r>
          <a:r>
            <a:rPr lang="en-US" sz="1800" dirty="0" err="1"/>
            <a:t>diukur</a:t>
          </a:r>
          <a:r>
            <a:rPr lang="en-US" sz="1800" dirty="0"/>
            <a:t> </a:t>
          </a:r>
          <a:r>
            <a:rPr lang="en-US" sz="1800" dirty="0" err="1"/>
            <a:t>pada</a:t>
          </a:r>
          <a:r>
            <a:rPr lang="en-US" sz="1800" dirty="0"/>
            <a:t> </a:t>
          </a:r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wajar</a:t>
          </a:r>
          <a:r>
            <a:rPr lang="en-US" sz="1800" dirty="0"/>
            <a:t> </a:t>
          </a:r>
          <a:r>
            <a:rPr lang="en-US" sz="1800" dirty="0" err="1"/>
            <a:t>melalui</a:t>
          </a:r>
          <a:r>
            <a:rPr lang="en-US" sz="1800" dirty="0"/>
            <a:t> lab </a:t>
          </a:r>
          <a:r>
            <a:rPr lang="en-US" sz="1800" dirty="0" err="1"/>
            <a:t>rugi</a:t>
          </a:r>
          <a:endParaRPr lang="en-US" sz="1800" dirty="0"/>
        </a:p>
      </dgm:t>
    </dgm:pt>
    <dgm:pt modelId="{AAF6CE8D-B8AD-4D11-98EB-2EA162A9A492}" type="parTrans" cxnId="{8220FC8B-78DC-4129-82F0-FD0B8E7FF7B6}">
      <dgm:prSet/>
      <dgm:spPr/>
      <dgm:t>
        <a:bodyPr/>
        <a:lstStyle/>
        <a:p>
          <a:endParaRPr lang="en-US" sz="2000"/>
        </a:p>
      </dgm:t>
    </dgm:pt>
    <dgm:pt modelId="{0752FFE9-5426-4D10-A075-9B78680E02C1}" type="sibTrans" cxnId="{8220FC8B-78DC-4129-82F0-FD0B8E7FF7B6}">
      <dgm:prSet/>
      <dgm:spPr/>
      <dgm:t>
        <a:bodyPr/>
        <a:lstStyle/>
        <a:p>
          <a:endParaRPr lang="en-US" sz="2000"/>
        </a:p>
      </dgm:t>
    </dgm:pt>
    <dgm:pt modelId="{F8E03CB5-A903-41D3-874B-BA903DABB945}" type="pres">
      <dgm:prSet presAssocID="{0D9DB4C6-E62B-4ED2-8CE5-BEC2B9A8CF20}" presName="linear" presStyleCnt="0">
        <dgm:presLayoutVars>
          <dgm:dir/>
          <dgm:resizeHandles val="exact"/>
        </dgm:presLayoutVars>
      </dgm:prSet>
      <dgm:spPr/>
    </dgm:pt>
    <dgm:pt modelId="{D4B05E3D-FA45-4F18-AB99-9C6B4581495B}" type="pres">
      <dgm:prSet presAssocID="{CF39DE28-DEC2-4839-B721-7B3C2E647928}" presName="comp" presStyleCnt="0"/>
      <dgm:spPr/>
    </dgm:pt>
    <dgm:pt modelId="{7CABA761-A174-42E4-8DC7-A3363C62B57A}" type="pres">
      <dgm:prSet presAssocID="{CF39DE28-DEC2-4839-B721-7B3C2E647928}" presName="box" presStyleLbl="node1" presStyleIdx="0" presStyleCnt="3"/>
      <dgm:spPr/>
    </dgm:pt>
    <dgm:pt modelId="{837B11F6-A0B6-4CF3-B813-DE6B1926D3E5}" type="pres">
      <dgm:prSet presAssocID="{CF39DE28-DEC2-4839-B721-7B3C2E647928}" presName="img" presStyleLbl="fgImgPlace1" presStyleIdx="0" presStyleCnt="3"/>
      <dgm:spPr/>
    </dgm:pt>
    <dgm:pt modelId="{4DDCCAEA-B580-45E5-8A0E-6F50989C28DB}" type="pres">
      <dgm:prSet presAssocID="{CF39DE28-DEC2-4839-B721-7B3C2E647928}" presName="text" presStyleLbl="node1" presStyleIdx="0" presStyleCnt="3">
        <dgm:presLayoutVars>
          <dgm:bulletEnabled val="1"/>
        </dgm:presLayoutVars>
      </dgm:prSet>
      <dgm:spPr/>
    </dgm:pt>
    <dgm:pt modelId="{9EB207C3-CE87-49D3-A664-D920BEAC3421}" type="pres">
      <dgm:prSet presAssocID="{0405EE5C-E1AD-4E87-B83A-631DCE298EC4}" presName="spacer" presStyleCnt="0"/>
      <dgm:spPr/>
    </dgm:pt>
    <dgm:pt modelId="{A8F9103B-C137-44A6-8A7E-79BAEB19C893}" type="pres">
      <dgm:prSet presAssocID="{18661897-3340-4FE4-9149-6EEF56D7BA06}" presName="comp" presStyleCnt="0"/>
      <dgm:spPr/>
    </dgm:pt>
    <dgm:pt modelId="{B46DA898-EEBE-4945-8675-6F0D561270E7}" type="pres">
      <dgm:prSet presAssocID="{18661897-3340-4FE4-9149-6EEF56D7BA06}" presName="box" presStyleLbl="node1" presStyleIdx="1" presStyleCnt="3"/>
      <dgm:spPr/>
    </dgm:pt>
    <dgm:pt modelId="{4E2F6314-EA93-4237-A6D2-D32F6F12C420}" type="pres">
      <dgm:prSet presAssocID="{18661897-3340-4FE4-9149-6EEF56D7BA06}" presName="img" presStyleLbl="fgImgPlace1" presStyleIdx="1" presStyleCnt="3"/>
      <dgm:spPr/>
    </dgm:pt>
    <dgm:pt modelId="{E0F8E523-1137-4FCF-A23F-C3A1AB201DB2}" type="pres">
      <dgm:prSet presAssocID="{18661897-3340-4FE4-9149-6EEF56D7BA06}" presName="text" presStyleLbl="node1" presStyleIdx="1" presStyleCnt="3">
        <dgm:presLayoutVars>
          <dgm:bulletEnabled val="1"/>
        </dgm:presLayoutVars>
      </dgm:prSet>
      <dgm:spPr/>
    </dgm:pt>
    <dgm:pt modelId="{C105E0DC-F62C-4058-B73F-18E9E4661F1B}" type="pres">
      <dgm:prSet presAssocID="{8EF819C8-E483-4CCF-9977-C055825367B4}" presName="spacer" presStyleCnt="0"/>
      <dgm:spPr/>
    </dgm:pt>
    <dgm:pt modelId="{539CA2F2-D710-4EE0-B7AB-B1196DD13530}" type="pres">
      <dgm:prSet presAssocID="{1FACAEC3-9746-41B2-AA18-55E552EA4A1F}" presName="comp" presStyleCnt="0"/>
      <dgm:spPr/>
    </dgm:pt>
    <dgm:pt modelId="{71ACF849-FA2D-4823-A5B9-95C4868E0A15}" type="pres">
      <dgm:prSet presAssocID="{1FACAEC3-9746-41B2-AA18-55E552EA4A1F}" presName="box" presStyleLbl="node1" presStyleIdx="2" presStyleCnt="3"/>
      <dgm:spPr/>
    </dgm:pt>
    <dgm:pt modelId="{B8245746-5D4F-4982-846D-C13EE4250DD1}" type="pres">
      <dgm:prSet presAssocID="{1FACAEC3-9746-41B2-AA18-55E552EA4A1F}" presName="img" presStyleLbl="fgImgPlace1" presStyleIdx="2" presStyleCnt="3"/>
      <dgm:spPr/>
    </dgm:pt>
    <dgm:pt modelId="{FD4F8E8A-0F0E-479D-BA9F-ACC4B222C62A}" type="pres">
      <dgm:prSet presAssocID="{1FACAEC3-9746-41B2-AA18-55E552EA4A1F}" presName="text" presStyleLbl="node1" presStyleIdx="2" presStyleCnt="3">
        <dgm:presLayoutVars>
          <dgm:bulletEnabled val="1"/>
        </dgm:presLayoutVars>
      </dgm:prSet>
      <dgm:spPr/>
    </dgm:pt>
  </dgm:ptLst>
  <dgm:cxnLst>
    <dgm:cxn modelId="{44C3F21C-3528-4106-B19F-2C0095DB8687}" type="presOf" srcId="{5D7B2CC1-B033-4991-9F54-5F110C8F92A5}" destId="{E0F8E523-1137-4FCF-A23F-C3A1AB201DB2}" srcOrd="1" destOrd="1" presId="urn:microsoft.com/office/officeart/2005/8/layout/vList4"/>
    <dgm:cxn modelId="{3CBB9825-325E-4A76-9B9E-786D2F43B1FC}" type="presOf" srcId="{18661897-3340-4FE4-9149-6EEF56D7BA06}" destId="{E0F8E523-1137-4FCF-A23F-C3A1AB201DB2}" srcOrd="1" destOrd="0" presId="urn:microsoft.com/office/officeart/2005/8/layout/vList4"/>
    <dgm:cxn modelId="{8CEBE030-AC88-45AB-BC8C-17C50AEABB1B}" srcId="{0D9DB4C6-E62B-4ED2-8CE5-BEC2B9A8CF20}" destId="{CF39DE28-DEC2-4839-B721-7B3C2E647928}" srcOrd="0" destOrd="0" parTransId="{368D23E1-E4FE-4062-AFEB-9167BCAAB694}" sibTransId="{0405EE5C-E1AD-4E87-B83A-631DCE298EC4}"/>
    <dgm:cxn modelId="{B219E636-98FC-4DCE-84FD-7EFAF55D8644}" type="presOf" srcId="{5FDD75A5-3DBC-41A7-9C43-8A4E293248C1}" destId="{7CABA761-A174-42E4-8DC7-A3363C62B57A}" srcOrd="0" destOrd="1" presId="urn:microsoft.com/office/officeart/2005/8/layout/vList4"/>
    <dgm:cxn modelId="{9BECA55F-E67B-46D0-918E-1644E620C110}" type="presOf" srcId="{0D9DB4C6-E62B-4ED2-8CE5-BEC2B9A8CF20}" destId="{F8E03CB5-A903-41D3-874B-BA903DABB945}" srcOrd="0" destOrd="0" presId="urn:microsoft.com/office/officeart/2005/8/layout/vList4"/>
    <dgm:cxn modelId="{513F3152-41DA-411C-AF62-166586035C53}" type="presOf" srcId="{5FDD75A5-3DBC-41A7-9C43-8A4E293248C1}" destId="{4DDCCAEA-B580-45E5-8A0E-6F50989C28DB}" srcOrd="1" destOrd="1" presId="urn:microsoft.com/office/officeart/2005/8/layout/vList4"/>
    <dgm:cxn modelId="{2544F95A-64EE-4EFE-9A22-B806921052B7}" type="presOf" srcId="{CF39DE28-DEC2-4839-B721-7B3C2E647928}" destId="{7CABA761-A174-42E4-8DC7-A3363C62B57A}" srcOrd="0" destOrd="0" presId="urn:microsoft.com/office/officeart/2005/8/layout/vList4"/>
    <dgm:cxn modelId="{4C63A17C-ED53-4084-9740-609616BF9128}" type="presOf" srcId="{A73A77DC-C45F-4077-814C-F2A9D38A717E}" destId="{7CABA761-A174-42E4-8DC7-A3363C62B57A}" srcOrd="0" destOrd="2" presId="urn:microsoft.com/office/officeart/2005/8/layout/vList4"/>
    <dgm:cxn modelId="{5551027E-33EC-4B62-98B4-39A737564DB5}" type="presOf" srcId="{18661897-3340-4FE4-9149-6EEF56D7BA06}" destId="{B46DA898-EEBE-4945-8675-6F0D561270E7}" srcOrd="0" destOrd="0" presId="urn:microsoft.com/office/officeart/2005/8/layout/vList4"/>
    <dgm:cxn modelId="{8220FC8B-78DC-4129-82F0-FD0B8E7FF7B6}" srcId="{0D9DB4C6-E62B-4ED2-8CE5-BEC2B9A8CF20}" destId="{1FACAEC3-9746-41B2-AA18-55E552EA4A1F}" srcOrd="2" destOrd="0" parTransId="{AAF6CE8D-B8AD-4D11-98EB-2EA162A9A492}" sibTransId="{0752FFE9-5426-4D10-A075-9B78680E02C1}"/>
    <dgm:cxn modelId="{9C6D0C93-F9C5-4504-99B3-543436D1E5E4}" type="presOf" srcId="{1FACAEC3-9746-41B2-AA18-55E552EA4A1F}" destId="{FD4F8E8A-0F0E-479D-BA9F-ACC4B222C62A}" srcOrd="1" destOrd="0" presId="urn:microsoft.com/office/officeart/2005/8/layout/vList4"/>
    <dgm:cxn modelId="{E9F3CD9A-10D3-4397-BE92-886C15ED9817}" srcId="{CF39DE28-DEC2-4839-B721-7B3C2E647928}" destId="{A73A77DC-C45F-4077-814C-F2A9D38A717E}" srcOrd="1" destOrd="0" parTransId="{F8FAED82-CB5D-4734-91B8-6E3F1CE2EF0E}" sibTransId="{1F1A9E04-06C9-42AC-9266-F7B5320F63E5}"/>
    <dgm:cxn modelId="{0FE8B6A4-39C9-4DF3-B241-BFA5A8751BD5}" srcId="{18661897-3340-4FE4-9149-6EEF56D7BA06}" destId="{5D7B2CC1-B033-4991-9F54-5F110C8F92A5}" srcOrd="0" destOrd="0" parTransId="{7ED1DACE-3AA0-474A-9751-9998A1F37C29}" sibTransId="{D904E417-3123-476B-A5E4-5D10E219E0AA}"/>
    <dgm:cxn modelId="{7BC088AA-C7A6-4699-A4E5-85B8D385CEF4}" type="presOf" srcId="{ADA61FA7-DDAC-4EB4-9206-4D3E765E3232}" destId="{E0F8E523-1137-4FCF-A23F-C3A1AB201DB2}" srcOrd="1" destOrd="2" presId="urn:microsoft.com/office/officeart/2005/8/layout/vList4"/>
    <dgm:cxn modelId="{A0DF17B2-1B59-4490-B112-3BE8BF905DC4}" type="presOf" srcId="{A73A77DC-C45F-4077-814C-F2A9D38A717E}" destId="{4DDCCAEA-B580-45E5-8A0E-6F50989C28DB}" srcOrd="1" destOrd="2" presId="urn:microsoft.com/office/officeart/2005/8/layout/vList4"/>
    <dgm:cxn modelId="{FC7230B4-8E20-4E28-9833-509706D8AA2B}" srcId="{18661897-3340-4FE4-9149-6EEF56D7BA06}" destId="{ADA61FA7-DDAC-4EB4-9206-4D3E765E3232}" srcOrd="1" destOrd="0" parTransId="{E3A8CC1F-1194-42AF-BE68-612F1F3AEE5F}" sibTransId="{F47B0F29-08A1-429B-AB78-178CE10B9F40}"/>
    <dgm:cxn modelId="{CFEEDDB7-A700-49B8-92F2-9FB9F3A621B2}" srcId="{0D9DB4C6-E62B-4ED2-8CE5-BEC2B9A8CF20}" destId="{18661897-3340-4FE4-9149-6EEF56D7BA06}" srcOrd="1" destOrd="0" parTransId="{58D861A0-41B2-4688-A074-9C8329FF533A}" sibTransId="{8EF819C8-E483-4CCF-9977-C055825367B4}"/>
    <dgm:cxn modelId="{4A6B6DC4-8C9B-41B5-9BD7-527FB613CF29}" srcId="{CF39DE28-DEC2-4839-B721-7B3C2E647928}" destId="{5FDD75A5-3DBC-41A7-9C43-8A4E293248C1}" srcOrd="0" destOrd="0" parTransId="{5CA90062-0A22-40EF-80F6-3EE631C0B350}" sibTransId="{8362CF72-A0C8-4CEF-B1AB-F395B0AF20FE}"/>
    <dgm:cxn modelId="{AED867C6-A98B-46DB-87DA-C138F50CD08E}" type="presOf" srcId="{1FACAEC3-9746-41B2-AA18-55E552EA4A1F}" destId="{71ACF849-FA2D-4823-A5B9-95C4868E0A15}" srcOrd="0" destOrd="0" presId="urn:microsoft.com/office/officeart/2005/8/layout/vList4"/>
    <dgm:cxn modelId="{7BF321CB-BE13-4CD4-B6D4-D351A3C4FEEA}" type="presOf" srcId="{CF39DE28-DEC2-4839-B721-7B3C2E647928}" destId="{4DDCCAEA-B580-45E5-8A0E-6F50989C28DB}" srcOrd="1" destOrd="0" presId="urn:microsoft.com/office/officeart/2005/8/layout/vList4"/>
    <dgm:cxn modelId="{9DCC48E0-6E62-4D5E-805A-6655340E5093}" type="presOf" srcId="{ADA61FA7-DDAC-4EB4-9206-4D3E765E3232}" destId="{B46DA898-EEBE-4945-8675-6F0D561270E7}" srcOrd="0" destOrd="2" presId="urn:microsoft.com/office/officeart/2005/8/layout/vList4"/>
    <dgm:cxn modelId="{24B74BEA-55AD-430D-B504-C7A21196D497}" type="presOf" srcId="{5D7B2CC1-B033-4991-9F54-5F110C8F92A5}" destId="{B46DA898-EEBE-4945-8675-6F0D561270E7}" srcOrd="0" destOrd="1" presId="urn:microsoft.com/office/officeart/2005/8/layout/vList4"/>
    <dgm:cxn modelId="{F2B15FEC-7EEB-4EF0-B3F1-44969A163AB5}" type="presParOf" srcId="{F8E03CB5-A903-41D3-874B-BA903DABB945}" destId="{D4B05E3D-FA45-4F18-AB99-9C6B4581495B}" srcOrd="0" destOrd="0" presId="urn:microsoft.com/office/officeart/2005/8/layout/vList4"/>
    <dgm:cxn modelId="{EC536749-5314-4302-8BA8-3BF2B62AA91A}" type="presParOf" srcId="{D4B05E3D-FA45-4F18-AB99-9C6B4581495B}" destId="{7CABA761-A174-42E4-8DC7-A3363C62B57A}" srcOrd="0" destOrd="0" presId="urn:microsoft.com/office/officeart/2005/8/layout/vList4"/>
    <dgm:cxn modelId="{8A8B5F97-2E94-4693-B009-D50E2F693DFE}" type="presParOf" srcId="{D4B05E3D-FA45-4F18-AB99-9C6B4581495B}" destId="{837B11F6-A0B6-4CF3-B813-DE6B1926D3E5}" srcOrd="1" destOrd="0" presId="urn:microsoft.com/office/officeart/2005/8/layout/vList4"/>
    <dgm:cxn modelId="{603B844E-7F5C-40EB-ACBC-4F540D9F485A}" type="presParOf" srcId="{D4B05E3D-FA45-4F18-AB99-9C6B4581495B}" destId="{4DDCCAEA-B580-45E5-8A0E-6F50989C28DB}" srcOrd="2" destOrd="0" presId="urn:microsoft.com/office/officeart/2005/8/layout/vList4"/>
    <dgm:cxn modelId="{E385A8D2-F0E3-47B7-8AC6-88D820F20348}" type="presParOf" srcId="{F8E03CB5-A903-41D3-874B-BA903DABB945}" destId="{9EB207C3-CE87-49D3-A664-D920BEAC3421}" srcOrd="1" destOrd="0" presId="urn:microsoft.com/office/officeart/2005/8/layout/vList4"/>
    <dgm:cxn modelId="{36816A83-BEB7-4E27-B66E-C6D000B3AFE1}" type="presParOf" srcId="{F8E03CB5-A903-41D3-874B-BA903DABB945}" destId="{A8F9103B-C137-44A6-8A7E-79BAEB19C893}" srcOrd="2" destOrd="0" presId="urn:microsoft.com/office/officeart/2005/8/layout/vList4"/>
    <dgm:cxn modelId="{E89A2DA2-C7AC-41C9-AA1B-B348BFF850A1}" type="presParOf" srcId="{A8F9103B-C137-44A6-8A7E-79BAEB19C893}" destId="{B46DA898-EEBE-4945-8675-6F0D561270E7}" srcOrd="0" destOrd="0" presId="urn:microsoft.com/office/officeart/2005/8/layout/vList4"/>
    <dgm:cxn modelId="{5D600DED-FD8C-4067-BB7E-6EC2E6A302FC}" type="presParOf" srcId="{A8F9103B-C137-44A6-8A7E-79BAEB19C893}" destId="{4E2F6314-EA93-4237-A6D2-D32F6F12C420}" srcOrd="1" destOrd="0" presId="urn:microsoft.com/office/officeart/2005/8/layout/vList4"/>
    <dgm:cxn modelId="{EA89AB25-D561-4CB7-AD4A-6EDA25F5EE7F}" type="presParOf" srcId="{A8F9103B-C137-44A6-8A7E-79BAEB19C893}" destId="{E0F8E523-1137-4FCF-A23F-C3A1AB201DB2}" srcOrd="2" destOrd="0" presId="urn:microsoft.com/office/officeart/2005/8/layout/vList4"/>
    <dgm:cxn modelId="{3D003A84-BF7B-4A6F-B67A-3B173CC0A4C5}" type="presParOf" srcId="{F8E03CB5-A903-41D3-874B-BA903DABB945}" destId="{C105E0DC-F62C-4058-B73F-18E9E4661F1B}" srcOrd="3" destOrd="0" presId="urn:microsoft.com/office/officeart/2005/8/layout/vList4"/>
    <dgm:cxn modelId="{13CD99BB-BA78-4587-B66B-3395F2BADD3B}" type="presParOf" srcId="{F8E03CB5-A903-41D3-874B-BA903DABB945}" destId="{539CA2F2-D710-4EE0-B7AB-B1196DD13530}" srcOrd="4" destOrd="0" presId="urn:microsoft.com/office/officeart/2005/8/layout/vList4"/>
    <dgm:cxn modelId="{38655825-C09B-49AB-9F75-2FC613D2B4DC}" type="presParOf" srcId="{539CA2F2-D710-4EE0-B7AB-B1196DD13530}" destId="{71ACF849-FA2D-4823-A5B9-95C4868E0A15}" srcOrd="0" destOrd="0" presId="urn:microsoft.com/office/officeart/2005/8/layout/vList4"/>
    <dgm:cxn modelId="{6B655531-CB83-432D-B7CE-3B65D5937A71}" type="presParOf" srcId="{539CA2F2-D710-4EE0-B7AB-B1196DD13530}" destId="{B8245746-5D4F-4982-846D-C13EE4250DD1}" srcOrd="1" destOrd="0" presId="urn:microsoft.com/office/officeart/2005/8/layout/vList4"/>
    <dgm:cxn modelId="{7424EE8A-3C37-4B1B-9A7D-9943302176DE}" type="presParOf" srcId="{539CA2F2-D710-4EE0-B7AB-B1196DD13530}" destId="{FD4F8E8A-0F0E-479D-BA9F-ACC4B222C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0DEED6B-96F5-41D5-BD7C-D5FDD686CF53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FD3499-D4F5-4208-A0AC-651895DEFF7A}">
      <dgm:prSet phldrT="[Text]" custT="1"/>
      <dgm:spPr/>
      <dgm:t>
        <a:bodyPr/>
        <a:lstStyle/>
        <a:p>
          <a:pPr algn="just"/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Penerimaan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bank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diketahui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A37AA7-7307-41EE-9FD8-1C9B8E060469}" type="parTrans" cxnId="{72311CD5-6C1E-4EEC-91A4-3099113649D5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3CAB3A-204D-4664-8399-EA56662E03ED}" type="sibTrans" cxnId="{72311CD5-6C1E-4EEC-91A4-3099113649D5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E75A9C-C82A-4014-959F-0538BCB9B97E}">
      <dgm:prSet phldrT="[Text]" custT="1"/>
      <dgm:spPr/>
      <dgm:t>
        <a:bodyPr/>
        <a:lstStyle/>
        <a:p>
          <a:pPr algn="just"/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Penerimaan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disetorkan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atau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sudah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disetorkan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terlihat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rekening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Koran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bank</a:t>
          </a:r>
        </a:p>
      </dgm:t>
    </dgm:pt>
    <dgm:pt modelId="{4C5033DD-0D93-47B7-BC41-9EC2395430FF}" type="parTrans" cxnId="{BBF0E0E0-C567-466B-A3A5-91C6335E6E4E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577FF8-B2E4-4655-9D85-2931D78A970A}" type="sibTrans" cxnId="{BBF0E0E0-C567-466B-A3A5-91C6335E6E4E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01C695-688A-42BC-AAAD-CD1DA1FFA0BC}">
      <dgm:prSet phldrT="[Text]" custT="1"/>
      <dgm:spPr/>
      <dgm:t>
        <a:bodyPr/>
        <a:lstStyle/>
        <a:p>
          <a:pPr algn="just"/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Pengeluaran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bank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diketahui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C582A2-D1CA-426F-827C-C50A64BF6B41}" type="parTrans" cxnId="{3B71B6AE-3998-403A-B589-2A68781A108C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26CC54-7305-417C-98E3-665A53A4BD87}" type="sibTrans" cxnId="{3B71B6AE-3998-403A-B589-2A68781A108C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E83598-0686-4CB9-87F7-C2FB71BA74F4}">
      <dgm:prSet custT="1"/>
      <dgm:spPr/>
      <dgm:t>
        <a:bodyPr/>
        <a:lstStyle/>
        <a:p>
          <a:pPr algn="just"/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Pengeluaran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diambil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pemegang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cek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6ABFB5D-B431-4D1D-99ED-C165C5CB7EDF}" type="parTrans" cxnId="{A0329464-6388-4666-9782-A4B4DF5101EB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3A4E796-237F-42C4-ACE3-D83A3749E8E1}" type="sibTrans" cxnId="{A0329464-6388-4666-9782-A4B4DF5101EB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A88AB2-45C5-447A-8141-35639151589C}">
      <dgm:prSet custT="1"/>
      <dgm:spPr/>
      <dgm:t>
        <a:bodyPr/>
        <a:lstStyle/>
        <a:p>
          <a:pPr algn="just"/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Kesalahan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mencatat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dapat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terjadi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baik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bank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maupun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8609BEF4-0F88-4C77-810E-E314B8914B67}" type="parTrans" cxnId="{5E6A9170-3C22-4ADA-891B-C1227BFA82D8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584131-8584-41B2-9FDD-68F2A0A4C5D8}" type="sibTrans" cxnId="{5E6A9170-3C22-4ADA-891B-C1227BFA82D8}">
      <dgm:prSet/>
      <dgm:spPr/>
      <dgm:t>
        <a:bodyPr/>
        <a:lstStyle/>
        <a:p>
          <a:pPr algn="just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500BCA1-2BAD-48E8-A301-E6D6634360E2}" type="pres">
      <dgm:prSet presAssocID="{A0DEED6B-96F5-41D5-BD7C-D5FDD686CF53}" presName="linear" presStyleCnt="0">
        <dgm:presLayoutVars>
          <dgm:dir/>
          <dgm:resizeHandles val="exact"/>
        </dgm:presLayoutVars>
      </dgm:prSet>
      <dgm:spPr/>
    </dgm:pt>
    <dgm:pt modelId="{1CA0DD44-A199-41D1-951C-F8C75862499F}" type="pres">
      <dgm:prSet presAssocID="{D6FD3499-D4F5-4208-A0AC-651895DEFF7A}" presName="comp" presStyleCnt="0"/>
      <dgm:spPr/>
    </dgm:pt>
    <dgm:pt modelId="{ACCF4CFF-4199-414A-8075-9F452E9F661B}" type="pres">
      <dgm:prSet presAssocID="{D6FD3499-D4F5-4208-A0AC-651895DEFF7A}" presName="box" presStyleLbl="node1" presStyleIdx="0" presStyleCnt="5"/>
      <dgm:spPr/>
    </dgm:pt>
    <dgm:pt modelId="{D5D6CAE3-4EAC-4FD4-974A-4B7E7AA562F3}" type="pres">
      <dgm:prSet presAssocID="{D6FD3499-D4F5-4208-A0AC-651895DEFF7A}" presName="img" presStyleLbl="fgImgPlace1" presStyleIdx="0" presStyleCnt="5"/>
      <dgm:spPr/>
    </dgm:pt>
    <dgm:pt modelId="{1AB9A210-FAB8-4EC4-A391-840543536AC6}" type="pres">
      <dgm:prSet presAssocID="{D6FD3499-D4F5-4208-A0AC-651895DEFF7A}" presName="text" presStyleLbl="node1" presStyleIdx="0" presStyleCnt="5">
        <dgm:presLayoutVars>
          <dgm:bulletEnabled val="1"/>
        </dgm:presLayoutVars>
      </dgm:prSet>
      <dgm:spPr/>
    </dgm:pt>
    <dgm:pt modelId="{76813B9C-3B01-4D74-BBB7-A2F864061170}" type="pres">
      <dgm:prSet presAssocID="{8D3CAB3A-204D-4664-8399-EA56662E03ED}" presName="spacer" presStyleCnt="0"/>
      <dgm:spPr/>
    </dgm:pt>
    <dgm:pt modelId="{C1A49273-04A0-44F8-83B6-43D9E5DFBD8C}" type="pres">
      <dgm:prSet presAssocID="{44E75A9C-C82A-4014-959F-0538BCB9B97E}" presName="comp" presStyleCnt="0"/>
      <dgm:spPr/>
    </dgm:pt>
    <dgm:pt modelId="{CC80AA63-59D2-4563-9683-B3BB4185F1E9}" type="pres">
      <dgm:prSet presAssocID="{44E75A9C-C82A-4014-959F-0538BCB9B97E}" presName="box" presStyleLbl="node1" presStyleIdx="1" presStyleCnt="5"/>
      <dgm:spPr/>
    </dgm:pt>
    <dgm:pt modelId="{F8648AB3-5336-4205-BD68-A2F08AD1622E}" type="pres">
      <dgm:prSet presAssocID="{44E75A9C-C82A-4014-959F-0538BCB9B97E}" presName="img" presStyleLbl="fgImgPlace1" presStyleIdx="1" presStyleCnt="5"/>
      <dgm:spPr/>
    </dgm:pt>
    <dgm:pt modelId="{B9CAB135-21E5-41ED-AD6C-DFF62D11CFAD}" type="pres">
      <dgm:prSet presAssocID="{44E75A9C-C82A-4014-959F-0538BCB9B97E}" presName="text" presStyleLbl="node1" presStyleIdx="1" presStyleCnt="5">
        <dgm:presLayoutVars>
          <dgm:bulletEnabled val="1"/>
        </dgm:presLayoutVars>
      </dgm:prSet>
      <dgm:spPr/>
    </dgm:pt>
    <dgm:pt modelId="{479E4FD7-8326-414E-A096-CEFF0FB91DF3}" type="pres">
      <dgm:prSet presAssocID="{C8577FF8-B2E4-4655-9D85-2931D78A970A}" presName="spacer" presStyleCnt="0"/>
      <dgm:spPr/>
    </dgm:pt>
    <dgm:pt modelId="{6994B855-C7B3-4A0F-B766-A7A686DDA640}" type="pres">
      <dgm:prSet presAssocID="{C001C695-688A-42BC-AAAD-CD1DA1FFA0BC}" presName="comp" presStyleCnt="0"/>
      <dgm:spPr/>
    </dgm:pt>
    <dgm:pt modelId="{C7FAE579-AD9A-4564-A6B2-ED40AC6AFC56}" type="pres">
      <dgm:prSet presAssocID="{C001C695-688A-42BC-AAAD-CD1DA1FFA0BC}" presName="box" presStyleLbl="node1" presStyleIdx="2" presStyleCnt="5"/>
      <dgm:spPr/>
    </dgm:pt>
    <dgm:pt modelId="{E49B6B17-F21F-44EF-942C-2571FE6A2817}" type="pres">
      <dgm:prSet presAssocID="{C001C695-688A-42BC-AAAD-CD1DA1FFA0BC}" presName="img" presStyleLbl="fgImgPlace1" presStyleIdx="2" presStyleCnt="5"/>
      <dgm:spPr/>
    </dgm:pt>
    <dgm:pt modelId="{08F12517-ADF2-4AF4-A187-DCA88AC34074}" type="pres">
      <dgm:prSet presAssocID="{C001C695-688A-42BC-AAAD-CD1DA1FFA0BC}" presName="text" presStyleLbl="node1" presStyleIdx="2" presStyleCnt="5">
        <dgm:presLayoutVars>
          <dgm:bulletEnabled val="1"/>
        </dgm:presLayoutVars>
      </dgm:prSet>
      <dgm:spPr/>
    </dgm:pt>
    <dgm:pt modelId="{90153BA2-FB72-4342-B639-8492A43B2E57}" type="pres">
      <dgm:prSet presAssocID="{8C26CC54-7305-417C-98E3-665A53A4BD87}" presName="spacer" presStyleCnt="0"/>
      <dgm:spPr/>
    </dgm:pt>
    <dgm:pt modelId="{30E8AA74-8421-49FC-B09D-021EDE0241B2}" type="pres">
      <dgm:prSet presAssocID="{32E83598-0686-4CB9-87F7-C2FB71BA74F4}" presName="comp" presStyleCnt="0"/>
      <dgm:spPr/>
    </dgm:pt>
    <dgm:pt modelId="{EC2D0F82-8974-40D1-9944-EFC6B8A7A0EA}" type="pres">
      <dgm:prSet presAssocID="{32E83598-0686-4CB9-87F7-C2FB71BA74F4}" presName="box" presStyleLbl="node1" presStyleIdx="3" presStyleCnt="5"/>
      <dgm:spPr/>
    </dgm:pt>
    <dgm:pt modelId="{813A1A7E-7B6B-4B23-B3B0-70BCBBCA21C6}" type="pres">
      <dgm:prSet presAssocID="{32E83598-0686-4CB9-87F7-C2FB71BA74F4}" presName="img" presStyleLbl="fgImgPlace1" presStyleIdx="3" presStyleCnt="5"/>
      <dgm:spPr/>
    </dgm:pt>
    <dgm:pt modelId="{C54D45E4-CF9F-4DE5-B252-42D0F9687908}" type="pres">
      <dgm:prSet presAssocID="{32E83598-0686-4CB9-87F7-C2FB71BA74F4}" presName="text" presStyleLbl="node1" presStyleIdx="3" presStyleCnt="5">
        <dgm:presLayoutVars>
          <dgm:bulletEnabled val="1"/>
        </dgm:presLayoutVars>
      </dgm:prSet>
      <dgm:spPr/>
    </dgm:pt>
    <dgm:pt modelId="{46DBFC29-F795-42E8-91E2-3075707A22DE}" type="pres">
      <dgm:prSet presAssocID="{13A4E796-237F-42C4-ACE3-D83A3749E8E1}" presName="spacer" presStyleCnt="0"/>
      <dgm:spPr/>
    </dgm:pt>
    <dgm:pt modelId="{24B6C232-A0DA-4ABA-8172-DB073F79BB6D}" type="pres">
      <dgm:prSet presAssocID="{D3A88AB2-45C5-447A-8141-35639151589C}" presName="comp" presStyleCnt="0"/>
      <dgm:spPr/>
    </dgm:pt>
    <dgm:pt modelId="{E571988B-CDF6-40E3-BDDF-845D3B59FCA6}" type="pres">
      <dgm:prSet presAssocID="{D3A88AB2-45C5-447A-8141-35639151589C}" presName="box" presStyleLbl="node1" presStyleIdx="4" presStyleCnt="5"/>
      <dgm:spPr/>
    </dgm:pt>
    <dgm:pt modelId="{89280E8F-3464-478F-AE39-328AF0B4738F}" type="pres">
      <dgm:prSet presAssocID="{D3A88AB2-45C5-447A-8141-35639151589C}" presName="img" presStyleLbl="fgImgPlace1" presStyleIdx="4" presStyleCnt="5"/>
      <dgm:spPr/>
    </dgm:pt>
    <dgm:pt modelId="{C5E8DE4C-3DF2-49E5-8C47-F4D821F0AD28}" type="pres">
      <dgm:prSet presAssocID="{D3A88AB2-45C5-447A-8141-35639151589C}" presName="text" presStyleLbl="node1" presStyleIdx="4" presStyleCnt="5">
        <dgm:presLayoutVars>
          <dgm:bulletEnabled val="1"/>
        </dgm:presLayoutVars>
      </dgm:prSet>
      <dgm:spPr/>
    </dgm:pt>
  </dgm:ptLst>
  <dgm:cxnLst>
    <dgm:cxn modelId="{92DD3310-AA3D-4338-9921-24872A8408AF}" type="presOf" srcId="{D6FD3499-D4F5-4208-A0AC-651895DEFF7A}" destId="{1AB9A210-FAB8-4EC4-A391-840543536AC6}" srcOrd="1" destOrd="0" presId="urn:microsoft.com/office/officeart/2005/8/layout/vList4"/>
    <dgm:cxn modelId="{00CBF718-7736-487A-ACD7-9F7F6559404F}" type="presOf" srcId="{A0DEED6B-96F5-41D5-BD7C-D5FDD686CF53}" destId="{4500BCA1-2BAD-48E8-A301-E6D6634360E2}" srcOrd="0" destOrd="0" presId="urn:microsoft.com/office/officeart/2005/8/layout/vList4"/>
    <dgm:cxn modelId="{19B2362E-B188-4C88-9534-785A12113267}" type="presOf" srcId="{D3A88AB2-45C5-447A-8141-35639151589C}" destId="{E571988B-CDF6-40E3-BDDF-845D3B59FCA6}" srcOrd="0" destOrd="0" presId="urn:microsoft.com/office/officeart/2005/8/layout/vList4"/>
    <dgm:cxn modelId="{8090BF30-6910-4F6A-B969-20FF2753973C}" type="presOf" srcId="{44E75A9C-C82A-4014-959F-0538BCB9B97E}" destId="{B9CAB135-21E5-41ED-AD6C-DFF62D11CFAD}" srcOrd="1" destOrd="0" presId="urn:microsoft.com/office/officeart/2005/8/layout/vList4"/>
    <dgm:cxn modelId="{77425C3D-4DF7-41ED-B094-0E5BD942E768}" type="presOf" srcId="{32E83598-0686-4CB9-87F7-C2FB71BA74F4}" destId="{C54D45E4-CF9F-4DE5-B252-42D0F9687908}" srcOrd="1" destOrd="0" presId="urn:microsoft.com/office/officeart/2005/8/layout/vList4"/>
    <dgm:cxn modelId="{DA6B8E41-DD7B-4436-B732-C247AD37A27C}" type="presOf" srcId="{D6FD3499-D4F5-4208-A0AC-651895DEFF7A}" destId="{ACCF4CFF-4199-414A-8075-9F452E9F661B}" srcOrd="0" destOrd="0" presId="urn:microsoft.com/office/officeart/2005/8/layout/vList4"/>
    <dgm:cxn modelId="{A0329464-6388-4666-9782-A4B4DF5101EB}" srcId="{A0DEED6B-96F5-41D5-BD7C-D5FDD686CF53}" destId="{32E83598-0686-4CB9-87F7-C2FB71BA74F4}" srcOrd="3" destOrd="0" parTransId="{F6ABFB5D-B431-4D1D-99ED-C165C5CB7EDF}" sibTransId="{13A4E796-237F-42C4-ACE3-D83A3749E8E1}"/>
    <dgm:cxn modelId="{B24DDE4A-F3A8-4A59-9D78-C900E64F213F}" type="presOf" srcId="{32E83598-0686-4CB9-87F7-C2FB71BA74F4}" destId="{EC2D0F82-8974-40D1-9944-EFC6B8A7A0EA}" srcOrd="0" destOrd="0" presId="urn:microsoft.com/office/officeart/2005/8/layout/vList4"/>
    <dgm:cxn modelId="{5E6A9170-3C22-4ADA-891B-C1227BFA82D8}" srcId="{A0DEED6B-96F5-41D5-BD7C-D5FDD686CF53}" destId="{D3A88AB2-45C5-447A-8141-35639151589C}" srcOrd="4" destOrd="0" parTransId="{8609BEF4-0F88-4C77-810E-E314B8914B67}" sibTransId="{0D584131-8584-41B2-9FDD-68F2A0A4C5D8}"/>
    <dgm:cxn modelId="{98B82457-57BA-4D6D-8F68-FA2076443618}" type="presOf" srcId="{C001C695-688A-42BC-AAAD-CD1DA1FFA0BC}" destId="{08F12517-ADF2-4AF4-A187-DCA88AC34074}" srcOrd="1" destOrd="0" presId="urn:microsoft.com/office/officeart/2005/8/layout/vList4"/>
    <dgm:cxn modelId="{61217C78-9BE0-4AEA-AB92-CA3742C328AD}" type="presOf" srcId="{44E75A9C-C82A-4014-959F-0538BCB9B97E}" destId="{CC80AA63-59D2-4563-9683-B3BB4185F1E9}" srcOrd="0" destOrd="0" presId="urn:microsoft.com/office/officeart/2005/8/layout/vList4"/>
    <dgm:cxn modelId="{3B71B6AE-3998-403A-B589-2A68781A108C}" srcId="{A0DEED6B-96F5-41D5-BD7C-D5FDD686CF53}" destId="{C001C695-688A-42BC-AAAD-CD1DA1FFA0BC}" srcOrd="2" destOrd="0" parTransId="{F9C582A2-D1CA-426F-827C-C50A64BF6B41}" sibTransId="{8C26CC54-7305-417C-98E3-665A53A4BD87}"/>
    <dgm:cxn modelId="{72311CD5-6C1E-4EEC-91A4-3099113649D5}" srcId="{A0DEED6B-96F5-41D5-BD7C-D5FDD686CF53}" destId="{D6FD3499-D4F5-4208-A0AC-651895DEFF7A}" srcOrd="0" destOrd="0" parTransId="{BAA37AA7-7307-41EE-9FD8-1C9B8E060469}" sibTransId="{8D3CAB3A-204D-4664-8399-EA56662E03ED}"/>
    <dgm:cxn modelId="{3055CFD8-3754-4099-BD7D-B4585784AC61}" type="presOf" srcId="{C001C695-688A-42BC-AAAD-CD1DA1FFA0BC}" destId="{C7FAE579-AD9A-4564-A6B2-ED40AC6AFC56}" srcOrd="0" destOrd="0" presId="urn:microsoft.com/office/officeart/2005/8/layout/vList4"/>
    <dgm:cxn modelId="{BBF0E0E0-C567-466B-A3A5-91C6335E6E4E}" srcId="{A0DEED6B-96F5-41D5-BD7C-D5FDD686CF53}" destId="{44E75A9C-C82A-4014-959F-0538BCB9B97E}" srcOrd="1" destOrd="0" parTransId="{4C5033DD-0D93-47B7-BC41-9EC2395430FF}" sibTransId="{C8577FF8-B2E4-4655-9D85-2931D78A970A}"/>
    <dgm:cxn modelId="{91CA1CF6-9493-4425-94B9-2D843507AF64}" type="presOf" srcId="{D3A88AB2-45C5-447A-8141-35639151589C}" destId="{C5E8DE4C-3DF2-49E5-8C47-F4D821F0AD28}" srcOrd="1" destOrd="0" presId="urn:microsoft.com/office/officeart/2005/8/layout/vList4"/>
    <dgm:cxn modelId="{7D0717A0-93FA-4DC7-9D49-F50E7D21E503}" type="presParOf" srcId="{4500BCA1-2BAD-48E8-A301-E6D6634360E2}" destId="{1CA0DD44-A199-41D1-951C-F8C75862499F}" srcOrd="0" destOrd="0" presId="urn:microsoft.com/office/officeart/2005/8/layout/vList4"/>
    <dgm:cxn modelId="{D8D666A1-AA7C-41FC-AB4E-517B632BFAEA}" type="presParOf" srcId="{1CA0DD44-A199-41D1-951C-F8C75862499F}" destId="{ACCF4CFF-4199-414A-8075-9F452E9F661B}" srcOrd="0" destOrd="0" presId="urn:microsoft.com/office/officeart/2005/8/layout/vList4"/>
    <dgm:cxn modelId="{685783FD-EA89-416B-8F88-9FC396502D60}" type="presParOf" srcId="{1CA0DD44-A199-41D1-951C-F8C75862499F}" destId="{D5D6CAE3-4EAC-4FD4-974A-4B7E7AA562F3}" srcOrd="1" destOrd="0" presId="urn:microsoft.com/office/officeart/2005/8/layout/vList4"/>
    <dgm:cxn modelId="{6FAAFD40-751F-47BE-B069-B4DEEBBDB017}" type="presParOf" srcId="{1CA0DD44-A199-41D1-951C-F8C75862499F}" destId="{1AB9A210-FAB8-4EC4-A391-840543536AC6}" srcOrd="2" destOrd="0" presId="urn:microsoft.com/office/officeart/2005/8/layout/vList4"/>
    <dgm:cxn modelId="{DD8C5C80-82CE-487B-8370-25B30E4024B2}" type="presParOf" srcId="{4500BCA1-2BAD-48E8-A301-E6D6634360E2}" destId="{76813B9C-3B01-4D74-BBB7-A2F864061170}" srcOrd="1" destOrd="0" presId="urn:microsoft.com/office/officeart/2005/8/layout/vList4"/>
    <dgm:cxn modelId="{6C6C90F1-BF83-4704-930C-BC0928B68A5C}" type="presParOf" srcId="{4500BCA1-2BAD-48E8-A301-E6D6634360E2}" destId="{C1A49273-04A0-44F8-83B6-43D9E5DFBD8C}" srcOrd="2" destOrd="0" presId="urn:microsoft.com/office/officeart/2005/8/layout/vList4"/>
    <dgm:cxn modelId="{CA7D964C-5D03-42D3-AD59-392ACC36BA97}" type="presParOf" srcId="{C1A49273-04A0-44F8-83B6-43D9E5DFBD8C}" destId="{CC80AA63-59D2-4563-9683-B3BB4185F1E9}" srcOrd="0" destOrd="0" presId="urn:microsoft.com/office/officeart/2005/8/layout/vList4"/>
    <dgm:cxn modelId="{10830CF7-1CD8-446B-8FE2-9A28A47B3935}" type="presParOf" srcId="{C1A49273-04A0-44F8-83B6-43D9E5DFBD8C}" destId="{F8648AB3-5336-4205-BD68-A2F08AD1622E}" srcOrd="1" destOrd="0" presId="urn:microsoft.com/office/officeart/2005/8/layout/vList4"/>
    <dgm:cxn modelId="{FD4178F0-C6D9-4CE5-90AE-743C296324FD}" type="presParOf" srcId="{C1A49273-04A0-44F8-83B6-43D9E5DFBD8C}" destId="{B9CAB135-21E5-41ED-AD6C-DFF62D11CFAD}" srcOrd="2" destOrd="0" presId="urn:microsoft.com/office/officeart/2005/8/layout/vList4"/>
    <dgm:cxn modelId="{0E561F04-90CE-40A5-8F8F-94859AD413C5}" type="presParOf" srcId="{4500BCA1-2BAD-48E8-A301-E6D6634360E2}" destId="{479E4FD7-8326-414E-A096-CEFF0FB91DF3}" srcOrd="3" destOrd="0" presId="urn:microsoft.com/office/officeart/2005/8/layout/vList4"/>
    <dgm:cxn modelId="{01182415-BD41-4EBB-B6C5-FD969087AF4A}" type="presParOf" srcId="{4500BCA1-2BAD-48E8-A301-E6D6634360E2}" destId="{6994B855-C7B3-4A0F-B766-A7A686DDA640}" srcOrd="4" destOrd="0" presId="urn:microsoft.com/office/officeart/2005/8/layout/vList4"/>
    <dgm:cxn modelId="{741D3698-026B-4B1F-9D21-1A9682889944}" type="presParOf" srcId="{6994B855-C7B3-4A0F-B766-A7A686DDA640}" destId="{C7FAE579-AD9A-4564-A6B2-ED40AC6AFC56}" srcOrd="0" destOrd="0" presId="urn:microsoft.com/office/officeart/2005/8/layout/vList4"/>
    <dgm:cxn modelId="{52B25E37-548A-4199-AFDF-34802BC127C7}" type="presParOf" srcId="{6994B855-C7B3-4A0F-B766-A7A686DDA640}" destId="{E49B6B17-F21F-44EF-942C-2571FE6A2817}" srcOrd="1" destOrd="0" presId="urn:microsoft.com/office/officeart/2005/8/layout/vList4"/>
    <dgm:cxn modelId="{EC863D85-C977-43EB-B3B0-A67F47F481DD}" type="presParOf" srcId="{6994B855-C7B3-4A0F-B766-A7A686DDA640}" destId="{08F12517-ADF2-4AF4-A187-DCA88AC34074}" srcOrd="2" destOrd="0" presId="urn:microsoft.com/office/officeart/2005/8/layout/vList4"/>
    <dgm:cxn modelId="{0BD01132-DD1F-497E-B44E-94C537B38D72}" type="presParOf" srcId="{4500BCA1-2BAD-48E8-A301-E6D6634360E2}" destId="{90153BA2-FB72-4342-B639-8492A43B2E57}" srcOrd="5" destOrd="0" presId="urn:microsoft.com/office/officeart/2005/8/layout/vList4"/>
    <dgm:cxn modelId="{71E9DAB0-603C-48C7-9AD4-E0B714651EC2}" type="presParOf" srcId="{4500BCA1-2BAD-48E8-A301-E6D6634360E2}" destId="{30E8AA74-8421-49FC-B09D-021EDE0241B2}" srcOrd="6" destOrd="0" presId="urn:microsoft.com/office/officeart/2005/8/layout/vList4"/>
    <dgm:cxn modelId="{6A483438-4A91-4908-9B5C-BE93AE472A84}" type="presParOf" srcId="{30E8AA74-8421-49FC-B09D-021EDE0241B2}" destId="{EC2D0F82-8974-40D1-9944-EFC6B8A7A0EA}" srcOrd="0" destOrd="0" presId="urn:microsoft.com/office/officeart/2005/8/layout/vList4"/>
    <dgm:cxn modelId="{5C3AC499-D2AB-4CD4-9EF8-3522CA4F1A3B}" type="presParOf" srcId="{30E8AA74-8421-49FC-B09D-021EDE0241B2}" destId="{813A1A7E-7B6B-4B23-B3B0-70BCBBCA21C6}" srcOrd="1" destOrd="0" presId="urn:microsoft.com/office/officeart/2005/8/layout/vList4"/>
    <dgm:cxn modelId="{28BB73C5-468B-4010-8926-3561A8C63264}" type="presParOf" srcId="{30E8AA74-8421-49FC-B09D-021EDE0241B2}" destId="{C54D45E4-CF9F-4DE5-B252-42D0F9687908}" srcOrd="2" destOrd="0" presId="urn:microsoft.com/office/officeart/2005/8/layout/vList4"/>
    <dgm:cxn modelId="{107BFF2A-91E7-4EEE-AF21-2493192DE00E}" type="presParOf" srcId="{4500BCA1-2BAD-48E8-A301-E6D6634360E2}" destId="{46DBFC29-F795-42E8-91E2-3075707A22DE}" srcOrd="7" destOrd="0" presId="urn:microsoft.com/office/officeart/2005/8/layout/vList4"/>
    <dgm:cxn modelId="{80F29E41-3CE1-41B9-828D-AFEE3E17E520}" type="presParOf" srcId="{4500BCA1-2BAD-48E8-A301-E6D6634360E2}" destId="{24B6C232-A0DA-4ABA-8172-DB073F79BB6D}" srcOrd="8" destOrd="0" presId="urn:microsoft.com/office/officeart/2005/8/layout/vList4"/>
    <dgm:cxn modelId="{6278F9E7-1048-4828-80C7-BB68D4933467}" type="presParOf" srcId="{24B6C232-A0DA-4ABA-8172-DB073F79BB6D}" destId="{E571988B-CDF6-40E3-BDDF-845D3B59FCA6}" srcOrd="0" destOrd="0" presId="urn:microsoft.com/office/officeart/2005/8/layout/vList4"/>
    <dgm:cxn modelId="{675A0439-87B1-42FC-9224-B3B0631963D2}" type="presParOf" srcId="{24B6C232-A0DA-4ABA-8172-DB073F79BB6D}" destId="{89280E8F-3464-478F-AE39-328AF0B4738F}" srcOrd="1" destOrd="0" presId="urn:microsoft.com/office/officeart/2005/8/layout/vList4"/>
    <dgm:cxn modelId="{04265005-43B3-49AC-8121-771C2E707F3E}" type="presParOf" srcId="{24B6C232-A0DA-4ABA-8172-DB073F79BB6D}" destId="{C5E8DE4C-3DF2-49E5-8C47-F4D821F0AD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27AB8E-FCA4-44E1-BBDD-F7B33EFF3636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B0429F-DB54-48E8-8DBF-E4C281699349}">
      <dgm:prSet phldrT="[Text]" custT="1"/>
      <dgm:spPr/>
      <dgm:t>
        <a:bodyPr/>
        <a:lstStyle/>
        <a:p>
          <a:pPr algn="just"/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klaim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perusahaan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kepada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pihak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ketiga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didukung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janji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tertulis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membayar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jangka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waktu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id-ID" sz="2200" dirty="0">
              <a:solidFill>
                <a:schemeClr val="tx1">
                  <a:lumMod val="95000"/>
                  <a:lumOff val="5000"/>
                </a:schemeClr>
              </a:solidFill>
            </a:rPr>
            <a:t>tertentu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CF1578-5BF1-46FC-B231-CD34144CB0D5}" type="parTrans" cxnId="{54EC56C4-D583-495D-9530-B721C75B647E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5FCD8CB-A307-4A80-A39C-2BC69179154A}" type="sibTrans" cxnId="{54EC56C4-D583-495D-9530-B721C75B647E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431D872-4FED-4C1B-B2DA-D60327575740}">
      <dgm:prSet phldrT="[Text]" custT="1"/>
      <dgm:spPr/>
      <dgm:t>
        <a:bodyPr/>
        <a:lstStyle/>
        <a:p>
          <a:pPr algn="just"/>
          <a:r>
            <a:rPr lang="id-ID" sz="2200" dirty="0">
              <a:solidFill>
                <a:schemeClr val="tx1">
                  <a:lumMod val="95000"/>
                  <a:lumOff val="5000"/>
                </a:schemeClr>
              </a:solidFill>
            </a:rPr>
            <a:t>bisanya memiliki bunga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F4535E2-9992-4EF5-89CE-79A530E23F90}" type="parTrans" cxnId="{46FCD306-8DC0-4EF0-B5BA-BAA3614A915F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F00D7BC-725B-4BBC-81E7-773AD2BD2F75}" type="sibTrans" cxnId="{46FCD306-8DC0-4EF0-B5BA-BAA3614A915F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0F3A20-2127-4489-9C3A-698053A07C16}">
      <dgm:prSet phldrT="[Text]" custT="1"/>
      <dgm:spPr/>
      <dgm:t>
        <a:bodyPr/>
        <a:lstStyle/>
        <a:p>
          <a:pPr algn="just"/>
          <a:r>
            <a:rPr lang="id-ID" sz="2200" dirty="0">
              <a:solidFill>
                <a:schemeClr val="tx1">
                  <a:lumMod val="95000"/>
                  <a:lumOff val="5000"/>
                </a:schemeClr>
              </a:solidFill>
            </a:rPr>
            <a:t>tidak berbunga biasanya dijual dengan discount (lebih rendah dari nilai nominal)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atau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penerbit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menerima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lebih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rendah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6F4B8F-E0F4-4195-8A2F-9D1287FF2B23}" type="parTrans" cxnId="{0C55293D-179B-42F2-BB17-51931638F9C7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303E3D-6524-475B-B428-CB39DAF72D76}" type="sibTrans" cxnId="{0C55293D-179B-42F2-BB17-51931638F9C7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E11F6F-5DDF-4229-9578-D4FD2226CBFB}">
      <dgm:prSet phldrT="[Text]" custT="1"/>
      <dgm:spPr/>
      <dgm:t>
        <a:bodyPr/>
        <a:lstStyle/>
        <a:p>
          <a:pPr algn="just"/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Wesel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tagih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vs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obligasi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8D89C9-18D7-4B3A-91B6-F7DFACA3A594}" type="parTrans" cxnId="{E3F1C10F-B710-4DFC-8677-2894346D843D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49C214-AA4C-48C5-9084-5E388C55416D}" type="sibTrans" cxnId="{E3F1C10F-B710-4DFC-8677-2894346D843D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124C19-FC38-4A9A-B5E4-61073E828E90}">
      <dgm:prSet phldrT="[Text]" custT="1"/>
      <dgm:spPr/>
      <dgm:t>
        <a:bodyPr/>
        <a:lstStyle/>
        <a:p>
          <a:pPr algn="just"/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keberadaan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pasar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2A61E7-D3A6-4FAC-8D09-390A461A1939}" type="parTrans" cxnId="{5B37B6F5-D760-48B4-8D3D-0CEB0498528D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25CCC0-73DB-4EB7-912E-E3388C37A729}" type="sibTrans" cxnId="{5B37B6F5-D760-48B4-8D3D-0CEB0498528D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8B46B3-9626-4499-B2D3-92BFCFC54375}">
      <dgm:prSet phldrT="[Text]" custT="1"/>
      <dgm:spPr/>
      <dgm:t>
        <a:bodyPr/>
        <a:lstStyle/>
        <a:p>
          <a:pPr algn="just"/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penerbitan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088D73-32E6-4895-9EB7-2109CC99115E}" type="parTrans" cxnId="{5A6EF70D-92DD-444F-BCC0-EAE0A023D903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54EEA9D-03AF-44BB-AE07-C91F95B3540E}" type="sibTrans" cxnId="{5A6EF70D-92DD-444F-BCC0-EAE0A023D903}">
      <dgm:prSet/>
      <dgm:spPr/>
      <dgm:t>
        <a:bodyPr/>
        <a:lstStyle/>
        <a:p>
          <a:pPr algn="just"/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4C410D-6A75-498C-BF25-377ED273284A}" type="pres">
      <dgm:prSet presAssocID="{4E27AB8E-FCA4-44E1-BBDD-F7B33EFF3636}" presName="linear" presStyleCnt="0">
        <dgm:presLayoutVars>
          <dgm:dir/>
          <dgm:resizeHandles val="exact"/>
        </dgm:presLayoutVars>
      </dgm:prSet>
      <dgm:spPr/>
    </dgm:pt>
    <dgm:pt modelId="{05DB52E5-B260-4AAC-9EC8-70C539113C8A}" type="pres">
      <dgm:prSet presAssocID="{75B0429F-DB54-48E8-8DBF-E4C281699349}" presName="comp" presStyleCnt="0"/>
      <dgm:spPr/>
    </dgm:pt>
    <dgm:pt modelId="{6DD295A5-093A-40FC-BA40-FA348DF9A35B}" type="pres">
      <dgm:prSet presAssocID="{75B0429F-DB54-48E8-8DBF-E4C281699349}" presName="box" presStyleLbl="node1" presStyleIdx="0" presStyleCnt="3"/>
      <dgm:spPr/>
    </dgm:pt>
    <dgm:pt modelId="{95FB5207-B2D7-4302-A001-1A0D7DF16449}" type="pres">
      <dgm:prSet presAssocID="{75B0429F-DB54-48E8-8DBF-E4C281699349}" presName="img" presStyleLbl="fgImgPlace1" presStyleIdx="0" presStyleCnt="3"/>
      <dgm:spPr/>
    </dgm:pt>
    <dgm:pt modelId="{7EAB12FC-D025-4C23-987C-E141E88111EE}" type="pres">
      <dgm:prSet presAssocID="{75B0429F-DB54-48E8-8DBF-E4C281699349}" presName="text" presStyleLbl="node1" presStyleIdx="0" presStyleCnt="3">
        <dgm:presLayoutVars>
          <dgm:bulletEnabled val="1"/>
        </dgm:presLayoutVars>
      </dgm:prSet>
      <dgm:spPr/>
    </dgm:pt>
    <dgm:pt modelId="{782112E1-5F40-4573-9622-0FC87976A28B}" type="pres">
      <dgm:prSet presAssocID="{45FCD8CB-A307-4A80-A39C-2BC69179154A}" presName="spacer" presStyleCnt="0"/>
      <dgm:spPr/>
    </dgm:pt>
    <dgm:pt modelId="{118D9A15-FA68-4BF3-8905-312E51FBD182}" type="pres">
      <dgm:prSet presAssocID="{C431D872-4FED-4C1B-B2DA-D60327575740}" presName="comp" presStyleCnt="0"/>
      <dgm:spPr/>
    </dgm:pt>
    <dgm:pt modelId="{5AE45AD9-8610-4864-82F9-38CC2A264823}" type="pres">
      <dgm:prSet presAssocID="{C431D872-4FED-4C1B-B2DA-D60327575740}" presName="box" presStyleLbl="node1" presStyleIdx="1" presStyleCnt="3"/>
      <dgm:spPr/>
    </dgm:pt>
    <dgm:pt modelId="{E69CB49A-2C32-4D2B-9F9E-BFA46FA562F3}" type="pres">
      <dgm:prSet presAssocID="{C431D872-4FED-4C1B-B2DA-D60327575740}" presName="img" presStyleLbl="fgImgPlace1" presStyleIdx="1" presStyleCnt="3"/>
      <dgm:spPr/>
    </dgm:pt>
    <dgm:pt modelId="{A020BF77-0A91-40B8-A446-3D53858276D7}" type="pres">
      <dgm:prSet presAssocID="{C431D872-4FED-4C1B-B2DA-D60327575740}" presName="text" presStyleLbl="node1" presStyleIdx="1" presStyleCnt="3">
        <dgm:presLayoutVars>
          <dgm:bulletEnabled val="1"/>
        </dgm:presLayoutVars>
      </dgm:prSet>
      <dgm:spPr/>
    </dgm:pt>
    <dgm:pt modelId="{4AAE1DFE-47B8-42EB-9CD1-376EE934AFB3}" type="pres">
      <dgm:prSet presAssocID="{EF00D7BC-725B-4BBC-81E7-773AD2BD2F75}" presName="spacer" presStyleCnt="0"/>
      <dgm:spPr/>
    </dgm:pt>
    <dgm:pt modelId="{72CF9172-923D-400C-A088-942B95B1A71A}" type="pres">
      <dgm:prSet presAssocID="{2CE11F6F-5DDF-4229-9578-D4FD2226CBFB}" presName="comp" presStyleCnt="0"/>
      <dgm:spPr/>
    </dgm:pt>
    <dgm:pt modelId="{82EFECCB-C838-4A22-A084-1D896175DD3D}" type="pres">
      <dgm:prSet presAssocID="{2CE11F6F-5DDF-4229-9578-D4FD2226CBFB}" presName="box" presStyleLbl="node1" presStyleIdx="2" presStyleCnt="3" custLinFactNeighborX="-860" custLinFactNeighborY="9057"/>
      <dgm:spPr/>
    </dgm:pt>
    <dgm:pt modelId="{5B945CF9-E141-48B0-B399-E06E9C9F5A0C}" type="pres">
      <dgm:prSet presAssocID="{2CE11F6F-5DDF-4229-9578-D4FD2226CBFB}" presName="img" presStyleLbl="fgImgPlace1" presStyleIdx="2" presStyleCnt="3"/>
      <dgm:spPr/>
    </dgm:pt>
    <dgm:pt modelId="{A670C376-2C24-44DD-BD7E-E418D56FE4ED}" type="pres">
      <dgm:prSet presAssocID="{2CE11F6F-5DDF-4229-9578-D4FD2226CBFB}" presName="text" presStyleLbl="node1" presStyleIdx="2" presStyleCnt="3">
        <dgm:presLayoutVars>
          <dgm:bulletEnabled val="1"/>
        </dgm:presLayoutVars>
      </dgm:prSet>
      <dgm:spPr/>
    </dgm:pt>
  </dgm:ptLst>
  <dgm:cxnLst>
    <dgm:cxn modelId="{46FCD306-8DC0-4EF0-B5BA-BAA3614A915F}" srcId="{4E27AB8E-FCA4-44E1-BBDD-F7B33EFF3636}" destId="{C431D872-4FED-4C1B-B2DA-D60327575740}" srcOrd="1" destOrd="0" parTransId="{AF4535E2-9992-4EF5-89CE-79A530E23F90}" sibTransId="{EF00D7BC-725B-4BBC-81E7-773AD2BD2F75}"/>
    <dgm:cxn modelId="{5A6EF70D-92DD-444F-BCC0-EAE0A023D903}" srcId="{2CE11F6F-5DDF-4229-9578-D4FD2226CBFB}" destId="{E48B46B3-9626-4499-B2D3-92BFCFC54375}" srcOrd="1" destOrd="0" parTransId="{BA088D73-32E6-4895-9EB7-2109CC99115E}" sibTransId="{354EEA9D-03AF-44BB-AE07-C91F95B3540E}"/>
    <dgm:cxn modelId="{E3F1C10F-B710-4DFC-8677-2894346D843D}" srcId="{4E27AB8E-FCA4-44E1-BBDD-F7B33EFF3636}" destId="{2CE11F6F-5DDF-4229-9578-D4FD2226CBFB}" srcOrd="2" destOrd="0" parTransId="{DB8D89C9-18D7-4B3A-91B6-F7DFACA3A594}" sibTransId="{4E49C214-AA4C-48C5-9084-5E388C55416D}"/>
    <dgm:cxn modelId="{8283EA1F-4D5D-4B7F-9058-CFF8F36E2649}" type="presOf" srcId="{C431D872-4FED-4C1B-B2DA-D60327575740}" destId="{A020BF77-0A91-40B8-A446-3D53858276D7}" srcOrd="1" destOrd="0" presId="urn:microsoft.com/office/officeart/2005/8/layout/vList4"/>
    <dgm:cxn modelId="{11B49922-65FF-42EC-840C-1BE2FB198E1F}" type="presOf" srcId="{C431D872-4FED-4C1B-B2DA-D60327575740}" destId="{5AE45AD9-8610-4864-82F9-38CC2A264823}" srcOrd="0" destOrd="0" presId="urn:microsoft.com/office/officeart/2005/8/layout/vList4"/>
    <dgm:cxn modelId="{0C55293D-179B-42F2-BB17-51931638F9C7}" srcId="{C431D872-4FED-4C1B-B2DA-D60327575740}" destId="{440F3A20-2127-4489-9C3A-698053A07C16}" srcOrd="0" destOrd="0" parTransId="{E46F4B8F-E0F4-4195-8A2F-9D1287FF2B23}" sibTransId="{9D303E3D-6524-475B-B428-CB39DAF72D76}"/>
    <dgm:cxn modelId="{1070F56A-DF71-45B1-BFC5-CA840DD69C97}" type="presOf" srcId="{7F124C19-FC38-4A9A-B5E4-61073E828E90}" destId="{82EFECCB-C838-4A22-A084-1D896175DD3D}" srcOrd="0" destOrd="1" presId="urn:microsoft.com/office/officeart/2005/8/layout/vList4"/>
    <dgm:cxn modelId="{A1DED252-E6C6-46FB-ABA7-BE835E95E08E}" type="presOf" srcId="{2CE11F6F-5DDF-4229-9578-D4FD2226CBFB}" destId="{A670C376-2C24-44DD-BD7E-E418D56FE4ED}" srcOrd="1" destOrd="0" presId="urn:microsoft.com/office/officeart/2005/8/layout/vList4"/>
    <dgm:cxn modelId="{75DA9E53-689E-467B-B830-5B16BDC28BB9}" type="presOf" srcId="{75B0429F-DB54-48E8-8DBF-E4C281699349}" destId="{7EAB12FC-D025-4C23-987C-E141E88111EE}" srcOrd="1" destOrd="0" presId="urn:microsoft.com/office/officeart/2005/8/layout/vList4"/>
    <dgm:cxn modelId="{8E25B976-A690-4233-83AD-1D0C51A1D685}" type="presOf" srcId="{440F3A20-2127-4489-9C3A-698053A07C16}" destId="{A020BF77-0A91-40B8-A446-3D53858276D7}" srcOrd="1" destOrd="1" presId="urn:microsoft.com/office/officeart/2005/8/layout/vList4"/>
    <dgm:cxn modelId="{252C2F59-16D2-441C-8BC6-EE58135DB9A8}" type="presOf" srcId="{75B0429F-DB54-48E8-8DBF-E4C281699349}" destId="{6DD295A5-093A-40FC-BA40-FA348DF9A35B}" srcOrd="0" destOrd="0" presId="urn:microsoft.com/office/officeart/2005/8/layout/vList4"/>
    <dgm:cxn modelId="{EB902481-EF5B-44B1-936D-BF5C3332AB63}" type="presOf" srcId="{E48B46B3-9626-4499-B2D3-92BFCFC54375}" destId="{82EFECCB-C838-4A22-A084-1D896175DD3D}" srcOrd="0" destOrd="2" presId="urn:microsoft.com/office/officeart/2005/8/layout/vList4"/>
    <dgm:cxn modelId="{1C336985-2C2F-418B-AF6B-E9D3B84CFFE0}" type="presOf" srcId="{2CE11F6F-5DDF-4229-9578-D4FD2226CBFB}" destId="{82EFECCB-C838-4A22-A084-1D896175DD3D}" srcOrd="0" destOrd="0" presId="urn:microsoft.com/office/officeart/2005/8/layout/vList4"/>
    <dgm:cxn modelId="{E5EB60A5-4BD6-44D5-BCA0-32D24E7417AD}" type="presOf" srcId="{7F124C19-FC38-4A9A-B5E4-61073E828E90}" destId="{A670C376-2C24-44DD-BD7E-E418D56FE4ED}" srcOrd="1" destOrd="1" presId="urn:microsoft.com/office/officeart/2005/8/layout/vList4"/>
    <dgm:cxn modelId="{818558BF-A908-48FB-9362-B8BA0350FD4F}" type="presOf" srcId="{4E27AB8E-FCA4-44E1-BBDD-F7B33EFF3636}" destId="{CA4C410D-6A75-498C-BF25-377ED273284A}" srcOrd="0" destOrd="0" presId="urn:microsoft.com/office/officeart/2005/8/layout/vList4"/>
    <dgm:cxn modelId="{F5FDCDC2-DE9E-4A7A-AB18-9F32E8C8D4D0}" type="presOf" srcId="{440F3A20-2127-4489-9C3A-698053A07C16}" destId="{5AE45AD9-8610-4864-82F9-38CC2A264823}" srcOrd="0" destOrd="1" presId="urn:microsoft.com/office/officeart/2005/8/layout/vList4"/>
    <dgm:cxn modelId="{54EC56C4-D583-495D-9530-B721C75B647E}" srcId="{4E27AB8E-FCA4-44E1-BBDD-F7B33EFF3636}" destId="{75B0429F-DB54-48E8-8DBF-E4C281699349}" srcOrd="0" destOrd="0" parTransId="{D7CF1578-5BF1-46FC-B231-CD34144CB0D5}" sibTransId="{45FCD8CB-A307-4A80-A39C-2BC69179154A}"/>
    <dgm:cxn modelId="{6591C7D1-ECB5-468F-AA2B-F3FD476544CB}" type="presOf" srcId="{E48B46B3-9626-4499-B2D3-92BFCFC54375}" destId="{A670C376-2C24-44DD-BD7E-E418D56FE4ED}" srcOrd="1" destOrd="2" presId="urn:microsoft.com/office/officeart/2005/8/layout/vList4"/>
    <dgm:cxn modelId="{5B37B6F5-D760-48B4-8D3D-0CEB0498528D}" srcId="{2CE11F6F-5DDF-4229-9578-D4FD2226CBFB}" destId="{7F124C19-FC38-4A9A-B5E4-61073E828E90}" srcOrd="0" destOrd="0" parTransId="{3B2A61E7-D3A6-4FAC-8D09-390A461A1939}" sibTransId="{E225CCC0-73DB-4EB7-912E-E3388C37A729}"/>
    <dgm:cxn modelId="{C0D4FD08-A186-424B-A8E5-423F6FA1BFE9}" type="presParOf" srcId="{CA4C410D-6A75-498C-BF25-377ED273284A}" destId="{05DB52E5-B260-4AAC-9EC8-70C539113C8A}" srcOrd="0" destOrd="0" presId="urn:microsoft.com/office/officeart/2005/8/layout/vList4"/>
    <dgm:cxn modelId="{F085C93B-C0B2-4B48-822E-2BF1F367CE36}" type="presParOf" srcId="{05DB52E5-B260-4AAC-9EC8-70C539113C8A}" destId="{6DD295A5-093A-40FC-BA40-FA348DF9A35B}" srcOrd="0" destOrd="0" presId="urn:microsoft.com/office/officeart/2005/8/layout/vList4"/>
    <dgm:cxn modelId="{08207CFC-C7F0-4777-AB06-8C2D2F53C3C7}" type="presParOf" srcId="{05DB52E5-B260-4AAC-9EC8-70C539113C8A}" destId="{95FB5207-B2D7-4302-A001-1A0D7DF16449}" srcOrd="1" destOrd="0" presId="urn:microsoft.com/office/officeart/2005/8/layout/vList4"/>
    <dgm:cxn modelId="{60391F7E-82E4-4A62-B836-582162029DE9}" type="presParOf" srcId="{05DB52E5-B260-4AAC-9EC8-70C539113C8A}" destId="{7EAB12FC-D025-4C23-987C-E141E88111EE}" srcOrd="2" destOrd="0" presId="urn:microsoft.com/office/officeart/2005/8/layout/vList4"/>
    <dgm:cxn modelId="{FA2F1A90-659D-4323-B4B8-7D3004B6DE2A}" type="presParOf" srcId="{CA4C410D-6A75-498C-BF25-377ED273284A}" destId="{782112E1-5F40-4573-9622-0FC87976A28B}" srcOrd="1" destOrd="0" presId="urn:microsoft.com/office/officeart/2005/8/layout/vList4"/>
    <dgm:cxn modelId="{F3285B39-C56B-487B-9E79-8312B4A6898F}" type="presParOf" srcId="{CA4C410D-6A75-498C-BF25-377ED273284A}" destId="{118D9A15-FA68-4BF3-8905-312E51FBD182}" srcOrd="2" destOrd="0" presId="urn:microsoft.com/office/officeart/2005/8/layout/vList4"/>
    <dgm:cxn modelId="{9410CF7D-C9BF-4B0B-BE80-B8642B97DC4F}" type="presParOf" srcId="{118D9A15-FA68-4BF3-8905-312E51FBD182}" destId="{5AE45AD9-8610-4864-82F9-38CC2A264823}" srcOrd="0" destOrd="0" presId="urn:microsoft.com/office/officeart/2005/8/layout/vList4"/>
    <dgm:cxn modelId="{05850239-5084-4DFC-A177-4E4B673455BD}" type="presParOf" srcId="{118D9A15-FA68-4BF3-8905-312E51FBD182}" destId="{E69CB49A-2C32-4D2B-9F9E-BFA46FA562F3}" srcOrd="1" destOrd="0" presId="urn:microsoft.com/office/officeart/2005/8/layout/vList4"/>
    <dgm:cxn modelId="{AE993521-C06D-4940-B17A-328356C15E8C}" type="presParOf" srcId="{118D9A15-FA68-4BF3-8905-312E51FBD182}" destId="{A020BF77-0A91-40B8-A446-3D53858276D7}" srcOrd="2" destOrd="0" presId="urn:microsoft.com/office/officeart/2005/8/layout/vList4"/>
    <dgm:cxn modelId="{B05AF00B-9AE2-43F2-B5F6-DE89E4848895}" type="presParOf" srcId="{CA4C410D-6A75-498C-BF25-377ED273284A}" destId="{4AAE1DFE-47B8-42EB-9CD1-376EE934AFB3}" srcOrd="3" destOrd="0" presId="urn:microsoft.com/office/officeart/2005/8/layout/vList4"/>
    <dgm:cxn modelId="{2997D34C-C7B5-457A-840D-B4BA2A041DEC}" type="presParOf" srcId="{CA4C410D-6A75-498C-BF25-377ED273284A}" destId="{72CF9172-923D-400C-A088-942B95B1A71A}" srcOrd="4" destOrd="0" presId="urn:microsoft.com/office/officeart/2005/8/layout/vList4"/>
    <dgm:cxn modelId="{90273B82-D7AD-488F-9827-32721E10E33B}" type="presParOf" srcId="{72CF9172-923D-400C-A088-942B95B1A71A}" destId="{82EFECCB-C838-4A22-A084-1D896175DD3D}" srcOrd="0" destOrd="0" presId="urn:microsoft.com/office/officeart/2005/8/layout/vList4"/>
    <dgm:cxn modelId="{452B68F7-76ED-495C-8D59-29CD336D71FB}" type="presParOf" srcId="{72CF9172-923D-400C-A088-942B95B1A71A}" destId="{5B945CF9-E141-48B0-B399-E06E9C9F5A0C}" srcOrd="1" destOrd="0" presId="urn:microsoft.com/office/officeart/2005/8/layout/vList4"/>
    <dgm:cxn modelId="{47EB1833-E5E4-4778-86A4-D225D941004A}" type="presParOf" srcId="{72CF9172-923D-400C-A088-942B95B1A71A}" destId="{A670C376-2C24-44DD-BD7E-E418D56FE4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183643A-918E-47CC-A19D-698790A2B205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27B673-920F-4A6C-8B85-93E0D87D30BE}">
      <dgm:prSet phldrT="[Text]" custT="1"/>
      <dgm:spPr/>
      <dgm:t>
        <a:bodyPr/>
        <a:lstStyle/>
        <a:p>
          <a:r>
            <a:rPr lang="en-US" sz="2200" dirty="0" err="1"/>
            <a:t>Mempengaruhi</a:t>
          </a:r>
          <a:r>
            <a:rPr lang="en-US" sz="2200" dirty="0"/>
            <a:t> </a:t>
          </a:r>
          <a:r>
            <a:rPr lang="en-US" sz="2200" dirty="0" err="1"/>
            <a:t>pendapatan</a:t>
          </a:r>
          <a:r>
            <a:rPr lang="en-US" sz="2200" dirty="0"/>
            <a:t> </a:t>
          </a:r>
          <a:r>
            <a:rPr lang="en-US" sz="2200" dirty="0" err="1"/>
            <a:t>tapi</a:t>
          </a:r>
          <a:r>
            <a:rPr lang="en-US" sz="2200" dirty="0"/>
            <a:t> </a:t>
          </a:r>
          <a:r>
            <a:rPr lang="en-US" sz="2200" dirty="0" err="1"/>
            <a:t>tidak</a:t>
          </a:r>
          <a:r>
            <a:rPr lang="en-US" sz="2200" dirty="0"/>
            <a:t> </a:t>
          </a:r>
          <a:r>
            <a:rPr lang="en-US" sz="2200" dirty="0" err="1"/>
            <a:t>mempengaruhi</a:t>
          </a:r>
          <a:r>
            <a:rPr lang="en-US" sz="2200" dirty="0"/>
            <a:t> </a:t>
          </a:r>
          <a:r>
            <a:rPr lang="en-US" sz="2200" dirty="0" err="1"/>
            <a:t>piutang</a:t>
          </a:r>
          <a:endParaRPr lang="en-US" sz="2200" dirty="0"/>
        </a:p>
      </dgm:t>
    </dgm:pt>
    <dgm:pt modelId="{C331C245-20D0-433D-9E54-388A58E30396}" type="parTrans" cxnId="{72390280-05FF-44DC-9328-04CBB06BA6A3}">
      <dgm:prSet/>
      <dgm:spPr/>
      <dgm:t>
        <a:bodyPr/>
        <a:lstStyle/>
        <a:p>
          <a:endParaRPr lang="en-US" sz="2200"/>
        </a:p>
      </dgm:t>
    </dgm:pt>
    <dgm:pt modelId="{9AAC774E-43F1-4A3F-AD1D-58C94289DAF0}" type="sibTrans" cxnId="{72390280-05FF-44DC-9328-04CBB06BA6A3}">
      <dgm:prSet/>
      <dgm:spPr/>
      <dgm:t>
        <a:bodyPr/>
        <a:lstStyle/>
        <a:p>
          <a:endParaRPr lang="en-US" sz="2200"/>
        </a:p>
      </dgm:t>
    </dgm:pt>
    <dgm:pt modelId="{DFFC0F13-DC5E-4E0C-AEC0-E11DB0CA8042}">
      <dgm:prSet phldrT="[Text]" custT="1"/>
      <dgm:spPr/>
      <dgm:t>
        <a:bodyPr/>
        <a:lstStyle/>
        <a:p>
          <a:r>
            <a:rPr lang="id-ID" sz="2200" dirty="0"/>
            <a:t>Piutang akan dicatat sebesar nilai setelah dikurangi diskon penjualan</a:t>
          </a:r>
          <a:endParaRPr lang="en-US" sz="2200" dirty="0"/>
        </a:p>
      </dgm:t>
    </dgm:pt>
    <dgm:pt modelId="{3617F3EC-A793-4DEB-8399-6BF414B88AEC}" type="parTrans" cxnId="{8BD310EB-430E-44CE-8705-574AC02A4B7E}">
      <dgm:prSet/>
      <dgm:spPr/>
      <dgm:t>
        <a:bodyPr/>
        <a:lstStyle/>
        <a:p>
          <a:endParaRPr lang="en-US" sz="2200"/>
        </a:p>
      </dgm:t>
    </dgm:pt>
    <dgm:pt modelId="{75C37472-83C4-4A29-827A-EA044C0C8AAB}" type="sibTrans" cxnId="{8BD310EB-430E-44CE-8705-574AC02A4B7E}">
      <dgm:prSet/>
      <dgm:spPr/>
      <dgm:t>
        <a:bodyPr/>
        <a:lstStyle/>
        <a:p>
          <a:endParaRPr lang="en-US" sz="2200"/>
        </a:p>
      </dgm:t>
    </dgm:pt>
    <dgm:pt modelId="{D4AB0201-0D41-47B9-9827-7B8314387595}">
      <dgm:prSet phldrT="[Text]" custT="1"/>
      <dgm:spPr/>
      <dgm:t>
        <a:bodyPr/>
        <a:lstStyle/>
        <a:p>
          <a:r>
            <a:rPr lang="en-US" sz="2200" dirty="0" err="1"/>
            <a:t>Metode</a:t>
          </a:r>
          <a:r>
            <a:rPr lang="en-US" sz="2200" dirty="0"/>
            <a:t> </a:t>
          </a:r>
          <a:r>
            <a:rPr lang="en-US" sz="2200" dirty="0" err="1"/>
            <a:t>pencatatan</a:t>
          </a:r>
          <a:r>
            <a:rPr lang="en-US" sz="2200" dirty="0"/>
            <a:t>: </a:t>
          </a:r>
        </a:p>
      </dgm:t>
    </dgm:pt>
    <dgm:pt modelId="{9FDF1037-832D-4919-A265-523F9AE2787B}" type="parTrans" cxnId="{154D841E-2C86-402F-A9B7-03CBC9C30546}">
      <dgm:prSet/>
      <dgm:spPr/>
      <dgm:t>
        <a:bodyPr/>
        <a:lstStyle/>
        <a:p>
          <a:endParaRPr lang="en-US" sz="2200"/>
        </a:p>
      </dgm:t>
    </dgm:pt>
    <dgm:pt modelId="{57C5F944-9E61-42CC-AF76-4609245735FA}" type="sibTrans" cxnId="{154D841E-2C86-402F-A9B7-03CBC9C30546}">
      <dgm:prSet/>
      <dgm:spPr/>
      <dgm:t>
        <a:bodyPr/>
        <a:lstStyle/>
        <a:p>
          <a:endParaRPr lang="en-US" sz="2200"/>
        </a:p>
      </dgm:t>
    </dgm:pt>
    <dgm:pt modelId="{B61850C5-D29F-4DCA-B6EE-335C832FE669}">
      <dgm:prSet phldrT="[Text]" custT="1"/>
      <dgm:spPr/>
      <dgm:t>
        <a:bodyPr/>
        <a:lstStyle/>
        <a:p>
          <a:r>
            <a:rPr lang="id-ID" sz="2200" dirty="0"/>
            <a:t>piu</a:t>
          </a:r>
          <a:r>
            <a:rPr lang="en-US" sz="2200" dirty="0"/>
            <a:t>tan</a:t>
          </a:r>
          <a:r>
            <a:rPr lang="id-ID" sz="2200" dirty="0"/>
            <a:t>g bersih (net method)</a:t>
          </a:r>
          <a:endParaRPr lang="en-US" sz="2200" dirty="0"/>
        </a:p>
      </dgm:t>
    </dgm:pt>
    <dgm:pt modelId="{E3789B17-F3B5-4999-B658-82551693EB52}" type="parTrans" cxnId="{DC541FD2-C4E1-4117-96B8-F87B0613AEEF}">
      <dgm:prSet/>
      <dgm:spPr/>
      <dgm:t>
        <a:bodyPr/>
        <a:lstStyle/>
        <a:p>
          <a:endParaRPr lang="en-US" sz="2200"/>
        </a:p>
      </dgm:t>
    </dgm:pt>
    <dgm:pt modelId="{451D6C25-0E29-40D7-8A1D-2D436AD6DCC1}" type="sibTrans" cxnId="{DC541FD2-C4E1-4117-96B8-F87B0613AEEF}">
      <dgm:prSet/>
      <dgm:spPr/>
      <dgm:t>
        <a:bodyPr/>
        <a:lstStyle/>
        <a:p>
          <a:endParaRPr lang="en-US" sz="2200"/>
        </a:p>
      </dgm:t>
    </dgm:pt>
    <dgm:pt modelId="{06D1B312-1658-4465-BAB1-9C24F2F45BDB}">
      <dgm:prSet phldrT="[Text]" custT="1"/>
      <dgm:spPr/>
      <dgm:t>
        <a:bodyPr/>
        <a:lstStyle/>
        <a:p>
          <a:r>
            <a:rPr lang="id-ID" sz="2200" dirty="0"/>
            <a:t>metode piutang kotor (gross methods)</a:t>
          </a:r>
          <a:endParaRPr lang="en-US" sz="2200" dirty="0"/>
        </a:p>
      </dgm:t>
    </dgm:pt>
    <dgm:pt modelId="{C3A3167C-8AB5-44D1-92FE-ECF9DCB9AE16}" type="parTrans" cxnId="{B740ECB3-4BB6-4894-92B1-D39C378EECAA}">
      <dgm:prSet/>
      <dgm:spPr/>
      <dgm:t>
        <a:bodyPr/>
        <a:lstStyle/>
        <a:p>
          <a:endParaRPr lang="en-US" sz="2200"/>
        </a:p>
      </dgm:t>
    </dgm:pt>
    <dgm:pt modelId="{9DAC5480-7C4F-444F-BC15-29C96A7297B2}" type="sibTrans" cxnId="{B740ECB3-4BB6-4894-92B1-D39C378EECAA}">
      <dgm:prSet/>
      <dgm:spPr/>
      <dgm:t>
        <a:bodyPr/>
        <a:lstStyle/>
        <a:p>
          <a:endParaRPr lang="en-US" sz="2200"/>
        </a:p>
      </dgm:t>
    </dgm:pt>
    <dgm:pt modelId="{12BFEA9D-5C16-4E50-B338-0C6980F9C9FA}" type="pres">
      <dgm:prSet presAssocID="{E183643A-918E-47CC-A19D-698790A2B205}" presName="linear" presStyleCnt="0">
        <dgm:presLayoutVars>
          <dgm:dir/>
          <dgm:resizeHandles val="exact"/>
        </dgm:presLayoutVars>
      </dgm:prSet>
      <dgm:spPr/>
    </dgm:pt>
    <dgm:pt modelId="{7DAF44FF-B593-4033-AA96-ADFA3D4AD690}" type="pres">
      <dgm:prSet presAssocID="{D027B673-920F-4A6C-8B85-93E0D87D30BE}" presName="comp" presStyleCnt="0"/>
      <dgm:spPr/>
    </dgm:pt>
    <dgm:pt modelId="{E093B7F2-528F-419B-9165-BF49CF92DF4F}" type="pres">
      <dgm:prSet presAssocID="{D027B673-920F-4A6C-8B85-93E0D87D30BE}" presName="box" presStyleLbl="node1" presStyleIdx="0" presStyleCnt="3"/>
      <dgm:spPr/>
    </dgm:pt>
    <dgm:pt modelId="{3B2D0DAF-36A5-4B1A-B04C-AB3E64C74848}" type="pres">
      <dgm:prSet presAssocID="{D027B673-920F-4A6C-8B85-93E0D87D30BE}" presName="img" presStyleLbl="fgImgPlace1" presStyleIdx="0" presStyleCnt="3"/>
      <dgm:spPr/>
    </dgm:pt>
    <dgm:pt modelId="{C1181CBB-5B1D-4B16-9EB1-19C9946B7C0F}" type="pres">
      <dgm:prSet presAssocID="{D027B673-920F-4A6C-8B85-93E0D87D30BE}" presName="text" presStyleLbl="node1" presStyleIdx="0" presStyleCnt="3">
        <dgm:presLayoutVars>
          <dgm:bulletEnabled val="1"/>
        </dgm:presLayoutVars>
      </dgm:prSet>
      <dgm:spPr/>
    </dgm:pt>
    <dgm:pt modelId="{64254107-F99D-4A79-8717-2EF35CF8AB79}" type="pres">
      <dgm:prSet presAssocID="{9AAC774E-43F1-4A3F-AD1D-58C94289DAF0}" presName="spacer" presStyleCnt="0"/>
      <dgm:spPr/>
    </dgm:pt>
    <dgm:pt modelId="{3E54FD6D-7BA7-4820-A8F2-9B4CBEA2D6D1}" type="pres">
      <dgm:prSet presAssocID="{DFFC0F13-DC5E-4E0C-AEC0-E11DB0CA8042}" presName="comp" presStyleCnt="0"/>
      <dgm:spPr/>
    </dgm:pt>
    <dgm:pt modelId="{D642DAD5-C7BC-4D8D-BD51-17A77E41514A}" type="pres">
      <dgm:prSet presAssocID="{DFFC0F13-DC5E-4E0C-AEC0-E11DB0CA8042}" presName="box" presStyleLbl="node1" presStyleIdx="1" presStyleCnt="3"/>
      <dgm:spPr/>
    </dgm:pt>
    <dgm:pt modelId="{227BD164-7D44-479F-98DA-EE015CEDE96F}" type="pres">
      <dgm:prSet presAssocID="{DFFC0F13-DC5E-4E0C-AEC0-E11DB0CA8042}" presName="img" presStyleLbl="fgImgPlace1" presStyleIdx="1" presStyleCnt="3"/>
      <dgm:spPr/>
    </dgm:pt>
    <dgm:pt modelId="{D35CC33A-E110-43E4-BDF5-F39D2E542454}" type="pres">
      <dgm:prSet presAssocID="{DFFC0F13-DC5E-4E0C-AEC0-E11DB0CA8042}" presName="text" presStyleLbl="node1" presStyleIdx="1" presStyleCnt="3">
        <dgm:presLayoutVars>
          <dgm:bulletEnabled val="1"/>
        </dgm:presLayoutVars>
      </dgm:prSet>
      <dgm:spPr/>
    </dgm:pt>
    <dgm:pt modelId="{BCD54CC1-053B-4327-9A2E-E8C4CB915551}" type="pres">
      <dgm:prSet presAssocID="{75C37472-83C4-4A29-827A-EA044C0C8AAB}" presName="spacer" presStyleCnt="0"/>
      <dgm:spPr/>
    </dgm:pt>
    <dgm:pt modelId="{A2D8FACD-C9C9-404B-88DB-D777339C1A14}" type="pres">
      <dgm:prSet presAssocID="{D4AB0201-0D41-47B9-9827-7B8314387595}" presName="comp" presStyleCnt="0"/>
      <dgm:spPr/>
    </dgm:pt>
    <dgm:pt modelId="{981DE161-AFC6-447A-A2F7-EFB4E2A63281}" type="pres">
      <dgm:prSet presAssocID="{D4AB0201-0D41-47B9-9827-7B8314387595}" presName="box" presStyleLbl="node1" presStyleIdx="2" presStyleCnt="3"/>
      <dgm:spPr/>
    </dgm:pt>
    <dgm:pt modelId="{87197CCD-99D7-44DE-87FD-A82E45900FB0}" type="pres">
      <dgm:prSet presAssocID="{D4AB0201-0D41-47B9-9827-7B8314387595}" presName="img" presStyleLbl="fgImgPlace1" presStyleIdx="2" presStyleCnt="3"/>
      <dgm:spPr/>
    </dgm:pt>
    <dgm:pt modelId="{CDE0AC14-47C3-4C99-BBFD-8DD8A76CB83D}" type="pres">
      <dgm:prSet presAssocID="{D4AB0201-0D41-47B9-9827-7B8314387595}" presName="text" presStyleLbl="node1" presStyleIdx="2" presStyleCnt="3">
        <dgm:presLayoutVars>
          <dgm:bulletEnabled val="1"/>
        </dgm:presLayoutVars>
      </dgm:prSet>
      <dgm:spPr/>
    </dgm:pt>
  </dgm:ptLst>
  <dgm:cxnLst>
    <dgm:cxn modelId="{154D841E-2C86-402F-A9B7-03CBC9C30546}" srcId="{E183643A-918E-47CC-A19D-698790A2B205}" destId="{D4AB0201-0D41-47B9-9827-7B8314387595}" srcOrd="2" destOrd="0" parTransId="{9FDF1037-832D-4919-A265-523F9AE2787B}" sibTransId="{57C5F944-9E61-42CC-AF76-4609245735FA}"/>
    <dgm:cxn modelId="{7D901A5C-335D-45C2-A3CE-F22EC64225C4}" type="presOf" srcId="{D027B673-920F-4A6C-8B85-93E0D87D30BE}" destId="{C1181CBB-5B1D-4B16-9EB1-19C9946B7C0F}" srcOrd="1" destOrd="0" presId="urn:microsoft.com/office/officeart/2005/8/layout/vList4"/>
    <dgm:cxn modelId="{9DFB4B60-7032-4356-9B8E-A53D6DB5DF98}" type="presOf" srcId="{E183643A-918E-47CC-A19D-698790A2B205}" destId="{12BFEA9D-5C16-4E50-B338-0C6980F9C9FA}" srcOrd="0" destOrd="0" presId="urn:microsoft.com/office/officeart/2005/8/layout/vList4"/>
    <dgm:cxn modelId="{BEC2AF45-D667-4C37-A7C5-EC2BF60B0F38}" type="presOf" srcId="{06D1B312-1658-4465-BAB1-9C24F2F45BDB}" destId="{981DE161-AFC6-447A-A2F7-EFB4E2A63281}" srcOrd="0" destOrd="2" presId="urn:microsoft.com/office/officeart/2005/8/layout/vList4"/>
    <dgm:cxn modelId="{B0649F49-A094-468F-BA06-2BBF1D20B394}" type="presOf" srcId="{D4AB0201-0D41-47B9-9827-7B8314387595}" destId="{981DE161-AFC6-447A-A2F7-EFB4E2A63281}" srcOrd="0" destOrd="0" presId="urn:microsoft.com/office/officeart/2005/8/layout/vList4"/>
    <dgm:cxn modelId="{72390280-05FF-44DC-9328-04CBB06BA6A3}" srcId="{E183643A-918E-47CC-A19D-698790A2B205}" destId="{D027B673-920F-4A6C-8B85-93E0D87D30BE}" srcOrd="0" destOrd="0" parTransId="{C331C245-20D0-433D-9E54-388A58E30396}" sibTransId="{9AAC774E-43F1-4A3F-AD1D-58C94289DAF0}"/>
    <dgm:cxn modelId="{6F273482-4D53-4E88-94BD-E1B6B2041C18}" type="presOf" srcId="{D4AB0201-0D41-47B9-9827-7B8314387595}" destId="{CDE0AC14-47C3-4C99-BBFD-8DD8A76CB83D}" srcOrd="1" destOrd="0" presId="urn:microsoft.com/office/officeart/2005/8/layout/vList4"/>
    <dgm:cxn modelId="{2D03E28A-5C4A-4E53-93EA-60292D8E0644}" type="presOf" srcId="{B61850C5-D29F-4DCA-B6EE-335C832FE669}" destId="{981DE161-AFC6-447A-A2F7-EFB4E2A63281}" srcOrd="0" destOrd="1" presId="urn:microsoft.com/office/officeart/2005/8/layout/vList4"/>
    <dgm:cxn modelId="{ADFE9F8B-84AD-4291-9E1A-39F0C6F03862}" type="presOf" srcId="{B61850C5-D29F-4DCA-B6EE-335C832FE669}" destId="{CDE0AC14-47C3-4C99-BBFD-8DD8A76CB83D}" srcOrd="1" destOrd="1" presId="urn:microsoft.com/office/officeart/2005/8/layout/vList4"/>
    <dgm:cxn modelId="{A00DDD9F-40E5-47D5-98FF-24D6CB493A98}" type="presOf" srcId="{06D1B312-1658-4465-BAB1-9C24F2F45BDB}" destId="{CDE0AC14-47C3-4C99-BBFD-8DD8A76CB83D}" srcOrd="1" destOrd="2" presId="urn:microsoft.com/office/officeart/2005/8/layout/vList4"/>
    <dgm:cxn modelId="{3E0448AF-CED5-4F6E-9952-231FB6F95BB9}" type="presOf" srcId="{DFFC0F13-DC5E-4E0C-AEC0-E11DB0CA8042}" destId="{D35CC33A-E110-43E4-BDF5-F39D2E542454}" srcOrd="1" destOrd="0" presId="urn:microsoft.com/office/officeart/2005/8/layout/vList4"/>
    <dgm:cxn modelId="{B740ECB3-4BB6-4894-92B1-D39C378EECAA}" srcId="{D4AB0201-0D41-47B9-9827-7B8314387595}" destId="{06D1B312-1658-4465-BAB1-9C24F2F45BDB}" srcOrd="1" destOrd="0" parTransId="{C3A3167C-8AB5-44D1-92FE-ECF9DCB9AE16}" sibTransId="{9DAC5480-7C4F-444F-BC15-29C96A7297B2}"/>
    <dgm:cxn modelId="{691CBDBB-11F5-4098-B2F3-2641212818C8}" type="presOf" srcId="{D027B673-920F-4A6C-8B85-93E0D87D30BE}" destId="{E093B7F2-528F-419B-9165-BF49CF92DF4F}" srcOrd="0" destOrd="0" presId="urn:microsoft.com/office/officeart/2005/8/layout/vList4"/>
    <dgm:cxn modelId="{DC541FD2-C4E1-4117-96B8-F87B0613AEEF}" srcId="{D4AB0201-0D41-47B9-9827-7B8314387595}" destId="{B61850C5-D29F-4DCA-B6EE-335C832FE669}" srcOrd="0" destOrd="0" parTransId="{E3789B17-F3B5-4999-B658-82551693EB52}" sibTransId="{451D6C25-0E29-40D7-8A1D-2D436AD6DCC1}"/>
    <dgm:cxn modelId="{739E09E5-9285-467F-91EA-8DF68F284499}" type="presOf" srcId="{DFFC0F13-DC5E-4E0C-AEC0-E11DB0CA8042}" destId="{D642DAD5-C7BC-4D8D-BD51-17A77E41514A}" srcOrd="0" destOrd="0" presId="urn:microsoft.com/office/officeart/2005/8/layout/vList4"/>
    <dgm:cxn modelId="{8BD310EB-430E-44CE-8705-574AC02A4B7E}" srcId="{E183643A-918E-47CC-A19D-698790A2B205}" destId="{DFFC0F13-DC5E-4E0C-AEC0-E11DB0CA8042}" srcOrd="1" destOrd="0" parTransId="{3617F3EC-A793-4DEB-8399-6BF414B88AEC}" sibTransId="{75C37472-83C4-4A29-827A-EA044C0C8AAB}"/>
    <dgm:cxn modelId="{634AE496-17FE-4B19-93A1-90F174DE2A8D}" type="presParOf" srcId="{12BFEA9D-5C16-4E50-B338-0C6980F9C9FA}" destId="{7DAF44FF-B593-4033-AA96-ADFA3D4AD690}" srcOrd="0" destOrd="0" presId="urn:microsoft.com/office/officeart/2005/8/layout/vList4"/>
    <dgm:cxn modelId="{3527F288-EA7A-4991-9053-B47BB2CE14CD}" type="presParOf" srcId="{7DAF44FF-B593-4033-AA96-ADFA3D4AD690}" destId="{E093B7F2-528F-419B-9165-BF49CF92DF4F}" srcOrd="0" destOrd="0" presId="urn:microsoft.com/office/officeart/2005/8/layout/vList4"/>
    <dgm:cxn modelId="{CB889330-33F2-4E58-8CB6-0CEA2DA49EF4}" type="presParOf" srcId="{7DAF44FF-B593-4033-AA96-ADFA3D4AD690}" destId="{3B2D0DAF-36A5-4B1A-B04C-AB3E64C74848}" srcOrd="1" destOrd="0" presId="urn:microsoft.com/office/officeart/2005/8/layout/vList4"/>
    <dgm:cxn modelId="{90AE9FD5-0D21-476F-846E-36D4EB218935}" type="presParOf" srcId="{7DAF44FF-B593-4033-AA96-ADFA3D4AD690}" destId="{C1181CBB-5B1D-4B16-9EB1-19C9946B7C0F}" srcOrd="2" destOrd="0" presId="urn:microsoft.com/office/officeart/2005/8/layout/vList4"/>
    <dgm:cxn modelId="{C482A43D-89F7-4119-B099-577F10DE6E35}" type="presParOf" srcId="{12BFEA9D-5C16-4E50-B338-0C6980F9C9FA}" destId="{64254107-F99D-4A79-8717-2EF35CF8AB79}" srcOrd="1" destOrd="0" presId="urn:microsoft.com/office/officeart/2005/8/layout/vList4"/>
    <dgm:cxn modelId="{E73664AC-FD94-4EEE-9B73-D3CDE0C34965}" type="presParOf" srcId="{12BFEA9D-5C16-4E50-B338-0C6980F9C9FA}" destId="{3E54FD6D-7BA7-4820-A8F2-9B4CBEA2D6D1}" srcOrd="2" destOrd="0" presId="urn:microsoft.com/office/officeart/2005/8/layout/vList4"/>
    <dgm:cxn modelId="{48FC331C-F7CE-430F-BAAF-024862A13C86}" type="presParOf" srcId="{3E54FD6D-7BA7-4820-A8F2-9B4CBEA2D6D1}" destId="{D642DAD5-C7BC-4D8D-BD51-17A77E41514A}" srcOrd="0" destOrd="0" presId="urn:microsoft.com/office/officeart/2005/8/layout/vList4"/>
    <dgm:cxn modelId="{7DEFE4A8-598E-4562-BF3F-0677BB164296}" type="presParOf" srcId="{3E54FD6D-7BA7-4820-A8F2-9B4CBEA2D6D1}" destId="{227BD164-7D44-479F-98DA-EE015CEDE96F}" srcOrd="1" destOrd="0" presId="urn:microsoft.com/office/officeart/2005/8/layout/vList4"/>
    <dgm:cxn modelId="{7162CFBF-0414-4A51-B907-4E8DFA5BEB33}" type="presParOf" srcId="{3E54FD6D-7BA7-4820-A8F2-9B4CBEA2D6D1}" destId="{D35CC33A-E110-43E4-BDF5-F39D2E542454}" srcOrd="2" destOrd="0" presId="urn:microsoft.com/office/officeart/2005/8/layout/vList4"/>
    <dgm:cxn modelId="{BFF5B5B3-8926-4532-8E88-8F67A55463C0}" type="presParOf" srcId="{12BFEA9D-5C16-4E50-B338-0C6980F9C9FA}" destId="{BCD54CC1-053B-4327-9A2E-E8C4CB915551}" srcOrd="3" destOrd="0" presId="urn:microsoft.com/office/officeart/2005/8/layout/vList4"/>
    <dgm:cxn modelId="{CB9935BA-F747-4A18-BE91-ACF245E14652}" type="presParOf" srcId="{12BFEA9D-5C16-4E50-B338-0C6980F9C9FA}" destId="{A2D8FACD-C9C9-404B-88DB-D777339C1A14}" srcOrd="4" destOrd="0" presId="urn:microsoft.com/office/officeart/2005/8/layout/vList4"/>
    <dgm:cxn modelId="{BC9A6B8C-7BCD-461B-B168-D98EB8A5CBFC}" type="presParOf" srcId="{A2D8FACD-C9C9-404B-88DB-D777339C1A14}" destId="{981DE161-AFC6-447A-A2F7-EFB4E2A63281}" srcOrd="0" destOrd="0" presId="urn:microsoft.com/office/officeart/2005/8/layout/vList4"/>
    <dgm:cxn modelId="{B3194EFA-9CB5-4B30-825F-FDB3B2031665}" type="presParOf" srcId="{A2D8FACD-C9C9-404B-88DB-D777339C1A14}" destId="{87197CCD-99D7-44DE-87FD-A82E45900FB0}" srcOrd="1" destOrd="0" presId="urn:microsoft.com/office/officeart/2005/8/layout/vList4"/>
    <dgm:cxn modelId="{68068C8A-0B0E-4F72-9931-26581F18131A}" type="presParOf" srcId="{A2D8FACD-C9C9-404B-88DB-D777339C1A14}" destId="{CDE0AC14-47C3-4C99-BBFD-8DD8A76CB8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3224704-167B-4A2E-B7D0-62B5274F74F5}" type="doc">
      <dgm:prSet loTypeId="urn:microsoft.com/office/officeart/2005/8/layout/vList3" loCatId="list" qsTypeId="urn:microsoft.com/office/officeart/2005/8/quickstyle/simple4" qsCatId="simple" csTypeId="urn:microsoft.com/office/officeart/2005/8/colors/colorful5" csCatId="colorful" phldr="1"/>
      <dgm:spPr/>
    </dgm:pt>
    <dgm:pt modelId="{4B874285-DB30-4E21-86F8-E7B79E426E12}">
      <dgm:prSet phldrT="[Text]" custT="1"/>
      <dgm:spPr/>
      <dgm:t>
        <a:bodyPr/>
        <a:lstStyle/>
        <a:p>
          <a:pPr algn="just"/>
          <a:r>
            <a:rPr lang="id-ID" sz="2400" dirty="0">
              <a:solidFill>
                <a:schemeClr val="tx1">
                  <a:lumMod val="95000"/>
                  <a:lumOff val="5000"/>
                </a:schemeClr>
              </a:solidFill>
            </a:rPr>
            <a:t>Kesulitan keuangan signifikan pihak peminjam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D97317-1DBD-40A4-B3BF-4BC28C66C6AA}" type="parTrans" cxnId="{AEB7280A-D930-4A65-A86D-436BCDA6E7B9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2549C9-C144-4005-A829-669863DD3579}" type="sibTrans" cxnId="{AEB7280A-D930-4A65-A86D-436BCDA6E7B9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24986A-E57C-4823-8E58-F30A6ECBED8D}">
      <dgm:prSet phldrT="[Text]" custT="1"/>
      <dgm:spPr/>
      <dgm:t>
        <a:bodyPr/>
        <a:lstStyle/>
        <a:p>
          <a:pPr algn="just"/>
          <a:r>
            <a:rPr lang="id-ID" sz="2400" dirty="0">
              <a:solidFill>
                <a:schemeClr val="tx1">
                  <a:lumMod val="95000"/>
                  <a:lumOff val="5000"/>
                </a:schemeClr>
              </a:solidFill>
            </a:rPr>
            <a:t>Pelanggaran kontrak seperti terjadi penundaan pembayaran bunga maupun pokok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22B62D-A43A-4737-B976-9412D30A21FD}" type="parTrans" cxnId="{709336DF-6F97-47AA-B554-283D725C20A4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8474681-BEF7-41C9-A435-37C9B2B06F60}" type="sibTrans" cxnId="{709336DF-6F97-47AA-B554-283D725C20A4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CB0B1A-262C-4F50-93CD-CF661D765711}">
      <dgm:prSet phldrT="[Text]" custT="1"/>
      <dgm:spPr/>
      <dgm:t>
        <a:bodyPr/>
        <a:lstStyle/>
        <a:p>
          <a:pPr algn="just"/>
          <a:r>
            <a:rPr lang="id-ID" sz="2400" dirty="0">
              <a:solidFill>
                <a:schemeClr val="tx1">
                  <a:lumMod val="95000"/>
                  <a:lumOff val="5000"/>
                </a:schemeClr>
              </a:solidFill>
            </a:rPr>
            <a:t>Pihak pemberi pinjaman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memberikan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kelonggaran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akibat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kesulitan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dialami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peminjam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B3BF3A-30B8-4A42-A6B3-6C974D29AA3E}" type="parTrans" cxnId="{697588ED-C3F0-4074-B575-E456ED858F05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C16323-16DA-4765-B4D7-2FF2C9896E8C}" type="sibTrans" cxnId="{697588ED-C3F0-4074-B575-E456ED858F05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63D0A8-FA21-43C4-ACE5-14540209C7CB}">
      <dgm:prSet custT="1"/>
      <dgm:spPr/>
      <dgm:t>
        <a:bodyPr/>
        <a:lstStyle/>
        <a:p>
          <a:pPr algn="just"/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Peminjam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dinyatakan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pailit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pengadilan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1BB19A2-F514-4D44-BE12-4F7159C50CBA}" type="parTrans" cxnId="{6BAF34D4-E90A-484D-BD02-2ACF6CBA6D38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62F93C-2689-4735-9BC4-490D188975B2}" type="sibTrans" cxnId="{6BAF34D4-E90A-484D-BD02-2ACF6CBA6D38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77CADB-FD07-4DD5-BCB2-F7BD88A5838F}">
      <dgm:prSet custT="1"/>
      <dgm:spPr/>
      <dgm:t>
        <a:bodyPr/>
        <a:lstStyle/>
        <a:p>
          <a:pPr algn="just"/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Memburuknya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kondisi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ekonomi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menyebabkan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kemampuan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membayar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turun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630AF3-A0DF-4EE4-89E0-7DF12586B5B3}" type="parTrans" cxnId="{48DFBDE3-7771-49E7-90CC-59E420592192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5BABC5C-B09A-40CF-BFBC-8C5236A75F81}" type="sibTrans" cxnId="{48DFBDE3-7771-49E7-90CC-59E420592192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746324-80DD-477E-A8CC-98E7E47351C5}" type="pres">
      <dgm:prSet presAssocID="{F3224704-167B-4A2E-B7D0-62B5274F74F5}" presName="linearFlow" presStyleCnt="0">
        <dgm:presLayoutVars>
          <dgm:dir/>
          <dgm:resizeHandles val="exact"/>
        </dgm:presLayoutVars>
      </dgm:prSet>
      <dgm:spPr/>
    </dgm:pt>
    <dgm:pt modelId="{1320D62C-E8DC-4F2D-AC05-E4CF851050E5}" type="pres">
      <dgm:prSet presAssocID="{4B874285-DB30-4E21-86F8-E7B79E426E12}" presName="composite" presStyleCnt="0"/>
      <dgm:spPr/>
    </dgm:pt>
    <dgm:pt modelId="{3C6D3E3E-4A8D-49BF-A519-A6497831AB08}" type="pres">
      <dgm:prSet presAssocID="{4B874285-DB30-4E21-86F8-E7B79E426E12}" presName="imgShp" presStyleLbl="fgImgPlace1" presStyleIdx="0" presStyleCnt="5"/>
      <dgm:spPr/>
    </dgm:pt>
    <dgm:pt modelId="{216C0D6C-DD06-48AB-B176-13F739574C7F}" type="pres">
      <dgm:prSet presAssocID="{4B874285-DB30-4E21-86F8-E7B79E426E12}" presName="txShp" presStyleLbl="node1" presStyleIdx="0" presStyleCnt="5">
        <dgm:presLayoutVars>
          <dgm:bulletEnabled val="1"/>
        </dgm:presLayoutVars>
      </dgm:prSet>
      <dgm:spPr/>
    </dgm:pt>
    <dgm:pt modelId="{39E50D9B-60E2-4B34-BE3B-97FF545D669B}" type="pres">
      <dgm:prSet presAssocID="{772549C9-C144-4005-A829-669863DD3579}" presName="spacing" presStyleCnt="0"/>
      <dgm:spPr/>
    </dgm:pt>
    <dgm:pt modelId="{2DBBD0C7-5348-4498-968D-6E0FBF2FC0BC}" type="pres">
      <dgm:prSet presAssocID="{1724986A-E57C-4823-8E58-F30A6ECBED8D}" presName="composite" presStyleCnt="0"/>
      <dgm:spPr/>
    </dgm:pt>
    <dgm:pt modelId="{327E465C-4B0A-451A-9FC1-B90DB4C6504B}" type="pres">
      <dgm:prSet presAssocID="{1724986A-E57C-4823-8E58-F30A6ECBED8D}" presName="imgShp" presStyleLbl="fgImgPlace1" presStyleIdx="1" presStyleCnt="5"/>
      <dgm:spPr/>
    </dgm:pt>
    <dgm:pt modelId="{A9CFE057-10DC-489D-8D54-153479DF3CFD}" type="pres">
      <dgm:prSet presAssocID="{1724986A-E57C-4823-8E58-F30A6ECBED8D}" presName="txShp" presStyleLbl="node1" presStyleIdx="1" presStyleCnt="5" custScaleY="130860">
        <dgm:presLayoutVars>
          <dgm:bulletEnabled val="1"/>
        </dgm:presLayoutVars>
      </dgm:prSet>
      <dgm:spPr/>
    </dgm:pt>
    <dgm:pt modelId="{9621F230-3825-4A3A-8481-643E8625F9FA}" type="pres">
      <dgm:prSet presAssocID="{18474681-BEF7-41C9-A435-37C9B2B06F60}" presName="spacing" presStyleCnt="0"/>
      <dgm:spPr/>
    </dgm:pt>
    <dgm:pt modelId="{D671D1BF-DD87-4556-8CA1-30BF072A1DC6}" type="pres">
      <dgm:prSet presAssocID="{B2CB0B1A-262C-4F50-93CD-CF661D765711}" presName="composite" presStyleCnt="0"/>
      <dgm:spPr/>
    </dgm:pt>
    <dgm:pt modelId="{C4F50E27-3496-4814-A400-014AEA3AB360}" type="pres">
      <dgm:prSet presAssocID="{B2CB0B1A-262C-4F50-93CD-CF661D765711}" presName="imgShp" presStyleLbl="fgImgPlace1" presStyleIdx="2" presStyleCnt="5"/>
      <dgm:spPr/>
    </dgm:pt>
    <dgm:pt modelId="{82AD9BBE-1096-4439-9524-FBFCCF8167FD}" type="pres">
      <dgm:prSet presAssocID="{B2CB0B1A-262C-4F50-93CD-CF661D765711}" presName="txShp" presStyleLbl="node1" presStyleIdx="2" presStyleCnt="5" custScaleY="131623">
        <dgm:presLayoutVars>
          <dgm:bulletEnabled val="1"/>
        </dgm:presLayoutVars>
      </dgm:prSet>
      <dgm:spPr/>
    </dgm:pt>
    <dgm:pt modelId="{D5BFFC06-AC21-4D70-9B65-F9D4FD2262BA}" type="pres">
      <dgm:prSet presAssocID="{1BC16323-16DA-4765-B4D7-2FF2C9896E8C}" presName="spacing" presStyleCnt="0"/>
      <dgm:spPr/>
    </dgm:pt>
    <dgm:pt modelId="{6681CE31-6F6F-4762-84D8-1FD72775AB6C}" type="pres">
      <dgm:prSet presAssocID="{6263D0A8-FA21-43C4-ACE5-14540209C7CB}" presName="composite" presStyleCnt="0"/>
      <dgm:spPr/>
    </dgm:pt>
    <dgm:pt modelId="{CF957840-100F-4685-863E-0887A3C1A9FC}" type="pres">
      <dgm:prSet presAssocID="{6263D0A8-FA21-43C4-ACE5-14540209C7CB}" presName="imgShp" presStyleLbl="fgImgPlace1" presStyleIdx="3" presStyleCnt="5"/>
      <dgm:spPr/>
    </dgm:pt>
    <dgm:pt modelId="{2B12B1C7-5376-41D2-BE5F-094E51B43544}" type="pres">
      <dgm:prSet presAssocID="{6263D0A8-FA21-43C4-ACE5-14540209C7CB}" presName="txShp" presStyleLbl="node1" presStyleIdx="3" presStyleCnt="5">
        <dgm:presLayoutVars>
          <dgm:bulletEnabled val="1"/>
        </dgm:presLayoutVars>
      </dgm:prSet>
      <dgm:spPr/>
    </dgm:pt>
    <dgm:pt modelId="{5A16C379-2A00-4C61-A4E6-DCEEF2F0F9A9}" type="pres">
      <dgm:prSet presAssocID="{9E62F93C-2689-4735-9BC4-490D188975B2}" presName="spacing" presStyleCnt="0"/>
      <dgm:spPr/>
    </dgm:pt>
    <dgm:pt modelId="{01026C20-4638-4B02-A6EE-AC8256D3DBEB}" type="pres">
      <dgm:prSet presAssocID="{9677CADB-FD07-4DD5-BCB2-F7BD88A5838F}" presName="composite" presStyleCnt="0"/>
      <dgm:spPr/>
    </dgm:pt>
    <dgm:pt modelId="{C15F76E1-2B8B-4535-BF3A-4C8479304E69}" type="pres">
      <dgm:prSet presAssocID="{9677CADB-FD07-4DD5-BCB2-F7BD88A5838F}" presName="imgShp" presStyleLbl="fgImgPlace1" presStyleIdx="4" presStyleCnt="5"/>
      <dgm:spPr/>
    </dgm:pt>
    <dgm:pt modelId="{1DF349F5-E1CB-4DFF-88EF-2715CE98DA46}" type="pres">
      <dgm:prSet presAssocID="{9677CADB-FD07-4DD5-BCB2-F7BD88A5838F}" presName="txShp" presStyleLbl="node1" presStyleIdx="4" presStyleCnt="5">
        <dgm:presLayoutVars>
          <dgm:bulletEnabled val="1"/>
        </dgm:presLayoutVars>
      </dgm:prSet>
      <dgm:spPr/>
    </dgm:pt>
  </dgm:ptLst>
  <dgm:cxnLst>
    <dgm:cxn modelId="{ED206B08-2389-4307-B139-3C85E516A7C9}" type="presOf" srcId="{6263D0A8-FA21-43C4-ACE5-14540209C7CB}" destId="{2B12B1C7-5376-41D2-BE5F-094E51B43544}" srcOrd="0" destOrd="0" presId="urn:microsoft.com/office/officeart/2005/8/layout/vList3"/>
    <dgm:cxn modelId="{AEB7280A-D930-4A65-A86D-436BCDA6E7B9}" srcId="{F3224704-167B-4A2E-B7D0-62B5274F74F5}" destId="{4B874285-DB30-4E21-86F8-E7B79E426E12}" srcOrd="0" destOrd="0" parTransId="{53D97317-1DBD-40A4-B3BF-4BC28C66C6AA}" sibTransId="{772549C9-C144-4005-A829-669863DD3579}"/>
    <dgm:cxn modelId="{7F790442-219A-46CA-AB17-B81DFAA945C8}" type="presOf" srcId="{1724986A-E57C-4823-8E58-F30A6ECBED8D}" destId="{A9CFE057-10DC-489D-8D54-153479DF3CFD}" srcOrd="0" destOrd="0" presId="urn:microsoft.com/office/officeart/2005/8/layout/vList3"/>
    <dgm:cxn modelId="{E438D348-158D-4C59-8464-C2DED76F8D80}" type="presOf" srcId="{9677CADB-FD07-4DD5-BCB2-F7BD88A5838F}" destId="{1DF349F5-E1CB-4DFF-88EF-2715CE98DA46}" srcOrd="0" destOrd="0" presId="urn:microsoft.com/office/officeart/2005/8/layout/vList3"/>
    <dgm:cxn modelId="{49640273-E85A-4E29-A1E7-D21F2A727E2B}" type="presOf" srcId="{B2CB0B1A-262C-4F50-93CD-CF661D765711}" destId="{82AD9BBE-1096-4439-9524-FBFCCF8167FD}" srcOrd="0" destOrd="0" presId="urn:microsoft.com/office/officeart/2005/8/layout/vList3"/>
    <dgm:cxn modelId="{0848C4AB-5CFA-456F-BBC2-7131ABD66B68}" type="presOf" srcId="{F3224704-167B-4A2E-B7D0-62B5274F74F5}" destId="{DC746324-80DD-477E-A8CC-98E7E47351C5}" srcOrd="0" destOrd="0" presId="urn:microsoft.com/office/officeart/2005/8/layout/vList3"/>
    <dgm:cxn modelId="{6BAF34D4-E90A-484D-BD02-2ACF6CBA6D38}" srcId="{F3224704-167B-4A2E-B7D0-62B5274F74F5}" destId="{6263D0A8-FA21-43C4-ACE5-14540209C7CB}" srcOrd="3" destOrd="0" parTransId="{91BB19A2-F514-4D44-BE12-4F7159C50CBA}" sibTransId="{9E62F93C-2689-4735-9BC4-490D188975B2}"/>
    <dgm:cxn modelId="{500E9FD5-ECC8-42B3-B951-821A2798FD1F}" type="presOf" srcId="{4B874285-DB30-4E21-86F8-E7B79E426E12}" destId="{216C0D6C-DD06-48AB-B176-13F739574C7F}" srcOrd="0" destOrd="0" presId="urn:microsoft.com/office/officeart/2005/8/layout/vList3"/>
    <dgm:cxn modelId="{709336DF-6F97-47AA-B554-283D725C20A4}" srcId="{F3224704-167B-4A2E-B7D0-62B5274F74F5}" destId="{1724986A-E57C-4823-8E58-F30A6ECBED8D}" srcOrd="1" destOrd="0" parTransId="{9222B62D-A43A-4737-B976-9412D30A21FD}" sibTransId="{18474681-BEF7-41C9-A435-37C9B2B06F60}"/>
    <dgm:cxn modelId="{48DFBDE3-7771-49E7-90CC-59E420592192}" srcId="{F3224704-167B-4A2E-B7D0-62B5274F74F5}" destId="{9677CADB-FD07-4DD5-BCB2-F7BD88A5838F}" srcOrd="4" destOrd="0" parTransId="{B8630AF3-A0DF-4EE4-89E0-7DF12586B5B3}" sibTransId="{F5BABC5C-B09A-40CF-BFBC-8C5236A75F81}"/>
    <dgm:cxn modelId="{697588ED-C3F0-4074-B575-E456ED858F05}" srcId="{F3224704-167B-4A2E-B7D0-62B5274F74F5}" destId="{B2CB0B1A-262C-4F50-93CD-CF661D765711}" srcOrd="2" destOrd="0" parTransId="{F2B3BF3A-30B8-4A42-A6B3-6C974D29AA3E}" sibTransId="{1BC16323-16DA-4765-B4D7-2FF2C9896E8C}"/>
    <dgm:cxn modelId="{BAE8290A-1576-4AE1-B8B9-29F5F9E69A08}" type="presParOf" srcId="{DC746324-80DD-477E-A8CC-98E7E47351C5}" destId="{1320D62C-E8DC-4F2D-AC05-E4CF851050E5}" srcOrd="0" destOrd="0" presId="urn:microsoft.com/office/officeart/2005/8/layout/vList3"/>
    <dgm:cxn modelId="{A5CF8099-429B-4C3D-97FA-25F0E662FA3E}" type="presParOf" srcId="{1320D62C-E8DC-4F2D-AC05-E4CF851050E5}" destId="{3C6D3E3E-4A8D-49BF-A519-A6497831AB08}" srcOrd="0" destOrd="0" presId="urn:microsoft.com/office/officeart/2005/8/layout/vList3"/>
    <dgm:cxn modelId="{178CCE6B-1014-461E-8D7F-F96EB69C074F}" type="presParOf" srcId="{1320D62C-E8DC-4F2D-AC05-E4CF851050E5}" destId="{216C0D6C-DD06-48AB-B176-13F739574C7F}" srcOrd="1" destOrd="0" presId="urn:microsoft.com/office/officeart/2005/8/layout/vList3"/>
    <dgm:cxn modelId="{32004B63-5F4D-4F94-9BBF-61F282B2DC0D}" type="presParOf" srcId="{DC746324-80DD-477E-A8CC-98E7E47351C5}" destId="{39E50D9B-60E2-4B34-BE3B-97FF545D669B}" srcOrd="1" destOrd="0" presId="urn:microsoft.com/office/officeart/2005/8/layout/vList3"/>
    <dgm:cxn modelId="{18D763B8-E621-49F3-B928-2DC6C3BB6077}" type="presParOf" srcId="{DC746324-80DD-477E-A8CC-98E7E47351C5}" destId="{2DBBD0C7-5348-4498-968D-6E0FBF2FC0BC}" srcOrd="2" destOrd="0" presId="urn:microsoft.com/office/officeart/2005/8/layout/vList3"/>
    <dgm:cxn modelId="{961F0B4E-A7D8-482C-A773-F3AC956924B6}" type="presParOf" srcId="{2DBBD0C7-5348-4498-968D-6E0FBF2FC0BC}" destId="{327E465C-4B0A-451A-9FC1-B90DB4C6504B}" srcOrd="0" destOrd="0" presId="urn:microsoft.com/office/officeart/2005/8/layout/vList3"/>
    <dgm:cxn modelId="{12452C02-44CD-4572-99B3-95D64AE66D92}" type="presParOf" srcId="{2DBBD0C7-5348-4498-968D-6E0FBF2FC0BC}" destId="{A9CFE057-10DC-489D-8D54-153479DF3CFD}" srcOrd="1" destOrd="0" presId="urn:microsoft.com/office/officeart/2005/8/layout/vList3"/>
    <dgm:cxn modelId="{03E433AB-EFAA-4BF0-87BA-38095C040D76}" type="presParOf" srcId="{DC746324-80DD-477E-A8CC-98E7E47351C5}" destId="{9621F230-3825-4A3A-8481-643E8625F9FA}" srcOrd="3" destOrd="0" presId="urn:microsoft.com/office/officeart/2005/8/layout/vList3"/>
    <dgm:cxn modelId="{3F9A59C5-0AC9-4381-B769-33C1B9E1C672}" type="presParOf" srcId="{DC746324-80DD-477E-A8CC-98E7E47351C5}" destId="{D671D1BF-DD87-4556-8CA1-30BF072A1DC6}" srcOrd="4" destOrd="0" presId="urn:microsoft.com/office/officeart/2005/8/layout/vList3"/>
    <dgm:cxn modelId="{99F4A8F3-9443-4448-A6DA-E628941005D8}" type="presParOf" srcId="{D671D1BF-DD87-4556-8CA1-30BF072A1DC6}" destId="{C4F50E27-3496-4814-A400-014AEA3AB360}" srcOrd="0" destOrd="0" presId="urn:microsoft.com/office/officeart/2005/8/layout/vList3"/>
    <dgm:cxn modelId="{352CE882-8440-4A25-BC48-0149F1330620}" type="presParOf" srcId="{D671D1BF-DD87-4556-8CA1-30BF072A1DC6}" destId="{82AD9BBE-1096-4439-9524-FBFCCF8167FD}" srcOrd="1" destOrd="0" presId="urn:microsoft.com/office/officeart/2005/8/layout/vList3"/>
    <dgm:cxn modelId="{DB698E2C-CE08-4742-B1C5-E197424385B6}" type="presParOf" srcId="{DC746324-80DD-477E-A8CC-98E7E47351C5}" destId="{D5BFFC06-AC21-4D70-9B65-F9D4FD2262BA}" srcOrd="5" destOrd="0" presId="urn:microsoft.com/office/officeart/2005/8/layout/vList3"/>
    <dgm:cxn modelId="{37E89963-5998-4C49-B419-7CF639519BD9}" type="presParOf" srcId="{DC746324-80DD-477E-A8CC-98E7E47351C5}" destId="{6681CE31-6F6F-4762-84D8-1FD72775AB6C}" srcOrd="6" destOrd="0" presId="urn:microsoft.com/office/officeart/2005/8/layout/vList3"/>
    <dgm:cxn modelId="{169096B9-B800-42BA-ACF7-3B979125938E}" type="presParOf" srcId="{6681CE31-6F6F-4762-84D8-1FD72775AB6C}" destId="{CF957840-100F-4685-863E-0887A3C1A9FC}" srcOrd="0" destOrd="0" presId="urn:microsoft.com/office/officeart/2005/8/layout/vList3"/>
    <dgm:cxn modelId="{F5C68FAC-748E-4175-A229-CD56B9E1FD7C}" type="presParOf" srcId="{6681CE31-6F6F-4762-84D8-1FD72775AB6C}" destId="{2B12B1C7-5376-41D2-BE5F-094E51B43544}" srcOrd="1" destOrd="0" presId="urn:microsoft.com/office/officeart/2005/8/layout/vList3"/>
    <dgm:cxn modelId="{6F5A4DE4-9BF2-42D6-AF1B-028EEE50B107}" type="presParOf" srcId="{DC746324-80DD-477E-A8CC-98E7E47351C5}" destId="{5A16C379-2A00-4C61-A4E6-DCEEF2F0F9A9}" srcOrd="7" destOrd="0" presId="urn:microsoft.com/office/officeart/2005/8/layout/vList3"/>
    <dgm:cxn modelId="{6BFA5F07-180C-4CFD-8A63-74CA3C169E87}" type="presParOf" srcId="{DC746324-80DD-477E-A8CC-98E7E47351C5}" destId="{01026C20-4638-4B02-A6EE-AC8256D3DBEB}" srcOrd="8" destOrd="0" presId="urn:microsoft.com/office/officeart/2005/8/layout/vList3"/>
    <dgm:cxn modelId="{D7C0B824-E48F-4232-8712-00AE0789DF2C}" type="presParOf" srcId="{01026C20-4638-4B02-A6EE-AC8256D3DBEB}" destId="{C15F76E1-2B8B-4535-BF3A-4C8479304E69}" srcOrd="0" destOrd="0" presId="urn:microsoft.com/office/officeart/2005/8/layout/vList3"/>
    <dgm:cxn modelId="{3769994B-5B96-4088-AB8D-CF73D71EBAC5}" type="presParOf" srcId="{01026C20-4638-4B02-A6EE-AC8256D3DBEB}" destId="{1DF349F5-E1CB-4DFF-88EF-2715CE98DA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420FCFF-F7C2-4426-A822-40354E334C0F}" type="doc">
      <dgm:prSet loTypeId="urn:microsoft.com/office/officeart/2005/8/layout/process2" loCatId="process" qsTypeId="urn:microsoft.com/office/officeart/2005/8/quickstyle/3d2#4" qsCatId="3D" csTypeId="urn:microsoft.com/office/officeart/2005/8/colors/colorful5" csCatId="colorful" phldr="1"/>
      <dgm:spPr/>
    </dgm:pt>
    <dgm:pt modelId="{F2A671FF-5001-48EA-BB6A-70EE9DAFEAAC}">
      <dgm:prSet phldrT="[Text]" custT="1"/>
      <dgm:spPr/>
      <dgm:t>
        <a:bodyPr/>
        <a:lstStyle/>
        <a:p>
          <a:r>
            <a:rPr lang="id-ID" sz="2000" dirty="0">
              <a:solidFill>
                <a:schemeClr val="tx1">
                  <a:lumMod val="95000"/>
                  <a:lumOff val="5000"/>
                </a:schemeClr>
              </a:solidFill>
            </a:rPr>
            <a:t>terdapat bukti objektif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5FC738-2D80-4BFF-BF8F-0D55955C54CE}" type="parTrans" cxnId="{96BCF103-B517-4284-828E-1DE69F9416A7}">
      <dgm:prSet/>
      <dgm:spPr/>
      <dgm:t>
        <a:bodyPr/>
        <a:lstStyle/>
        <a:p>
          <a:endParaRPr lang="en-US" sz="3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C74947-572A-47C3-B876-2744134A0D9C}" type="sibTrans" cxnId="{96BCF103-B517-4284-828E-1DE69F9416A7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4ACC79-5E51-45F7-9640-A601022921F1}">
      <dgm:prSet phldrT="[Text]" custT="1"/>
      <dgm:spPr/>
      <dgm:t>
        <a:bodyPr/>
        <a:lstStyle/>
        <a:p>
          <a:r>
            <a:rPr lang="id-ID" sz="2000" dirty="0">
              <a:solidFill>
                <a:schemeClr val="tx1">
                  <a:lumMod val="95000"/>
                  <a:lumOff val="5000"/>
                </a:schemeClr>
              </a:solidFill>
            </a:rPr>
            <a:t>kerugian diukur berdasarkan selisih antara nilai tercatat piutang dengan nilai kini estimasi arus kas masa depan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47683C-E125-42FC-A274-13F20746A10D}" type="parTrans" cxnId="{2156E640-A268-44B4-BAEB-578DB66C09B2}">
      <dgm:prSet/>
      <dgm:spPr/>
      <dgm:t>
        <a:bodyPr/>
        <a:lstStyle/>
        <a:p>
          <a:endParaRPr lang="en-US" sz="3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B65BF4-2823-4052-B1DE-70BC30903C1E}" type="sibTrans" cxnId="{2156E640-A268-44B4-BAEB-578DB66C09B2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AF7A78-D6FC-4C7F-8BC6-CADEBEEA41EB}">
      <dgm:prSet phldrT="[Text]" custT="1"/>
      <dgm:spPr/>
      <dgm:t>
        <a:bodyPr/>
        <a:lstStyle/>
        <a:p>
          <a:r>
            <a:rPr lang="id-ID" sz="2000" dirty="0">
              <a:solidFill>
                <a:schemeClr val="tx1">
                  <a:lumMod val="95000"/>
                  <a:lumOff val="5000"/>
                </a:schemeClr>
              </a:solidFill>
            </a:rPr>
            <a:t>Tingkat diskonto 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</a:t>
          </a:r>
          <a:r>
            <a:rPr lang="id-ID" sz="2000" dirty="0">
              <a:solidFill>
                <a:schemeClr val="tx1">
                  <a:lumMod val="95000"/>
                  <a:lumOff val="5000"/>
                </a:schemeClr>
              </a:solidFill>
            </a:rPr>
            <a:t> suku bunga efektif yang berlaku pada saat pengakuan awal dari aset tersebut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32295CE-D6B5-4FDF-9E17-CF970CA579BC}" type="parTrans" cxnId="{A60C4DF8-905D-4E06-B17C-A5E8786E665E}">
      <dgm:prSet/>
      <dgm:spPr/>
      <dgm:t>
        <a:bodyPr/>
        <a:lstStyle/>
        <a:p>
          <a:endParaRPr lang="en-US" sz="3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881A737-06F7-420D-96F4-34AD34BCBC44}" type="sibTrans" cxnId="{A60C4DF8-905D-4E06-B17C-A5E8786E665E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0A57CB-B8BA-48A7-85EB-762DD81F1E0C}">
      <dgm:prSet custT="1"/>
      <dgm:spPr/>
      <dgm:t>
        <a:bodyPr/>
        <a:lstStyle/>
        <a:p>
          <a:r>
            <a:rPr lang="id-ID" sz="2000" dirty="0">
              <a:solidFill>
                <a:schemeClr val="tx1">
                  <a:lumMod val="95000"/>
                  <a:lumOff val="5000"/>
                </a:schemeClr>
              </a:solidFill>
            </a:rPr>
            <a:t>Nilai tercatat piutang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dikurangi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langsung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/</a:t>
          </a:r>
          <a:r>
            <a:rPr lang="en-US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pencadangan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05CC62-88E7-469C-B026-9E1DCA73EA5C}" type="parTrans" cxnId="{28C4FB7A-0107-4FDA-94C7-66D0038716B8}">
      <dgm:prSet/>
      <dgm:spPr/>
      <dgm:t>
        <a:bodyPr/>
        <a:lstStyle/>
        <a:p>
          <a:endParaRPr lang="en-US" sz="3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4BA348-E1DA-4D07-9C0B-7B7FA09B4AB2}" type="sibTrans" cxnId="{28C4FB7A-0107-4FDA-94C7-66D0038716B8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73C953-39A6-4EDB-BA0C-344AB1B2071D}">
      <dgm:prSet custT="1"/>
      <dgm:spPr/>
      <dgm:t>
        <a:bodyPr/>
        <a:lstStyle/>
        <a:p>
          <a:r>
            <a:rPr lang="id-ID" sz="2000" dirty="0">
              <a:solidFill>
                <a:schemeClr val="tx1">
                  <a:lumMod val="95000"/>
                  <a:lumOff val="5000"/>
                </a:schemeClr>
              </a:solidFill>
            </a:rPr>
            <a:t>Kerugian diakui dalam laporan laba rugi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06DFC7-0C75-4114-84B1-8EF1171B7CF5}" type="parTrans" cxnId="{28363490-FD10-4DAD-AD72-A1CB7B44E2F9}">
      <dgm:prSet/>
      <dgm:spPr/>
      <dgm:t>
        <a:bodyPr/>
        <a:lstStyle/>
        <a:p>
          <a:endParaRPr lang="en-US" sz="3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7F84E4-232E-4676-BEFF-A76BEC9D45BA}" type="sibTrans" cxnId="{28363490-FD10-4DAD-AD72-A1CB7B44E2F9}">
      <dgm:prSet/>
      <dgm:spPr/>
      <dgm:t>
        <a:bodyPr/>
        <a:lstStyle/>
        <a:p>
          <a:endParaRPr lang="en-US" sz="3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FAB84F-B7A0-4712-AEDB-D54715683C3C}" type="pres">
      <dgm:prSet presAssocID="{7420FCFF-F7C2-4426-A822-40354E334C0F}" presName="linearFlow" presStyleCnt="0">
        <dgm:presLayoutVars>
          <dgm:resizeHandles val="exact"/>
        </dgm:presLayoutVars>
      </dgm:prSet>
      <dgm:spPr/>
    </dgm:pt>
    <dgm:pt modelId="{0CD822DC-B320-43A9-BE14-7150EE185B4D}" type="pres">
      <dgm:prSet presAssocID="{F2A671FF-5001-48EA-BB6A-70EE9DAFEAAC}" presName="node" presStyleLbl="node1" presStyleIdx="0" presStyleCnt="5" custLinFactY="100000" custLinFactNeighborX="-92984" custLinFactNeighborY="150554">
        <dgm:presLayoutVars>
          <dgm:bulletEnabled val="1"/>
        </dgm:presLayoutVars>
      </dgm:prSet>
      <dgm:spPr/>
    </dgm:pt>
    <dgm:pt modelId="{48574C9A-2587-4F5E-BD4D-1D105C049E02}" type="pres">
      <dgm:prSet presAssocID="{DCC74947-572A-47C3-B876-2744134A0D9C}" presName="sibTrans" presStyleLbl="sibTrans2D1" presStyleIdx="0" presStyleCnt="4"/>
      <dgm:spPr/>
    </dgm:pt>
    <dgm:pt modelId="{1BFDD700-3187-4F29-BA6D-DF5C687C2024}" type="pres">
      <dgm:prSet presAssocID="{DCC74947-572A-47C3-B876-2744134A0D9C}" presName="connectorText" presStyleLbl="sibTrans2D1" presStyleIdx="0" presStyleCnt="4"/>
      <dgm:spPr/>
    </dgm:pt>
    <dgm:pt modelId="{564F40FE-6054-4335-B58C-B4AA886CCD81}" type="pres">
      <dgm:prSet presAssocID="{A84ACC79-5E51-45F7-9640-A601022921F1}" presName="node" presStyleLbl="node1" presStyleIdx="1" presStyleCnt="5" custScaleX="150402" custScaleY="193307" custLinFactNeighborX="57155" custLinFactNeighborY="-44342">
        <dgm:presLayoutVars>
          <dgm:bulletEnabled val="1"/>
        </dgm:presLayoutVars>
      </dgm:prSet>
      <dgm:spPr/>
    </dgm:pt>
    <dgm:pt modelId="{DCF096EE-D571-4784-8F89-288429C84C99}" type="pres">
      <dgm:prSet presAssocID="{C5B65BF4-2823-4052-B1DE-70BC30903C1E}" presName="sibTrans" presStyleLbl="sibTrans2D1" presStyleIdx="1" presStyleCnt="4"/>
      <dgm:spPr/>
    </dgm:pt>
    <dgm:pt modelId="{1F13D299-8D61-4B0C-AF8B-3E29C418D435}" type="pres">
      <dgm:prSet presAssocID="{C5B65BF4-2823-4052-B1DE-70BC30903C1E}" presName="connectorText" presStyleLbl="sibTrans2D1" presStyleIdx="1" presStyleCnt="4"/>
      <dgm:spPr/>
    </dgm:pt>
    <dgm:pt modelId="{A2176E89-2D1B-40AA-ACA6-614854486A6D}" type="pres">
      <dgm:prSet presAssocID="{88AF7A78-D6FC-4C7F-8BC6-CADEBEEA41EB}" presName="node" presStyleLbl="node1" presStyleIdx="2" presStyleCnt="5" custScaleX="126004" custScaleY="158697" custLinFactNeighborX="57773" custLinFactNeighborY="55560">
        <dgm:presLayoutVars>
          <dgm:bulletEnabled val="1"/>
        </dgm:presLayoutVars>
      </dgm:prSet>
      <dgm:spPr/>
    </dgm:pt>
    <dgm:pt modelId="{4266AC34-9C71-4020-A660-7F84035B29E2}" type="pres">
      <dgm:prSet presAssocID="{9881A737-06F7-420D-96F4-34AD34BCBC44}" presName="sibTrans" presStyleLbl="sibTrans2D1" presStyleIdx="2" presStyleCnt="4"/>
      <dgm:spPr/>
    </dgm:pt>
    <dgm:pt modelId="{1B99E729-DA43-465A-96A2-20389E873710}" type="pres">
      <dgm:prSet presAssocID="{9881A737-06F7-420D-96F4-34AD34BCBC44}" presName="connectorText" presStyleLbl="sibTrans2D1" presStyleIdx="2" presStyleCnt="4"/>
      <dgm:spPr/>
    </dgm:pt>
    <dgm:pt modelId="{47DB3C2A-2FBB-40A3-99F2-A8D5D400011C}" type="pres">
      <dgm:prSet presAssocID="{560A57CB-B8BA-48A7-85EB-762DD81F1E0C}" presName="node" presStyleLbl="node1" presStyleIdx="3" presStyleCnt="5" custScaleX="126960" custScaleY="139392" custLinFactNeighborX="59608" custLinFactNeighborY="82394">
        <dgm:presLayoutVars>
          <dgm:bulletEnabled val="1"/>
        </dgm:presLayoutVars>
      </dgm:prSet>
      <dgm:spPr/>
    </dgm:pt>
    <dgm:pt modelId="{7F8F995D-DF04-4739-AB7E-AFA4FC676683}" type="pres">
      <dgm:prSet presAssocID="{4F4BA348-E1DA-4D07-9C0B-7B7FA09B4AB2}" presName="sibTrans" presStyleLbl="sibTrans2D1" presStyleIdx="3" presStyleCnt="4" custAng="21505414"/>
      <dgm:spPr/>
    </dgm:pt>
    <dgm:pt modelId="{05992265-91F3-439F-8878-40728DE3430F}" type="pres">
      <dgm:prSet presAssocID="{4F4BA348-E1DA-4D07-9C0B-7B7FA09B4AB2}" presName="connectorText" presStyleLbl="sibTrans2D1" presStyleIdx="3" presStyleCnt="4"/>
      <dgm:spPr/>
    </dgm:pt>
    <dgm:pt modelId="{66FC2594-8FC2-4B5D-A07B-C4C85C9B36AE}" type="pres">
      <dgm:prSet presAssocID="{6173C953-39A6-4EDB-BA0C-344AB1B2071D}" presName="node" presStyleLbl="node1" presStyleIdx="4" presStyleCnt="5" custScaleY="139616" custLinFactY="-100000" custLinFactNeighborX="-91228" custLinFactNeighborY="-129823">
        <dgm:presLayoutVars>
          <dgm:bulletEnabled val="1"/>
        </dgm:presLayoutVars>
      </dgm:prSet>
      <dgm:spPr/>
    </dgm:pt>
  </dgm:ptLst>
  <dgm:cxnLst>
    <dgm:cxn modelId="{96BCF103-B517-4284-828E-1DE69F9416A7}" srcId="{7420FCFF-F7C2-4426-A822-40354E334C0F}" destId="{F2A671FF-5001-48EA-BB6A-70EE9DAFEAAC}" srcOrd="0" destOrd="0" parTransId="{E85FC738-2D80-4BFF-BF8F-0D55955C54CE}" sibTransId="{DCC74947-572A-47C3-B876-2744134A0D9C}"/>
    <dgm:cxn modelId="{F0643C1F-808C-4E2C-80A2-0B8CB2905CF1}" type="presOf" srcId="{6173C953-39A6-4EDB-BA0C-344AB1B2071D}" destId="{66FC2594-8FC2-4B5D-A07B-C4C85C9B36AE}" srcOrd="0" destOrd="0" presId="urn:microsoft.com/office/officeart/2005/8/layout/process2"/>
    <dgm:cxn modelId="{77B30A24-2992-41EB-BFA0-D42E95CE57BB}" type="presOf" srcId="{9881A737-06F7-420D-96F4-34AD34BCBC44}" destId="{1B99E729-DA43-465A-96A2-20389E873710}" srcOrd="1" destOrd="0" presId="urn:microsoft.com/office/officeart/2005/8/layout/process2"/>
    <dgm:cxn modelId="{2156E640-A268-44B4-BAEB-578DB66C09B2}" srcId="{7420FCFF-F7C2-4426-A822-40354E334C0F}" destId="{A84ACC79-5E51-45F7-9640-A601022921F1}" srcOrd="1" destOrd="0" parTransId="{C747683C-E125-42FC-A274-13F20746A10D}" sibTransId="{C5B65BF4-2823-4052-B1DE-70BC30903C1E}"/>
    <dgm:cxn modelId="{93F8035E-BE7F-49AC-94C6-D296FD0247A2}" type="presOf" srcId="{560A57CB-B8BA-48A7-85EB-762DD81F1E0C}" destId="{47DB3C2A-2FBB-40A3-99F2-A8D5D400011C}" srcOrd="0" destOrd="0" presId="urn:microsoft.com/office/officeart/2005/8/layout/process2"/>
    <dgm:cxn modelId="{C4E8F14F-D98A-4BE5-BF94-A03BB2170734}" type="presOf" srcId="{C5B65BF4-2823-4052-B1DE-70BC30903C1E}" destId="{DCF096EE-D571-4784-8F89-288429C84C99}" srcOrd="0" destOrd="0" presId="urn:microsoft.com/office/officeart/2005/8/layout/process2"/>
    <dgm:cxn modelId="{19E3AD54-2658-4F53-9740-DB7B9A31F399}" type="presOf" srcId="{DCC74947-572A-47C3-B876-2744134A0D9C}" destId="{1BFDD700-3187-4F29-BA6D-DF5C687C2024}" srcOrd="1" destOrd="0" presId="urn:microsoft.com/office/officeart/2005/8/layout/process2"/>
    <dgm:cxn modelId="{EA388376-C2A0-4758-83A8-F4767A00CC18}" type="presOf" srcId="{88AF7A78-D6FC-4C7F-8BC6-CADEBEEA41EB}" destId="{A2176E89-2D1B-40AA-ACA6-614854486A6D}" srcOrd="0" destOrd="0" presId="urn:microsoft.com/office/officeart/2005/8/layout/process2"/>
    <dgm:cxn modelId="{2EE56A78-9360-4F14-874E-5084A5D02513}" type="presOf" srcId="{DCC74947-572A-47C3-B876-2744134A0D9C}" destId="{48574C9A-2587-4F5E-BD4D-1D105C049E02}" srcOrd="0" destOrd="0" presId="urn:microsoft.com/office/officeart/2005/8/layout/process2"/>
    <dgm:cxn modelId="{28C4FB7A-0107-4FDA-94C7-66D0038716B8}" srcId="{7420FCFF-F7C2-4426-A822-40354E334C0F}" destId="{560A57CB-B8BA-48A7-85EB-762DD81F1E0C}" srcOrd="3" destOrd="0" parTransId="{9D05CC62-88E7-469C-B026-9E1DCA73EA5C}" sibTransId="{4F4BA348-E1DA-4D07-9C0B-7B7FA09B4AB2}"/>
    <dgm:cxn modelId="{39963C86-808A-497E-A537-AB896CE9F7DB}" type="presOf" srcId="{4F4BA348-E1DA-4D07-9C0B-7B7FA09B4AB2}" destId="{7F8F995D-DF04-4739-AB7E-AFA4FC676683}" srcOrd="0" destOrd="0" presId="urn:microsoft.com/office/officeart/2005/8/layout/process2"/>
    <dgm:cxn modelId="{28363490-FD10-4DAD-AD72-A1CB7B44E2F9}" srcId="{7420FCFF-F7C2-4426-A822-40354E334C0F}" destId="{6173C953-39A6-4EDB-BA0C-344AB1B2071D}" srcOrd="4" destOrd="0" parTransId="{4F06DFC7-0C75-4114-84B1-8EF1171B7CF5}" sibTransId="{CA7F84E4-232E-4676-BEFF-A76BEC9D45BA}"/>
    <dgm:cxn modelId="{FBFC96AF-D5F2-4E90-8CE0-DA546BCE26C3}" type="presOf" srcId="{F2A671FF-5001-48EA-BB6A-70EE9DAFEAAC}" destId="{0CD822DC-B320-43A9-BE14-7150EE185B4D}" srcOrd="0" destOrd="0" presId="urn:microsoft.com/office/officeart/2005/8/layout/process2"/>
    <dgm:cxn modelId="{EEA8F8B1-05F2-49E6-AF72-B24C5C3A90AE}" type="presOf" srcId="{4F4BA348-E1DA-4D07-9C0B-7B7FA09B4AB2}" destId="{05992265-91F3-439F-8878-40728DE3430F}" srcOrd="1" destOrd="0" presId="urn:microsoft.com/office/officeart/2005/8/layout/process2"/>
    <dgm:cxn modelId="{2C61B2B3-E1A5-4AFB-A606-595D2BBF399D}" type="presOf" srcId="{A84ACC79-5E51-45F7-9640-A601022921F1}" destId="{564F40FE-6054-4335-B58C-B4AA886CCD81}" srcOrd="0" destOrd="0" presId="urn:microsoft.com/office/officeart/2005/8/layout/process2"/>
    <dgm:cxn modelId="{6E4FA7C8-B458-4F13-B367-8E0BA9C25665}" type="presOf" srcId="{9881A737-06F7-420D-96F4-34AD34BCBC44}" destId="{4266AC34-9C71-4020-A660-7F84035B29E2}" srcOrd="0" destOrd="0" presId="urn:microsoft.com/office/officeart/2005/8/layout/process2"/>
    <dgm:cxn modelId="{B73185CF-9A44-446E-9A53-C6C1336EAD99}" type="presOf" srcId="{7420FCFF-F7C2-4426-A822-40354E334C0F}" destId="{67FAB84F-B7A0-4712-AEDB-D54715683C3C}" srcOrd="0" destOrd="0" presId="urn:microsoft.com/office/officeart/2005/8/layout/process2"/>
    <dgm:cxn modelId="{DF872DF8-A70A-4E47-B1E8-D3EFFC205C41}" type="presOf" srcId="{C5B65BF4-2823-4052-B1DE-70BC30903C1E}" destId="{1F13D299-8D61-4B0C-AF8B-3E29C418D435}" srcOrd="1" destOrd="0" presId="urn:microsoft.com/office/officeart/2005/8/layout/process2"/>
    <dgm:cxn modelId="{A60C4DF8-905D-4E06-B17C-A5E8786E665E}" srcId="{7420FCFF-F7C2-4426-A822-40354E334C0F}" destId="{88AF7A78-D6FC-4C7F-8BC6-CADEBEEA41EB}" srcOrd="2" destOrd="0" parTransId="{932295CE-D6B5-4FDF-9E17-CF970CA579BC}" sibTransId="{9881A737-06F7-420D-96F4-34AD34BCBC44}"/>
    <dgm:cxn modelId="{56728A15-847C-4D1E-AA06-F127B42D6B13}" type="presParOf" srcId="{67FAB84F-B7A0-4712-AEDB-D54715683C3C}" destId="{0CD822DC-B320-43A9-BE14-7150EE185B4D}" srcOrd="0" destOrd="0" presId="urn:microsoft.com/office/officeart/2005/8/layout/process2"/>
    <dgm:cxn modelId="{9A0378C9-83DC-4AB8-B760-36CD869790F2}" type="presParOf" srcId="{67FAB84F-B7A0-4712-AEDB-D54715683C3C}" destId="{48574C9A-2587-4F5E-BD4D-1D105C049E02}" srcOrd="1" destOrd="0" presId="urn:microsoft.com/office/officeart/2005/8/layout/process2"/>
    <dgm:cxn modelId="{13754558-3D2A-48CB-A987-82AEBD92DB9C}" type="presParOf" srcId="{48574C9A-2587-4F5E-BD4D-1D105C049E02}" destId="{1BFDD700-3187-4F29-BA6D-DF5C687C2024}" srcOrd="0" destOrd="0" presId="urn:microsoft.com/office/officeart/2005/8/layout/process2"/>
    <dgm:cxn modelId="{1A874A7F-3DCB-4F01-B534-639A45927785}" type="presParOf" srcId="{67FAB84F-B7A0-4712-AEDB-D54715683C3C}" destId="{564F40FE-6054-4335-B58C-B4AA886CCD81}" srcOrd="2" destOrd="0" presId="urn:microsoft.com/office/officeart/2005/8/layout/process2"/>
    <dgm:cxn modelId="{289901C9-F7E2-48B8-B796-E139A7EDE353}" type="presParOf" srcId="{67FAB84F-B7A0-4712-AEDB-D54715683C3C}" destId="{DCF096EE-D571-4784-8F89-288429C84C99}" srcOrd="3" destOrd="0" presId="urn:microsoft.com/office/officeart/2005/8/layout/process2"/>
    <dgm:cxn modelId="{DB8699B4-1D7F-47D4-B00F-0B84EED140EC}" type="presParOf" srcId="{DCF096EE-D571-4784-8F89-288429C84C99}" destId="{1F13D299-8D61-4B0C-AF8B-3E29C418D435}" srcOrd="0" destOrd="0" presId="urn:microsoft.com/office/officeart/2005/8/layout/process2"/>
    <dgm:cxn modelId="{07FD0321-F937-423D-90DD-9FD683905490}" type="presParOf" srcId="{67FAB84F-B7A0-4712-AEDB-D54715683C3C}" destId="{A2176E89-2D1B-40AA-ACA6-614854486A6D}" srcOrd="4" destOrd="0" presId="urn:microsoft.com/office/officeart/2005/8/layout/process2"/>
    <dgm:cxn modelId="{4F8E6079-32E1-4DFC-83DE-1EF8091D8C95}" type="presParOf" srcId="{67FAB84F-B7A0-4712-AEDB-D54715683C3C}" destId="{4266AC34-9C71-4020-A660-7F84035B29E2}" srcOrd="5" destOrd="0" presId="urn:microsoft.com/office/officeart/2005/8/layout/process2"/>
    <dgm:cxn modelId="{852BEC2B-84DC-401A-B6D9-2840E366C587}" type="presParOf" srcId="{4266AC34-9C71-4020-A660-7F84035B29E2}" destId="{1B99E729-DA43-465A-96A2-20389E873710}" srcOrd="0" destOrd="0" presId="urn:microsoft.com/office/officeart/2005/8/layout/process2"/>
    <dgm:cxn modelId="{A7B260E0-5725-4BB9-A42F-ED0E69299770}" type="presParOf" srcId="{67FAB84F-B7A0-4712-AEDB-D54715683C3C}" destId="{47DB3C2A-2FBB-40A3-99F2-A8D5D400011C}" srcOrd="6" destOrd="0" presId="urn:microsoft.com/office/officeart/2005/8/layout/process2"/>
    <dgm:cxn modelId="{D7BF2D54-56AA-4CE8-93B8-283C4D85C64D}" type="presParOf" srcId="{67FAB84F-B7A0-4712-AEDB-D54715683C3C}" destId="{7F8F995D-DF04-4739-AB7E-AFA4FC676683}" srcOrd="7" destOrd="0" presId="urn:microsoft.com/office/officeart/2005/8/layout/process2"/>
    <dgm:cxn modelId="{273F1B2E-70C7-4DCD-AFC4-944DE44ED37E}" type="presParOf" srcId="{7F8F995D-DF04-4739-AB7E-AFA4FC676683}" destId="{05992265-91F3-439F-8878-40728DE3430F}" srcOrd="0" destOrd="0" presId="urn:microsoft.com/office/officeart/2005/8/layout/process2"/>
    <dgm:cxn modelId="{D9B43C2E-CF34-4201-8530-F843CE3E2486}" type="presParOf" srcId="{67FAB84F-B7A0-4712-AEDB-D54715683C3C}" destId="{66FC2594-8FC2-4B5D-A07B-C4C85C9B36A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1BDFC2A-85AC-4537-ABF7-6DB780A06B46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25355F-F068-4179-BFE1-CDC9D805A887}">
      <dgm:prSet phldrT="[Text]" custT="1"/>
      <dgm:spPr/>
      <dgm:t>
        <a:bodyPr/>
        <a:lstStyle/>
        <a:p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dagang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E4E8AC-55AD-4D1F-BE25-90171A8068F5}" type="parTrans" cxnId="{F4411B9F-EF8F-468D-BC28-B2EBB55C65F3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5B3DEA-99EF-442A-8164-9C658F1B0781}" type="sibTrans" cxnId="{F4411B9F-EF8F-468D-BC28-B2EBB55C65F3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CF66C7-F106-4027-B3EF-8C6260884FE5}">
      <dgm:prSet phldrT="[Text]" custT="1"/>
      <dgm:spPr/>
      <dgm:t>
        <a:bodyPr/>
        <a:lstStyle/>
        <a:p>
          <a:r>
            <a:rPr lang="id-ID" sz="2200" dirty="0">
              <a:solidFill>
                <a:schemeClr val="tx1">
                  <a:lumMod val="95000"/>
                  <a:lumOff val="5000"/>
                </a:schemeClr>
              </a:solidFill>
            </a:rPr>
            <a:t>tidak dapat dibayar 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CB4765-4BA7-4481-A42E-8B3797576DD8}" type="parTrans" cxnId="{F2E0B666-0813-40BA-9C89-FEE33508C350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DA84BE-6312-4657-84C1-04F5E94D559B}" type="sibTrans" cxnId="{F2E0B666-0813-40BA-9C89-FEE33508C350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452F20B-8B01-460B-B8E1-68213C246D20}">
      <dgm:prSet phldrT="[Text]" custT="1"/>
      <dgm:spPr/>
      <dgm:t>
        <a:bodyPr/>
        <a:lstStyle/>
        <a:p>
          <a:r>
            <a:rPr lang="id-ID" sz="2200" dirty="0">
              <a:solidFill>
                <a:schemeClr val="tx1">
                  <a:lumMod val="95000"/>
                  <a:lumOff val="5000"/>
                </a:schemeClr>
              </a:solidFill>
            </a:rPr>
            <a:t>dibayar namun waktu pembayarannya lebih lama dari yang dijanjikan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F67288-8FCF-4C21-A13D-B72EBFF11638}" type="parTrans" cxnId="{FDE43F04-D3FE-4BCA-ADAE-086B88105916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1044BE-4DE3-4D0B-8034-4B62F402600B}" type="sibTrans" cxnId="{FDE43F04-D3FE-4BCA-ADAE-086B88105916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299E3E-0519-4E15-B887-9CAD9BC859DC}">
      <dgm:prSet phldrT="[Text]" custT="1"/>
      <dgm:spPr/>
      <dgm:t>
        <a:bodyPr/>
        <a:lstStyle/>
        <a:p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Piuang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dagang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terbukti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bisa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dibayar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B90A93-D11A-4012-B628-DBA5249FE0A9}" type="parTrans" cxnId="{27D1277B-3401-42DE-8E75-7C12A6E8A67D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87BCF0-8644-4DBC-B0BE-A446E43D848A}" type="sibTrans" cxnId="{27D1277B-3401-42DE-8E75-7C12A6E8A67D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152FA3-4153-4D49-8A1E-B242015045DB}">
      <dgm:prSet phldrT="[Text]" custT="1"/>
      <dgm:spPr/>
      <dgm:t>
        <a:bodyPr/>
        <a:lstStyle/>
        <a:p>
          <a:r>
            <a:rPr lang="id-ID" sz="2200" dirty="0">
              <a:solidFill>
                <a:schemeClr val="tx1">
                  <a:lumMod val="95000"/>
                  <a:lumOff val="5000"/>
                </a:schemeClr>
              </a:solidFill>
            </a:rPr>
            <a:t>menghapuskan semua piutang tersebut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kecuali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dirty="0" err="1">
              <a:solidFill>
                <a:schemeClr val="tx1">
                  <a:lumMod val="95000"/>
                  <a:lumOff val="5000"/>
                </a:schemeClr>
              </a:solidFill>
            </a:rPr>
            <a:t>jaminan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E359896-B49F-47C7-BA91-486AF158218F}" type="parTrans" cxnId="{6D812989-3193-4217-BE65-738205822DF9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3B6675-7C07-4D76-AAC7-4367A65E5F13}" type="sibTrans" cxnId="{6D812989-3193-4217-BE65-738205822DF9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ABAC00-3522-4F3B-B92A-BE9BB494A0CC}">
      <dgm:prSet phldrT="[Text]" custT="1"/>
      <dgm:spPr/>
      <dgm:t>
        <a:bodyPr/>
        <a:lstStyle/>
        <a:p>
          <a:r>
            <a:rPr lang="id-ID" sz="2200" dirty="0">
              <a:solidFill>
                <a:schemeClr val="tx1">
                  <a:lumMod val="95000"/>
                  <a:lumOff val="5000"/>
                </a:schemeClr>
              </a:solidFill>
            </a:rPr>
            <a:t>kerugian hanya diakui sebesar piutang yang tidak ada jaminannya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8C3CD4-E68C-42A6-8499-82AE6D090BBB}" type="parTrans" cxnId="{A69B050E-0736-4322-88D3-C18F7F3AA309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592611-1860-49B5-A322-35330941FE4B}" type="sibTrans" cxnId="{A69B050E-0736-4322-88D3-C18F7F3AA309}">
      <dgm:prSet/>
      <dgm:spPr/>
      <dgm:t>
        <a:bodyPr/>
        <a:lstStyle/>
        <a:p>
          <a:endParaRPr lang="en-US" sz="22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920F6B-21C5-44E9-8782-1750114B4CBE}" type="pres">
      <dgm:prSet presAssocID="{71BDFC2A-85AC-4537-ABF7-6DB780A06B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1E05F4-78A2-4C97-A19D-957D386DFCA1}" type="pres">
      <dgm:prSet presAssocID="{8F25355F-F068-4179-BFE1-CDC9D805A887}" presName="root" presStyleCnt="0"/>
      <dgm:spPr/>
    </dgm:pt>
    <dgm:pt modelId="{B76A8279-B36F-4373-BDE6-DC1D62907DC0}" type="pres">
      <dgm:prSet presAssocID="{8F25355F-F068-4179-BFE1-CDC9D805A887}" presName="rootComposite" presStyleCnt="0"/>
      <dgm:spPr/>
    </dgm:pt>
    <dgm:pt modelId="{E935775B-3D8D-464C-8C00-C7C6A56210E9}" type="pres">
      <dgm:prSet presAssocID="{8F25355F-F068-4179-BFE1-CDC9D805A887}" presName="rootText" presStyleLbl="node1" presStyleIdx="0" presStyleCnt="2"/>
      <dgm:spPr/>
    </dgm:pt>
    <dgm:pt modelId="{38B9E154-ABC8-45D8-8C34-896F9DD7FEC8}" type="pres">
      <dgm:prSet presAssocID="{8F25355F-F068-4179-BFE1-CDC9D805A887}" presName="rootConnector" presStyleLbl="node1" presStyleIdx="0" presStyleCnt="2"/>
      <dgm:spPr/>
    </dgm:pt>
    <dgm:pt modelId="{1E0C6416-6BB9-4E14-851C-B3D17C4508A8}" type="pres">
      <dgm:prSet presAssocID="{8F25355F-F068-4179-BFE1-CDC9D805A887}" presName="childShape" presStyleCnt="0"/>
      <dgm:spPr/>
    </dgm:pt>
    <dgm:pt modelId="{3BB09CC1-4AD3-4171-9A80-E216D2594892}" type="pres">
      <dgm:prSet presAssocID="{08CB4765-4BA7-4481-A42E-8B3797576DD8}" presName="Name13" presStyleLbl="parChTrans1D2" presStyleIdx="0" presStyleCnt="4"/>
      <dgm:spPr/>
    </dgm:pt>
    <dgm:pt modelId="{4BCCB182-B46E-4922-A5E4-4DE78895A5B8}" type="pres">
      <dgm:prSet presAssocID="{65CF66C7-F106-4027-B3EF-8C6260884FE5}" presName="childText" presStyleLbl="bgAcc1" presStyleIdx="0" presStyleCnt="4">
        <dgm:presLayoutVars>
          <dgm:bulletEnabled val="1"/>
        </dgm:presLayoutVars>
      </dgm:prSet>
      <dgm:spPr/>
    </dgm:pt>
    <dgm:pt modelId="{FBE5772F-4B4A-46C8-9E77-8F245D70340A}" type="pres">
      <dgm:prSet presAssocID="{A1F67288-8FCF-4C21-A13D-B72EBFF11638}" presName="Name13" presStyleLbl="parChTrans1D2" presStyleIdx="1" presStyleCnt="4"/>
      <dgm:spPr/>
    </dgm:pt>
    <dgm:pt modelId="{CA7F9BD7-ACEF-4A4A-9F46-C42FF98C7465}" type="pres">
      <dgm:prSet presAssocID="{2452F20B-8B01-460B-B8E1-68213C246D20}" presName="childText" presStyleLbl="bgAcc1" presStyleIdx="1" presStyleCnt="4">
        <dgm:presLayoutVars>
          <dgm:bulletEnabled val="1"/>
        </dgm:presLayoutVars>
      </dgm:prSet>
      <dgm:spPr/>
    </dgm:pt>
    <dgm:pt modelId="{A109C1D0-83AF-479E-A13A-649C4D9BCDE7}" type="pres">
      <dgm:prSet presAssocID="{01299E3E-0519-4E15-B887-9CAD9BC859DC}" presName="root" presStyleCnt="0"/>
      <dgm:spPr/>
    </dgm:pt>
    <dgm:pt modelId="{480C87B0-C58B-4A2E-A588-05E0D8E628DF}" type="pres">
      <dgm:prSet presAssocID="{01299E3E-0519-4E15-B887-9CAD9BC859DC}" presName="rootComposite" presStyleCnt="0"/>
      <dgm:spPr/>
    </dgm:pt>
    <dgm:pt modelId="{27B39A12-C42C-4B9E-877E-BBCA9F8B50A6}" type="pres">
      <dgm:prSet presAssocID="{01299E3E-0519-4E15-B887-9CAD9BC859DC}" presName="rootText" presStyleLbl="node1" presStyleIdx="1" presStyleCnt="2" custScaleX="119556"/>
      <dgm:spPr/>
    </dgm:pt>
    <dgm:pt modelId="{9873757D-FEE1-4A52-98C5-647D9A1FD796}" type="pres">
      <dgm:prSet presAssocID="{01299E3E-0519-4E15-B887-9CAD9BC859DC}" presName="rootConnector" presStyleLbl="node1" presStyleIdx="1" presStyleCnt="2"/>
      <dgm:spPr/>
    </dgm:pt>
    <dgm:pt modelId="{FE721FD4-863B-4DE6-9118-4CE74B84447A}" type="pres">
      <dgm:prSet presAssocID="{01299E3E-0519-4E15-B887-9CAD9BC859DC}" presName="childShape" presStyleCnt="0"/>
      <dgm:spPr/>
    </dgm:pt>
    <dgm:pt modelId="{00402CE7-50C1-4B6A-96E9-86AC86899D0E}" type="pres">
      <dgm:prSet presAssocID="{0E359896-B49F-47C7-BA91-486AF158218F}" presName="Name13" presStyleLbl="parChTrans1D2" presStyleIdx="2" presStyleCnt="4"/>
      <dgm:spPr/>
    </dgm:pt>
    <dgm:pt modelId="{3D5DE96A-5EAF-49D0-8103-6650E2D64EF8}" type="pres">
      <dgm:prSet presAssocID="{15152FA3-4153-4D49-8A1E-B242015045DB}" presName="childText" presStyleLbl="bgAcc1" presStyleIdx="2" presStyleCnt="4" custScaleX="124845">
        <dgm:presLayoutVars>
          <dgm:bulletEnabled val="1"/>
        </dgm:presLayoutVars>
      </dgm:prSet>
      <dgm:spPr/>
    </dgm:pt>
    <dgm:pt modelId="{0DF3E2FB-B2AF-4406-915B-DCDF29044F24}" type="pres">
      <dgm:prSet presAssocID="{FE8C3CD4-E68C-42A6-8499-82AE6D090BBB}" presName="Name13" presStyleLbl="parChTrans1D2" presStyleIdx="3" presStyleCnt="4"/>
      <dgm:spPr/>
    </dgm:pt>
    <dgm:pt modelId="{C35D9023-9376-4471-91D7-009970CAE194}" type="pres">
      <dgm:prSet presAssocID="{2DABAC00-3522-4F3B-B92A-BE9BB494A0CC}" presName="childText" presStyleLbl="bgAcc1" presStyleIdx="3" presStyleCnt="4" custScaleX="124445">
        <dgm:presLayoutVars>
          <dgm:bulletEnabled val="1"/>
        </dgm:presLayoutVars>
      </dgm:prSet>
      <dgm:spPr/>
    </dgm:pt>
  </dgm:ptLst>
  <dgm:cxnLst>
    <dgm:cxn modelId="{FDE43F04-D3FE-4BCA-ADAE-086B88105916}" srcId="{8F25355F-F068-4179-BFE1-CDC9D805A887}" destId="{2452F20B-8B01-460B-B8E1-68213C246D20}" srcOrd="1" destOrd="0" parTransId="{A1F67288-8FCF-4C21-A13D-B72EBFF11638}" sibTransId="{F31044BE-4DE3-4D0B-8034-4B62F402600B}"/>
    <dgm:cxn modelId="{EEC05408-A5EE-4C10-8335-9A67A28FB9D7}" type="presOf" srcId="{71BDFC2A-85AC-4537-ABF7-6DB780A06B46}" destId="{72920F6B-21C5-44E9-8782-1750114B4CBE}" srcOrd="0" destOrd="0" presId="urn:microsoft.com/office/officeart/2005/8/layout/hierarchy3"/>
    <dgm:cxn modelId="{A69B050E-0736-4322-88D3-C18F7F3AA309}" srcId="{01299E3E-0519-4E15-B887-9CAD9BC859DC}" destId="{2DABAC00-3522-4F3B-B92A-BE9BB494A0CC}" srcOrd="1" destOrd="0" parTransId="{FE8C3CD4-E68C-42A6-8499-82AE6D090BBB}" sibTransId="{0C592611-1860-49B5-A322-35330941FE4B}"/>
    <dgm:cxn modelId="{154C651C-5F9A-44B3-8BB2-6974AFB8921B}" type="presOf" srcId="{65CF66C7-F106-4027-B3EF-8C6260884FE5}" destId="{4BCCB182-B46E-4922-A5E4-4DE78895A5B8}" srcOrd="0" destOrd="0" presId="urn:microsoft.com/office/officeart/2005/8/layout/hierarchy3"/>
    <dgm:cxn modelId="{F18B7C21-6A9E-4F6D-A6A5-808C37B4FFDA}" type="presOf" srcId="{08CB4765-4BA7-4481-A42E-8B3797576DD8}" destId="{3BB09CC1-4AD3-4171-9A80-E216D2594892}" srcOrd="0" destOrd="0" presId="urn:microsoft.com/office/officeart/2005/8/layout/hierarchy3"/>
    <dgm:cxn modelId="{CFDA152B-C838-420F-9742-C9B80527BA3B}" type="presOf" srcId="{2452F20B-8B01-460B-B8E1-68213C246D20}" destId="{CA7F9BD7-ACEF-4A4A-9F46-C42FF98C7465}" srcOrd="0" destOrd="0" presId="urn:microsoft.com/office/officeart/2005/8/layout/hierarchy3"/>
    <dgm:cxn modelId="{2234A035-6A84-495A-823B-B768E7B24D49}" type="presOf" srcId="{01299E3E-0519-4E15-B887-9CAD9BC859DC}" destId="{9873757D-FEE1-4A52-98C5-647D9A1FD796}" srcOrd="1" destOrd="0" presId="urn:microsoft.com/office/officeart/2005/8/layout/hierarchy3"/>
    <dgm:cxn modelId="{CA663164-0F27-4D64-8C2E-C183366BF16B}" type="presOf" srcId="{8F25355F-F068-4179-BFE1-CDC9D805A887}" destId="{E935775B-3D8D-464C-8C00-C7C6A56210E9}" srcOrd="0" destOrd="0" presId="urn:microsoft.com/office/officeart/2005/8/layout/hierarchy3"/>
    <dgm:cxn modelId="{F2E0B666-0813-40BA-9C89-FEE33508C350}" srcId="{8F25355F-F068-4179-BFE1-CDC9D805A887}" destId="{65CF66C7-F106-4027-B3EF-8C6260884FE5}" srcOrd="0" destOrd="0" parTransId="{08CB4765-4BA7-4481-A42E-8B3797576DD8}" sibTransId="{BFDA84BE-6312-4657-84C1-04F5E94D559B}"/>
    <dgm:cxn modelId="{09E44D55-FB75-458C-9AAB-F85DFAF0A1CD}" type="presOf" srcId="{8F25355F-F068-4179-BFE1-CDC9D805A887}" destId="{38B9E154-ABC8-45D8-8C34-896F9DD7FEC8}" srcOrd="1" destOrd="0" presId="urn:microsoft.com/office/officeart/2005/8/layout/hierarchy3"/>
    <dgm:cxn modelId="{27D1277B-3401-42DE-8E75-7C12A6E8A67D}" srcId="{71BDFC2A-85AC-4537-ABF7-6DB780A06B46}" destId="{01299E3E-0519-4E15-B887-9CAD9BC859DC}" srcOrd="1" destOrd="0" parTransId="{C0B90A93-D11A-4012-B628-DBA5249FE0A9}" sibTransId="{4E87BCF0-8644-4DBC-B0BE-A446E43D848A}"/>
    <dgm:cxn modelId="{6D812989-3193-4217-BE65-738205822DF9}" srcId="{01299E3E-0519-4E15-B887-9CAD9BC859DC}" destId="{15152FA3-4153-4D49-8A1E-B242015045DB}" srcOrd="0" destOrd="0" parTransId="{0E359896-B49F-47C7-BA91-486AF158218F}" sibTransId="{A23B6675-7C07-4D76-AAC7-4367A65E5F13}"/>
    <dgm:cxn modelId="{F4411B9F-EF8F-468D-BC28-B2EBB55C65F3}" srcId="{71BDFC2A-85AC-4537-ABF7-6DB780A06B46}" destId="{8F25355F-F068-4179-BFE1-CDC9D805A887}" srcOrd="0" destOrd="0" parTransId="{96E4E8AC-55AD-4D1F-BE25-90171A8068F5}" sibTransId="{5D5B3DEA-99EF-442A-8164-9C658F1B0781}"/>
    <dgm:cxn modelId="{CEA818AA-6FE5-48FB-942B-E3D90DD6A0F5}" type="presOf" srcId="{A1F67288-8FCF-4C21-A13D-B72EBFF11638}" destId="{FBE5772F-4B4A-46C8-9E77-8F245D70340A}" srcOrd="0" destOrd="0" presId="urn:microsoft.com/office/officeart/2005/8/layout/hierarchy3"/>
    <dgm:cxn modelId="{11734DAE-DB1E-4522-ADDD-23E6F1E30569}" type="presOf" srcId="{01299E3E-0519-4E15-B887-9CAD9BC859DC}" destId="{27B39A12-C42C-4B9E-877E-BBCA9F8B50A6}" srcOrd="0" destOrd="0" presId="urn:microsoft.com/office/officeart/2005/8/layout/hierarchy3"/>
    <dgm:cxn modelId="{CB35FDB0-7564-4CE5-906D-9333565D5645}" type="presOf" srcId="{15152FA3-4153-4D49-8A1E-B242015045DB}" destId="{3D5DE96A-5EAF-49D0-8103-6650E2D64EF8}" srcOrd="0" destOrd="0" presId="urn:microsoft.com/office/officeart/2005/8/layout/hierarchy3"/>
    <dgm:cxn modelId="{12D5D1DB-B68F-444C-9879-60DCCB4D1E25}" type="presOf" srcId="{2DABAC00-3522-4F3B-B92A-BE9BB494A0CC}" destId="{C35D9023-9376-4471-91D7-009970CAE194}" srcOrd="0" destOrd="0" presId="urn:microsoft.com/office/officeart/2005/8/layout/hierarchy3"/>
    <dgm:cxn modelId="{C1C6B1F6-00ED-4C54-8ECF-8A1F0CCE1CA4}" type="presOf" srcId="{0E359896-B49F-47C7-BA91-486AF158218F}" destId="{00402CE7-50C1-4B6A-96E9-86AC86899D0E}" srcOrd="0" destOrd="0" presId="urn:microsoft.com/office/officeart/2005/8/layout/hierarchy3"/>
    <dgm:cxn modelId="{F04AD3FB-4A93-4CEC-9508-3AB10F39A4FA}" type="presOf" srcId="{FE8C3CD4-E68C-42A6-8499-82AE6D090BBB}" destId="{0DF3E2FB-B2AF-4406-915B-DCDF29044F24}" srcOrd="0" destOrd="0" presId="urn:microsoft.com/office/officeart/2005/8/layout/hierarchy3"/>
    <dgm:cxn modelId="{9801CD34-FB35-4D40-B1A0-0648D3013D04}" type="presParOf" srcId="{72920F6B-21C5-44E9-8782-1750114B4CBE}" destId="{481E05F4-78A2-4C97-A19D-957D386DFCA1}" srcOrd="0" destOrd="0" presId="urn:microsoft.com/office/officeart/2005/8/layout/hierarchy3"/>
    <dgm:cxn modelId="{C8F9B129-420D-401D-BC30-A9176B457F4C}" type="presParOf" srcId="{481E05F4-78A2-4C97-A19D-957D386DFCA1}" destId="{B76A8279-B36F-4373-BDE6-DC1D62907DC0}" srcOrd="0" destOrd="0" presId="urn:microsoft.com/office/officeart/2005/8/layout/hierarchy3"/>
    <dgm:cxn modelId="{E6676E92-E851-46AC-8199-1BE6356AF869}" type="presParOf" srcId="{B76A8279-B36F-4373-BDE6-DC1D62907DC0}" destId="{E935775B-3D8D-464C-8C00-C7C6A56210E9}" srcOrd="0" destOrd="0" presId="urn:microsoft.com/office/officeart/2005/8/layout/hierarchy3"/>
    <dgm:cxn modelId="{E4040973-5E8B-4AC0-8078-23656F5E0FE4}" type="presParOf" srcId="{B76A8279-B36F-4373-BDE6-DC1D62907DC0}" destId="{38B9E154-ABC8-45D8-8C34-896F9DD7FEC8}" srcOrd="1" destOrd="0" presId="urn:microsoft.com/office/officeart/2005/8/layout/hierarchy3"/>
    <dgm:cxn modelId="{3645493C-3810-41BF-A9AA-2DFC56335EBB}" type="presParOf" srcId="{481E05F4-78A2-4C97-A19D-957D386DFCA1}" destId="{1E0C6416-6BB9-4E14-851C-B3D17C4508A8}" srcOrd="1" destOrd="0" presId="urn:microsoft.com/office/officeart/2005/8/layout/hierarchy3"/>
    <dgm:cxn modelId="{348ABF75-1581-400A-99D4-9D54B8210212}" type="presParOf" srcId="{1E0C6416-6BB9-4E14-851C-B3D17C4508A8}" destId="{3BB09CC1-4AD3-4171-9A80-E216D2594892}" srcOrd="0" destOrd="0" presId="urn:microsoft.com/office/officeart/2005/8/layout/hierarchy3"/>
    <dgm:cxn modelId="{87CCEFAE-0395-4EA6-ABF7-F5A53BC975E7}" type="presParOf" srcId="{1E0C6416-6BB9-4E14-851C-B3D17C4508A8}" destId="{4BCCB182-B46E-4922-A5E4-4DE78895A5B8}" srcOrd="1" destOrd="0" presId="urn:microsoft.com/office/officeart/2005/8/layout/hierarchy3"/>
    <dgm:cxn modelId="{DD488775-893F-424D-8375-48AC6CAD989A}" type="presParOf" srcId="{1E0C6416-6BB9-4E14-851C-B3D17C4508A8}" destId="{FBE5772F-4B4A-46C8-9E77-8F245D70340A}" srcOrd="2" destOrd="0" presId="urn:microsoft.com/office/officeart/2005/8/layout/hierarchy3"/>
    <dgm:cxn modelId="{37BD08D9-3F70-4A3A-9667-C4B93227A3B9}" type="presParOf" srcId="{1E0C6416-6BB9-4E14-851C-B3D17C4508A8}" destId="{CA7F9BD7-ACEF-4A4A-9F46-C42FF98C7465}" srcOrd="3" destOrd="0" presId="urn:microsoft.com/office/officeart/2005/8/layout/hierarchy3"/>
    <dgm:cxn modelId="{6DFC65BF-52E2-454B-A6DD-2CF1E108C043}" type="presParOf" srcId="{72920F6B-21C5-44E9-8782-1750114B4CBE}" destId="{A109C1D0-83AF-479E-A13A-649C4D9BCDE7}" srcOrd="1" destOrd="0" presId="urn:microsoft.com/office/officeart/2005/8/layout/hierarchy3"/>
    <dgm:cxn modelId="{46CC411B-F2AA-4535-B745-8EE3B06DBE0E}" type="presParOf" srcId="{A109C1D0-83AF-479E-A13A-649C4D9BCDE7}" destId="{480C87B0-C58B-4A2E-A588-05E0D8E628DF}" srcOrd="0" destOrd="0" presId="urn:microsoft.com/office/officeart/2005/8/layout/hierarchy3"/>
    <dgm:cxn modelId="{8E36360D-CE5C-4494-9CD9-12B4CA999C5C}" type="presParOf" srcId="{480C87B0-C58B-4A2E-A588-05E0D8E628DF}" destId="{27B39A12-C42C-4B9E-877E-BBCA9F8B50A6}" srcOrd="0" destOrd="0" presId="urn:microsoft.com/office/officeart/2005/8/layout/hierarchy3"/>
    <dgm:cxn modelId="{4474F507-853E-4A53-8F12-9D58EB669FF3}" type="presParOf" srcId="{480C87B0-C58B-4A2E-A588-05E0D8E628DF}" destId="{9873757D-FEE1-4A52-98C5-647D9A1FD796}" srcOrd="1" destOrd="0" presId="urn:microsoft.com/office/officeart/2005/8/layout/hierarchy3"/>
    <dgm:cxn modelId="{7EDABA01-AC36-487A-90E8-9645B806D6CF}" type="presParOf" srcId="{A109C1D0-83AF-479E-A13A-649C4D9BCDE7}" destId="{FE721FD4-863B-4DE6-9118-4CE74B84447A}" srcOrd="1" destOrd="0" presId="urn:microsoft.com/office/officeart/2005/8/layout/hierarchy3"/>
    <dgm:cxn modelId="{4D4C512C-0097-4295-84C2-E22A7E1FE6CB}" type="presParOf" srcId="{FE721FD4-863B-4DE6-9118-4CE74B84447A}" destId="{00402CE7-50C1-4B6A-96E9-86AC86899D0E}" srcOrd="0" destOrd="0" presId="urn:microsoft.com/office/officeart/2005/8/layout/hierarchy3"/>
    <dgm:cxn modelId="{EAA98159-903B-44BC-96FD-5BC2E796F83A}" type="presParOf" srcId="{FE721FD4-863B-4DE6-9118-4CE74B84447A}" destId="{3D5DE96A-5EAF-49D0-8103-6650E2D64EF8}" srcOrd="1" destOrd="0" presId="urn:microsoft.com/office/officeart/2005/8/layout/hierarchy3"/>
    <dgm:cxn modelId="{0D015E0A-9E5B-4EA2-9BDB-12D3820F84E0}" type="presParOf" srcId="{FE721FD4-863B-4DE6-9118-4CE74B84447A}" destId="{0DF3E2FB-B2AF-4406-915B-DCDF29044F24}" srcOrd="2" destOrd="0" presId="urn:microsoft.com/office/officeart/2005/8/layout/hierarchy3"/>
    <dgm:cxn modelId="{AF87FB9F-746E-4D41-9640-0033A1FCCB4D}" type="presParOf" srcId="{FE721FD4-863B-4DE6-9118-4CE74B84447A}" destId="{C35D9023-9376-4471-91D7-009970CAE19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5547EFC-9855-47E8-B6B5-A85519B2A20B}" type="doc">
      <dgm:prSet loTypeId="urn:microsoft.com/office/officeart/2005/8/layout/cycle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50D71-8B0B-4F82-9728-F5808427A995}">
      <dgm:prSet phldrT="[Text]" custT="1"/>
      <dgm:spPr/>
      <dgm:t>
        <a:bodyPr/>
        <a:lstStyle/>
        <a:p>
          <a:pPr algn="ctr"/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Evaluasi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thd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individual</a:t>
          </a:r>
        </a:p>
      </dgm:t>
    </dgm:pt>
    <dgm:pt modelId="{A80486FC-BF11-448B-A1CC-05DEF2A383A2}" type="parTrans" cxnId="{13B32DF0-D732-4AC0-BCFD-1D657A202DAF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3F16810-CADF-47C1-92E5-8CDEB80AD0A9}" type="sibTrans" cxnId="{13B32DF0-D732-4AC0-BCFD-1D657A202DAF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055A14-F1CE-4143-8AC0-8BEDB163AB27}">
      <dgm:prSet phldrT="[Text]" custT="1"/>
      <dgm:spPr/>
      <dgm:t>
        <a:bodyPr/>
        <a:lstStyle/>
        <a:p>
          <a:pPr algn="ctr"/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Jika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id-ID" sz="2000" b="1" dirty="0">
              <a:solidFill>
                <a:schemeClr val="tx1">
                  <a:lumMod val="95000"/>
                  <a:lumOff val="5000"/>
                </a:schemeClr>
              </a:solidFill>
            </a:rPr>
            <a:t>menghitung arus kas masa depan dari piutang 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46C4D7-CF5B-4C99-B478-729CFB489C96}" type="parTrans" cxnId="{EA40F513-3EDF-476B-ADFE-0E911E8A5A60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5163F2-62D6-4903-8497-43848BAD7D1E}" type="sibTrans" cxnId="{EA40F513-3EDF-476B-ADFE-0E911E8A5A60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6A09AD-E3B6-4FAD-8359-E2BC9ACE2E9C}">
      <dgm:prSet phldrT="[Text]" custT="1"/>
      <dgm:spPr/>
      <dgm:t>
        <a:bodyPr/>
        <a:lstStyle/>
        <a:p>
          <a:pPr algn="ctr"/>
          <a:r>
            <a:rPr lang="id-ID" sz="2000" b="1" dirty="0">
              <a:solidFill>
                <a:schemeClr val="tx1">
                  <a:lumMod val="95000"/>
                  <a:lumOff val="5000"/>
                </a:schemeClr>
              </a:solidFill>
            </a:rPr>
            <a:t>Selisihnya akan diakui sebagai kerugian penurunan nila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i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139B7E9-FD22-43D1-AB68-D49DBEDDDAA5}" type="parTrans" cxnId="{14D5083F-8CF0-4B84-8ED6-D35BB8A4D33D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0143CB-EED1-448A-8A56-85D7B3644218}" type="sibTrans" cxnId="{14D5083F-8CF0-4B84-8ED6-D35BB8A4D33D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2B9BEE-32E3-43C7-9E43-C06F05457286}">
      <dgm:prSet phldrT="[Text]" custT="1"/>
      <dgm:spPr/>
      <dgm:t>
        <a:bodyPr/>
        <a:lstStyle/>
        <a:p>
          <a:pPr algn="ctr"/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Jika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atas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individual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4A6A64-3311-4A64-A214-2EBD19588BEF}" type="parTrans" cxnId="{1DEC3296-4228-40F2-A8A7-BB3B3DDCFCB9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BEC960D-42F6-48CC-8307-80007457C10C}" type="sibTrans" cxnId="{1DEC3296-4228-40F2-A8A7-BB3B3DDCFCB9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823F4C-0ACC-44FF-BC00-4FC891334A02}">
      <dgm:prSet phldrT="[Text]" custT="1"/>
      <dgm:spPr/>
      <dgm:t>
        <a:bodyPr/>
        <a:lstStyle/>
        <a:p>
          <a:pPr algn="ctr"/>
          <a:r>
            <a:rPr lang="id-ID" sz="2000" b="1" dirty="0">
              <a:solidFill>
                <a:schemeClr val="tx1">
                  <a:lumMod val="95000"/>
                  <a:lumOff val="5000"/>
                </a:schemeClr>
              </a:solidFill>
            </a:rPr>
            <a:t>piutang dimasukkan dalam kelompok piutang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mengalami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secara</a:t>
          </a: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1">
                  <a:lumMod val="95000"/>
                  <a:lumOff val="5000"/>
                </a:schemeClr>
              </a:solidFill>
            </a:rPr>
            <a:t>kolektif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3A8F1DB-2487-40FF-B0A3-992015402330}" type="parTrans" cxnId="{BD78005E-4DDD-48A9-AF62-74ABEABBCACB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1ED28F-B18D-4E5C-A0B1-229EC2EC6923}" type="sibTrans" cxnId="{BD78005E-4DDD-48A9-AF62-74ABEABBCACB}">
      <dgm:prSet/>
      <dgm:spPr/>
      <dgm:t>
        <a:bodyPr/>
        <a:lstStyle/>
        <a:p>
          <a:pPr algn="ctr"/>
          <a:endParaRPr lang="en-US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F2F5B5-C34C-4EAA-BACE-C9E12D897A22}" type="pres">
      <dgm:prSet presAssocID="{D5547EFC-9855-47E8-B6B5-A85519B2A20B}" presName="Name0" presStyleCnt="0">
        <dgm:presLayoutVars>
          <dgm:dir/>
          <dgm:resizeHandles val="exact"/>
        </dgm:presLayoutVars>
      </dgm:prSet>
      <dgm:spPr/>
    </dgm:pt>
    <dgm:pt modelId="{14645077-E7A0-4721-B954-5071A478C602}" type="pres">
      <dgm:prSet presAssocID="{D5547EFC-9855-47E8-B6B5-A85519B2A20B}" presName="cycle" presStyleCnt="0"/>
      <dgm:spPr/>
    </dgm:pt>
    <dgm:pt modelId="{AB88022E-E61C-46CB-BB38-E36EB53CC020}" type="pres">
      <dgm:prSet presAssocID="{82B50D71-8B0B-4F82-9728-F5808427A995}" presName="nodeFirstNode" presStyleLbl="node1" presStyleIdx="0" presStyleCnt="5">
        <dgm:presLayoutVars>
          <dgm:bulletEnabled val="1"/>
        </dgm:presLayoutVars>
      </dgm:prSet>
      <dgm:spPr/>
    </dgm:pt>
    <dgm:pt modelId="{D9150205-5EC2-40B7-9B03-AA0C4167501F}" type="pres">
      <dgm:prSet presAssocID="{E3F16810-CADF-47C1-92E5-8CDEB80AD0A9}" presName="sibTransFirstNode" presStyleLbl="bgShp" presStyleIdx="0" presStyleCnt="1"/>
      <dgm:spPr/>
    </dgm:pt>
    <dgm:pt modelId="{C94C3AD8-AA71-4D52-B2C9-A957FC2BF418}" type="pres">
      <dgm:prSet presAssocID="{78055A14-F1CE-4143-8AC0-8BEDB163AB27}" presName="nodeFollowingNodes" presStyleLbl="node1" presStyleIdx="1" presStyleCnt="5" custScaleY="117820" custRadScaleRad="96701" custRadScaleInc="12633">
        <dgm:presLayoutVars>
          <dgm:bulletEnabled val="1"/>
        </dgm:presLayoutVars>
      </dgm:prSet>
      <dgm:spPr/>
    </dgm:pt>
    <dgm:pt modelId="{F3566F42-2253-4AE6-B3CF-E4877A857E89}" type="pres">
      <dgm:prSet presAssocID="{496A09AD-E3B6-4FAD-8359-E2BC9ACE2E9C}" presName="nodeFollowingNodes" presStyleLbl="node1" presStyleIdx="2" presStyleCnt="5" custRadScaleRad="120150" custRadScaleInc="-19459">
        <dgm:presLayoutVars>
          <dgm:bulletEnabled val="1"/>
        </dgm:presLayoutVars>
      </dgm:prSet>
      <dgm:spPr/>
    </dgm:pt>
    <dgm:pt modelId="{673432EC-7ADA-4C57-831D-53EAA4F96F84}" type="pres">
      <dgm:prSet presAssocID="{732B9BEE-32E3-43C7-9E43-C06F05457286}" presName="nodeFollowingNodes" presStyleLbl="node1" presStyleIdx="3" presStyleCnt="5" custRadScaleRad="113959" custRadScaleInc="14618">
        <dgm:presLayoutVars>
          <dgm:bulletEnabled val="1"/>
        </dgm:presLayoutVars>
      </dgm:prSet>
      <dgm:spPr/>
    </dgm:pt>
    <dgm:pt modelId="{43706827-3A75-4075-9266-8E56166AD331}" type="pres">
      <dgm:prSet presAssocID="{D3823F4C-0ACC-44FF-BC00-4FC891334A02}" presName="nodeFollowingNodes" presStyleLbl="node1" presStyleIdx="4" presStyleCnt="5" custScaleX="115758" custScaleY="154904" custRadScaleRad="96701" custRadScaleInc="-12633">
        <dgm:presLayoutVars>
          <dgm:bulletEnabled val="1"/>
        </dgm:presLayoutVars>
      </dgm:prSet>
      <dgm:spPr/>
    </dgm:pt>
  </dgm:ptLst>
  <dgm:cxnLst>
    <dgm:cxn modelId="{EA40F513-3EDF-476B-ADFE-0E911E8A5A60}" srcId="{D5547EFC-9855-47E8-B6B5-A85519B2A20B}" destId="{78055A14-F1CE-4143-8AC0-8BEDB163AB27}" srcOrd="1" destOrd="0" parTransId="{9D46C4D7-CF5B-4C99-B478-729CFB489C96}" sibTransId="{075163F2-62D6-4903-8497-43848BAD7D1E}"/>
    <dgm:cxn modelId="{14D5083F-8CF0-4B84-8ED6-D35BB8A4D33D}" srcId="{D5547EFC-9855-47E8-B6B5-A85519B2A20B}" destId="{496A09AD-E3B6-4FAD-8359-E2BC9ACE2E9C}" srcOrd="2" destOrd="0" parTransId="{3139B7E9-FD22-43D1-AB68-D49DBEDDDAA5}" sibTransId="{A20143CB-EED1-448A-8A56-85D7B3644218}"/>
    <dgm:cxn modelId="{BD78005E-4DDD-48A9-AF62-74ABEABBCACB}" srcId="{D5547EFC-9855-47E8-B6B5-A85519B2A20B}" destId="{D3823F4C-0ACC-44FF-BC00-4FC891334A02}" srcOrd="4" destOrd="0" parTransId="{E3A8F1DB-2487-40FF-B0A3-992015402330}" sibTransId="{2F1ED28F-B18D-4E5C-A0B1-229EC2EC6923}"/>
    <dgm:cxn modelId="{CA74BC4D-8838-4512-87FA-814E9175BCCC}" type="presOf" srcId="{D3823F4C-0ACC-44FF-BC00-4FC891334A02}" destId="{43706827-3A75-4075-9266-8E56166AD331}" srcOrd="0" destOrd="0" presId="urn:microsoft.com/office/officeart/2005/8/layout/cycle3"/>
    <dgm:cxn modelId="{300E5F6F-0CBD-44D5-AC5F-9F72F76857DE}" type="presOf" srcId="{D5547EFC-9855-47E8-B6B5-A85519B2A20B}" destId="{9FF2F5B5-C34C-4EAA-BACE-C9E12D897A22}" srcOrd="0" destOrd="0" presId="urn:microsoft.com/office/officeart/2005/8/layout/cycle3"/>
    <dgm:cxn modelId="{DA34C76F-2E99-4E49-875C-F355EF4DEA78}" type="presOf" srcId="{732B9BEE-32E3-43C7-9E43-C06F05457286}" destId="{673432EC-7ADA-4C57-831D-53EAA4F96F84}" srcOrd="0" destOrd="0" presId="urn:microsoft.com/office/officeart/2005/8/layout/cycle3"/>
    <dgm:cxn modelId="{47EDDC5A-4816-4FED-9F11-36215D51C326}" type="presOf" srcId="{496A09AD-E3B6-4FAD-8359-E2BC9ACE2E9C}" destId="{F3566F42-2253-4AE6-B3CF-E4877A857E89}" srcOrd="0" destOrd="0" presId="urn:microsoft.com/office/officeart/2005/8/layout/cycle3"/>
    <dgm:cxn modelId="{731E507E-F23E-437E-9B61-591A4B2E23F3}" type="presOf" srcId="{78055A14-F1CE-4143-8AC0-8BEDB163AB27}" destId="{C94C3AD8-AA71-4D52-B2C9-A957FC2BF418}" srcOrd="0" destOrd="0" presId="urn:microsoft.com/office/officeart/2005/8/layout/cycle3"/>
    <dgm:cxn modelId="{480BB687-F3E3-43D4-AFD5-4EC5110543F0}" type="presOf" srcId="{E3F16810-CADF-47C1-92E5-8CDEB80AD0A9}" destId="{D9150205-5EC2-40B7-9B03-AA0C4167501F}" srcOrd="0" destOrd="0" presId="urn:microsoft.com/office/officeart/2005/8/layout/cycle3"/>
    <dgm:cxn modelId="{1DEC3296-4228-40F2-A8A7-BB3B3DDCFCB9}" srcId="{D5547EFC-9855-47E8-B6B5-A85519B2A20B}" destId="{732B9BEE-32E3-43C7-9E43-C06F05457286}" srcOrd="3" destOrd="0" parTransId="{B84A6A64-3311-4A64-A214-2EBD19588BEF}" sibTransId="{4BEC960D-42F6-48CC-8307-80007457C10C}"/>
    <dgm:cxn modelId="{D1F86DEE-B8CC-414E-9958-C56EF04F2F30}" type="presOf" srcId="{82B50D71-8B0B-4F82-9728-F5808427A995}" destId="{AB88022E-E61C-46CB-BB38-E36EB53CC020}" srcOrd="0" destOrd="0" presId="urn:microsoft.com/office/officeart/2005/8/layout/cycle3"/>
    <dgm:cxn modelId="{13B32DF0-D732-4AC0-BCFD-1D657A202DAF}" srcId="{D5547EFC-9855-47E8-B6B5-A85519B2A20B}" destId="{82B50D71-8B0B-4F82-9728-F5808427A995}" srcOrd="0" destOrd="0" parTransId="{A80486FC-BF11-448B-A1CC-05DEF2A383A2}" sibTransId="{E3F16810-CADF-47C1-92E5-8CDEB80AD0A9}"/>
    <dgm:cxn modelId="{3DD07401-3F04-4AD2-B3B7-F0D0FB1EDF8D}" type="presParOf" srcId="{9FF2F5B5-C34C-4EAA-BACE-C9E12D897A22}" destId="{14645077-E7A0-4721-B954-5071A478C602}" srcOrd="0" destOrd="0" presId="urn:microsoft.com/office/officeart/2005/8/layout/cycle3"/>
    <dgm:cxn modelId="{CDE59537-45DA-4E16-8638-39588ACE8A15}" type="presParOf" srcId="{14645077-E7A0-4721-B954-5071A478C602}" destId="{AB88022E-E61C-46CB-BB38-E36EB53CC020}" srcOrd="0" destOrd="0" presId="urn:microsoft.com/office/officeart/2005/8/layout/cycle3"/>
    <dgm:cxn modelId="{FCC17118-70CB-4971-A262-5E4FB78A80C5}" type="presParOf" srcId="{14645077-E7A0-4721-B954-5071A478C602}" destId="{D9150205-5EC2-40B7-9B03-AA0C4167501F}" srcOrd="1" destOrd="0" presId="urn:microsoft.com/office/officeart/2005/8/layout/cycle3"/>
    <dgm:cxn modelId="{6248A32A-7A4A-49D9-B1A9-07AA0F319DEC}" type="presParOf" srcId="{14645077-E7A0-4721-B954-5071A478C602}" destId="{C94C3AD8-AA71-4D52-B2C9-A957FC2BF418}" srcOrd="2" destOrd="0" presId="urn:microsoft.com/office/officeart/2005/8/layout/cycle3"/>
    <dgm:cxn modelId="{F457C198-66D7-450A-BC1D-1BA12D8C6C18}" type="presParOf" srcId="{14645077-E7A0-4721-B954-5071A478C602}" destId="{F3566F42-2253-4AE6-B3CF-E4877A857E89}" srcOrd="3" destOrd="0" presId="urn:microsoft.com/office/officeart/2005/8/layout/cycle3"/>
    <dgm:cxn modelId="{2E48B4B4-3A6A-4A07-BE38-B990518A44EB}" type="presParOf" srcId="{14645077-E7A0-4721-B954-5071A478C602}" destId="{673432EC-7ADA-4C57-831D-53EAA4F96F84}" srcOrd="4" destOrd="0" presId="urn:microsoft.com/office/officeart/2005/8/layout/cycle3"/>
    <dgm:cxn modelId="{39465A5B-070C-458A-BE1D-3923B8B9EE4B}" type="presParOf" srcId="{14645077-E7A0-4721-B954-5071A478C602}" destId="{43706827-3A75-4075-9266-8E56166AD33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F15CC0C-31A1-43C5-9C5E-93E307C5E441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B54512-17FC-43FF-BDB7-BECF560D3DF9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897581D7-8963-45DD-9A33-CC1930CB4CD5}" type="parTrans" cxnId="{0E89F482-82AD-41EC-BAE7-C67D83F3BE4D}">
      <dgm:prSet/>
      <dgm:spPr/>
      <dgm:t>
        <a:bodyPr/>
        <a:lstStyle/>
        <a:p>
          <a:pPr algn="just"/>
          <a:endParaRPr lang="en-US"/>
        </a:p>
      </dgm:t>
    </dgm:pt>
    <dgm:pt modelId="{9E55234C-EC22-49A2-B8E0-0EFCEB143E4D}" type="sibTrans" cxnId="{0E89F482-82AD-41EC-BAE7-C67D83F3BE4D}">
      <dgm:prSet/>
      <dgm:spPr/>
      <dgm:t>
        <a:bodyPr/>
        <a:lstStyle/>
        <a:p>
          <a:pPr algn="just"/>
          <a:endParaRPr lang="en-US"/>
        </a:p>
      </dgm:t>
    </dgm:pt>
    <dgm:pt modelId="{E0ED25A3-B667-4D5A-90F6-77A9E5809D4B}">
      <dgm:prSet phldrT="[Text]"/>
      <dgm:spPr/>
      <dgm:t>
        <a:bodyPr/>
        <a:lstStyle/>
        <a:p>
          <a:pPr algn="just"/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piutang</a:t>
          </a:r>
          <a:r>
            <a:rPr lang="en-US" dirty="0"/>
            <a:t> yang </a:t>
          </a:r>
          <a:r>
            <a:rPr lang="en-US" dirty="0" err="1"/>
            <a:t>dimiliki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signifikan</a:t>
          </a:r>
          <a:endParaRPr lang="en-US" dirty="0"/>
        </a:p>
      </dgm:t>
    </dgm:pt>
    <dgm:pt modelId="{B4F8A19B-85A8-46B0-9FA5-5BA7484D1C0E}" type="parTrans" cxnId="{DB64C98F-9953-46A0-A206-6F5567E43709}">
      <dgm:prSet/>
      <dgm:spPr/>
      <dgm:t>
        <a:bodyPr/>
        <a:lstStyle/>
        <a:p>
          <a:pPr algn="just"/>
          <a:endParaRPr lang="en-US"/>
        </a:p>
      </dgm:t>
    </dgm:pt>
    <dgm:pt modelId="{A939B6C7-8AD5-402C-AA20-BCABF92EB6E4}" type="sibTrans" cxnId="{DB64C98F-9953-46A0-A206-6F5567E43709}">
      <dgm:prSet/>
      <dgm:spPr/>
      <dgm:t>
        <a:bodyPr/>
        <a:lstStyle/>
        <a:p>
          <a:pPr algn="just"/>
          <a:endParaRPr lang="en-US"/>
        </a:p>
      </dgm:t>
    </dgm:pt>
    <dgm:pt modelId="{EA390BE6-270C-4B3B-8A7C-7B4A7E615AAD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AF8FAE8F-D753-405D-8774-D4C7017200EF}" type="parTrans" cxnId="{1CFE4EA8-B2EB-40F7-9350-3EBC5FF7AC3F}">
      <dgm:prSet/>
      <dgm:spPr/>
      <dgm:t>
        <a:bodyPr/>
        <a:lstStyle/>
        <a:p>
          <a:pPr algn="just"/>
          <a:endParaRPr lang="en-US"/>
        </a:p>
      </dgm:t>
    </dgm:pt>
    <dgm:pt modelId="{161D7FFA-27EE-4F6E-BBF2-7E6656B0AD2E}" type="sibTrans" cxnId="{1CFE4EA8-B2EB-40F7-9350-3EBC5FF7AC3F}">
      <dgm:prSet/>
      <dgm:spPr/>
      <dgm:t>
        <a:bodyPr/>
        <a:lstStyle/>
        <a:p>
          <a:pPr algn="just"/>
          <a:endParaRPr lang="en-US"/>
        </a:p>
      </dgm:t>
    </dgm:pt>
    <dgm:pt modelId="{28B5FBBA-9211-489D-89D2-9C40A5DF5B23}">
      <dgm:prSet phldrT="[Text]"/>
      <dgm:spPr/>
      <dgm:t>
        <a:bodyPr/>
        <a:lstStyle/>
        <a:p>
          <a:pPr algn="just"/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piutang</a:t>
          </a:r>
          <a:r>
            <a:rPr lang="en-US" dirty="0"/>
            <a:t> yang </a:t>
          </a:r>
          <a:r>
            <a:rPr lang="en-US" dirty="0" err="1"/>
            <a:t>signifikan</a:t>
          </a:r>
          <a:r>
            <a:rPr lang="en-US" dirty="0"/>
            <a:t> </a:t>
          </a:r>
          <a:r>
            <a:rPr lang="en-US" dirty="0" err="1"/>
            <a:t>mengalami</a:t>
          </a:r>
          <a:r>
            <a:rPr lang="en-US" dirty="0"/>
            <a:t> </a:t>
          </a:r>
          <a:r>
            <a:rPr lang="en-US" dirty="0" err="1"/>
            <a:t>penurunan</a:t>
          </a:r>
          <a:r>
            <a:rPr lang="en-US" dirty="0"/>
            <a:t> </a:t>
          </a:r>
          <a:r>
            <a:rPr lang="en-US" dirty="0" err="1"/>
            <a:t>nilai</a:t>
          </a:r>
          <a:endParaRPr lang="en-US" dirty="0"/>
        </a:p>
      </dgm:t>
    </dgm:pt>
    <dgm:pt modelId="{2F7548F8-5D59-4D18-A69B-D78B16E06324}" type="parTrans" cxnId="{E181D981-FEDA-485F-A912-BC0B6B81AA10}">
      <dgm:prSet/>
      <dgm:spPr/>
      <dgm:t>
        <a:bodyPr/>
        <a:lstStyle/>
        <a:p>
          <a:pPr algn="just"/>
          <a:endParaRPr lang="en-US"/>
        </a:p>
      </dgm:t>
    </dgm:pt>
    <dgm:pt modelId="{0C50C934-6550-4C01-9CCB-5A68DBC6D482}" type="sibTrans" cxnId="{E181D981-FEDA-485F-A912-BC0B6B81AA10}">
      <dgm:prSet/>
      <dgm:spPr/>
      <dgm:t>
        <a:bodyPr/>
        <a:lstStyle/>
        <a:p>
          <a:pPr algn="just"/>
          <a:endParaRPr lang="en-US"/>
        </a:p>
      </dgm:t>
    </dgm:pt>
    <dgm:pt modelId="{6AC83C47-A29A-4FA3-9A50-2DB636FD5C16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34D364B3-1411-4A8B-93C0-1121CBEC32E1}" type="parTrans" cxnId="{CC0AA7C6-71D4-46D5-810C-23E7A31700A1}">
      <dgm:prSet/>
      <dgm:spPr/>
      <dgm:t>
        <a:bodyPr/>
        <a:lstStyle/>
        <a:p>
          <a:pPr algn="just"/>
          <a:endParaRPr lang="en-US"/>
        </a:p>
      </dgm:t>
    </dgm:pt>
    <dgm:pt modelId="{926C8372-051A-4181-B8C0-36484A307E73}" type="sibTrans" cxnId="{CC0AA7C6-71D4-46D5-810C-23E7A31700A1}">
      <dgm:prSet/>
      <dgm:spPr/>
      <dgm:t>
        <a:bodyPr/>
        <a:lstStyle/>
        <a:p>
          <a:pPr algn="just"/>
          <a:endParaRPr lang="en-US"/>
        </a:p>
      </dgm:t>
    </dgm:pt>
    <dgm:pt modelId="{B1F7C8B3-C468-4041-B23A-17664D0BD54F}">
      <dgm:prSet phldrT="[Text]"/>
      <dgm:spPr/>
      <dgm:t>
        <a:bodyPr/>
        <a:lstStyle/>
        <a:p>
          <a:pPr algn="just"/>
          <a:r>
            <a:rPr lang="en-US" dirty="0" err="1"/>
            <a:t>Keduanya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dievaluasi</a:t>
          </a:r>
          <a:r>
            <a:rPr lang="en-US" dirty="0"/>
            <a:t> </a:t>
          </a:r>
          <a:r>
            <a:rPr lang="en-US" dirty="0" err="1"/>
            <a:t>penurunannya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kolektif</a:t>
          </a:r>
          <a:endParaRPr lang="en-US" dirty="0"/>
        </a:p>
      </dgm:t>
    </dgm:pt>
    <dgm:pt modelId="{782A3656-4288-4E53-A3E6-A6775679AF3E}" type="parTrans" cxnId="{0BE78680-9E54-4326-99B9-9C2F9271DB69}">
      <dgm:prSet/>
      <dgm:spPr/>
      <dgm:t>
        <a:bodyPr/>
        <a:lstStyle/>
        <a:p>
          <a:pPr algn="just"/>
          <a:endParaRPr lang="en-US"/>
        </a:p>
      </dgm:t>
    </dgm:pt>
    <dgm:pt modelId="{C113F260-EAE7-4E58-A1E9-AFE40FC6E75C}" type="sibTrans" cxnId="{0BE78680-9E54-4326-99B9-9C2F9271DB69}">
      <dgm:prSet/>
      <dgm:spPr/>
      <dgm:t>
        <a:bodyPr/>
        <a:lstStyle/>
        <a:p>
          <a:pPr algn="just"/>
          <a:endParaRPr lang="en-US"/>
        </a:p>
      </dgm:t>
    </dgm:pt>
    <dgm:pt modelId="{F1461905-CA38-4FED-875D-AF6BA41A55A5}" type="pres">
      <dgm:prSet presAssocID="{4F15CC0C-31A1-43C5-9C5E-93E307C5E441}" presName="linearFlow" presStyleCnt="0">
        <dgm:presLayoutVars>
          <dgm:dir/>
          <dgm:animLvl val="lvl"/>
          <dgm:resizeHandles val="exact"/>
        </dgm:presLayoutVars>
      </dgm:prSet>
      <dgm:spPr/>
    </dgm:pt>
    <dgm:pt modelId="{4790E0FE-A2E9-427C-8ECF-BB8214020FB1}" type="pres">
      <dgm:prSet presAssocID="{CFB54512-17FC-43FF-BDB7-BECF560D3DF9}" presName="composite" presStyleCnt="0"/>
      <dgm:spPr/>
    </dgm:pt>
    <dgm:pt modelId="{0A09FDFD-0F33-49B5-958F-BAB67AEB326B}" type="pres">
      <dgm:prSet presAssocID="{CFB54512-17FC-43FF-BDB7-BECF560D3DF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56D22A0-6753-4262-8FBF-228BDA1BB038}" type="pres">
      <dgm:prSet presAssocID="{CFB54512-17FC-43FF-BDB7-BECF560D3DF9}" presName="descendantText" presStyleLbl="alignAcc1" presStyleIdx="0" presStyleCnt="3">
        <dgm:presLayoutVars>
          <dgm:bulletEnabled val="1"/>
        </dgm:presLayoutVars>
      </dgm:prSet>
      <dgm:spPr/>
    </dgm:pt>
    <dgm:pt modelId="{0EEABE92-4119-446F-9112-34B24C5566E0}" type="pres">
      <dgm:prSet presAssocID="{9E55234C-EC22-49A2-B8E0-0EFCEB143E4D}" presName="sp" presStyleCnt="0"/>
      <dgm:spPr/>
    </dgm:pt>
    <dgm:pt modelId="{E58105B3-4189-4828-BBDD-8B671111B1F7}" type="pres">
      <dgm:prSet presAssocID="{EA390BE6-270C-4B3B-8A7C-7B4A7E615AAD}" presName="composite" presStyleCnt="0"/>
      <dgm:spPr/>
    </dgm:pt>
    <dgm:pt modelId="{D36151C4-CD9F-4F88-A2F2-8CF8CC329F17}" type="pres">
      <dgm:prSet presAssocID="{EA390BE6-270C-4B3B-8A7C-7B4A7E615AA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8D962F5-51A6-4862-B673-1F60B7ED3748}" type="pres">
      <dgm:prSet presAssocID="{EA390BE6-270C-4B3B-8A7C-7B4A7E615AAD}" presName="descendantText" presStyleLbl="alignAcc1" presStyleIdx="1" presStyleCnt="3">
        <dgm:presLayoutVars>
          <dgm:bulletEnabled val="1"/>
        </dgm:presLayoutVars>
      </dgm:prSet>
      <dgm:spPr/>
    </dgm:pt>
    <dgm:pt modelId="{CFF69732-947B-41F7-B6A1-2945E023162B}" type="pres">
      <dgm:prSet presAssocID="{161D7FFA-27EE-4F6E-BBF2-7E6656B0AD2E}" presName="sp" presStyleCnt="0"/>
      <dgm:spPr/>
    </dgm:pt>
    <dgm:pt modelId="{BCAB6556-8790-47C2-B0A9-6FD8DF19EB4F}" type="pres">
      <dgm:prSet presAssocID="{6AC83C47-A29A-4FA3-9A50-2DB636FD5C16}" presName="composite" presStyleCnt="0"/>
      <dgm:spPr/>
    </dgm:pt>
    <dgm:pt modelId="{D33970D2-6D1E-4D07-8166-7D633B4D1AA7}" type="pres">
      <dgm:prSet presAssocID="{6AC83C47-A29A-4FA3-9A50-2DB636FD5C1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1D0DA35-5A20-41D6-A4A5-F1851B968072}" type="pres">
      <dgm:prSet presAssocID="{6AC83C47-A29A-4FA3-9A50-2DB636FD5C1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FF39F12-E782-4BB8-BFB3-C7CAB7627367}" type="presOf" srcId="{28B5FBBA-9211-489D-89D2-9C40A5DF5B23}" destId="{48D962F5-51A6-4862-B673-1F60B7ED3748}" srcOrd="0" destOrd="0" presId="urn:microsoft.com/office/officeart/2005/8/layout/chevron2"/>
    <dgm:cxn modelId="{7D4EFB48-DE27-4162-927B-D9645574D0B0}" type="presOf" srcId="{B1F7C8B3-C468-4041-B23A-17664D0BD54F}" destId="{71D0DA35-5A20-41D6-A4A5-F1851B968072}" srcOrd="0" destOrd="0" presId="urn:microsoft.com/office/officeart/2005/8/layout/chevron2"/>
    <dgm:cxn modelId="{71DD7849-BA11-40E4-A8E0-6734353456D7}" type="presOf" srcId="{4F15CC0C-31A1-43C5-9C5E-93E307C5E441}" destId="{F1461905-CA38-4FED-875D-AF6BA41A55A5}" srcOrd="0" destOrd="0" presId="urn:microsoft.com/office/officeart/2005/8/layout/chevron2"/>
    <dgm:cxn modelId="{0BE78680-9E54-4326-99B9-9C2F9271DB69}" srcId="{6AC83C47-A29A-4FA3-9A50-2DB636FD5C16}" destId="{B1F7C8B3-C468-4041-B23A-17664D0BD54F}" srcOrd="0" destOrd="0" parTransId="{782A3656-4288-4E53-A3E6-A6775679AF3E}" sibTransId="{C113F260-EAE7-4E58-A1E9-AFE40FC6E75C}"/>
    <dgm:cxn modelId="{E181D981-FEDA-485F-A912-BC0B6B81AA10}" srcId="{EA390BE6-270C-4B3B-8A7C-7B4A7E615AAD}" destId="{28B5FBBA-9211-489D-89D2-9C40A5DF5B23}" srcOrd="0" destOrd="0" parTransId="{2F7548F8-5D59-4D18-A69B-D78B16E06324}" sibTransId="{0C50C934-6550-4C01-9CCB-5A68DBC6D482}"/>
    <dgm:cxn modelId="{0E89F482-82AD-41EC-BAE7-C67D83F3BE4D}" srcId="{4F15CC0C-31A1-43C5-9C5E-93E307C5E441}" destId="{CFB54512-17FC-43FF-BDB7-BECF560D3DF9}" srcOrd="0" destOrd="0" parTransId="{897581D7-8963-45DD-9A33-CC1930CB4CD5}" sibTransId="{9E55234C-EC22-49A2-B8E0-0EFCEB143E4D}"/>
    <dgm:cxn modelId="{DB64C98F-9953-46A0-A206-6F5567E43709}" srcId="{CFB54512-17FC-43FF-BDB7-BECF560D3DF9}" destId="{E0ED25A3-B667-4D5A-90F6-77A9E5809D4B}" srcOrd="0" destOrd="0" parTransId="{B4F8A19B-85A8-46B0-9FA5-5BA7484D1C0E}" sibTransId="{A939B6C7-8AD5-402C-AA20-BCABF92EB6E4}"/>
    <dgm:cxn modelId="{D369BEA2-ECE9-4A17-B5E0-2CD3B7FC188E}" type="presOf" srcId="{E0ED25A3-B667-4D5A-90F6-77A9E5809D4B}" destId="{E56D22A0-6753-4262-8FBF-228BDA1BB038}" srcOrd="0" destOrd="0" presId="urn:microsoft.com/office/officeart/2005/8/layout/chevron2"/>
    <dgm:cxn modelId="{1CFE4EA8-B2EB-40F7-9350-3EBC5FF7AC3F}" srcId="{4F15CC0C-31A1-43C5-9C5E-93E307C5E441}" destId="{EA390BE6-270C-4B3B-8A7C-7B4A7E615AAD}" srcOrd="1" destOrd="0" parTransId="{AF8FAE8F-D753-405D-8774-D4C7017200EF}" sibTransId="{161D7FFA-27EE-4F6E-BBF2-7E6656B0AD2E}"/>
    <dgm:cxn modelId="{CC0AA7C6-71D4-46D5-810C-23E7A31700A1}" srcId="{4F15CC0C-31A1-43C5-9C5E-93E307C5E441}" destId="{6AC83C47-A29A-4FA3-9A50-2DB636FD5C16}" srcOrd="2" destOrd="0" parTransId="{34D364B3-1411-4A8B-93C0-1121CBEC32E1}" sibTransId="{926C8372-051A-4181-B8C0-36484A307E73}"/>
    <dgm:cxn modelId="{FEF0A2CB-9FE2-4B7E-9840-B3BD3E795640}" type="presOf" srcId="{EA390BE6-270C-4B3B-8A7C-7B4A7E615AAD}" destId="{D36151C4-CD9F-4F88-A2F2-8CF8CC329F17}" srcOrd="0" destOrd="0" presId="urn:microsoft.com/office/officeart/2005/8/layout/chevron2"/>
    <dgm:cxn modelId="{C75A0BDA-2B60-4A48-8978-78268762DBC1}" type="presOf" srcId="{CFB54512-17FC-43FF-BDB7-BECF560D3DF9}" destId="{0A09FDFD-0F33-49B5-958F-BAB67AEB326B}" srcOrd="0" destOrd="0" presId="urn:microsoft.com/office/officeart/2005/8/layout/chevron2"/>
    <dgm:cxn modelId="{4E5D7AE1-82CE-4611-9A9B-B39976FFDD21}" type="presOf" srcId="{6AC83C47-A29A-4FA3-9A50-2DB636FD5C16}" destId="{D33970D2-6D1E-4D07-8166-7D633B4D1AA7}" srcOrd="0" destOrd="0" presId="urn:microsoft.com/office/officeart/2005/8/layout/chevron2"/>
    <dgm:cxn modelId="{8209C2EF-2EBB-4B07-BD3B-6B29B02A72E9}" type="presParOf" srcId="{F1461905-CA38-4FED-875D-AF6BA41A55A5}" destId="{4790E0FE-A2E9-427C-8ECF-BB8214020FB1}" srcOrd="0" destOrd="0" presId="urn:microsoft.com/office/officeart/2005/8/layout/chevron2"/>
    <dgm:cxn modelId="{1F357E5A-9B4D-464F-AE1A-FCBB3D213F44}" type="presParOf" srcId="{4790E0FE-A2E9-427C-8ECF-BB8214020FB1}" destId="{0A09FDFD-0F33-49B5-958F-BAB67AEB326B}" srcOrd="0" destOrd="0" presId="urn:microsoft.com/office/officeart/2005/8/layout/chevron2"/>
    <dgm:cxn modelId="{02675CA5-E5FC-45B5-9A0E-4802AE977FAB}" type="presParOf" srcId="{4790E0FE-A2E9-427C-8ECF-BB8214020FB1}" destId="{E56D22A0-6753-4262-8FBF-228BDA1BB038}" srcOrd="1" destOrd="0" presId="urn:microsoft.com/office/officeart/2005/8/layout/chevron2"/>
    <dgm:cxn modelId="{E4868E8C-5D27-4A9D-81D1-DD0DD192F697}" type="presParOf" srcId="{F1461905-CA38-4FED-875D-AF6BA41A55A5}" destId="{0EEABE92-4119-446F-9112-34B24C5566E0}" srcOrd="1" destOrd="0" presId="urn:microsoft.com/office/officeart/2005/8/layout/chevron2"/>
    <dgm:cxn modelId="{568299B6-15DB-4425-BD77-F74EFFCEFC04}" type="presParOf" srcId="{F1461905-CA38-4FED-875D-AF6BA41A55A5}" destId="{E58105B3-4189-4828-BBDD-8B671111B1F7}" srcOrd="2" destOrd="0" presId="urn:microsoft.com/office/officeart/2005/8/layout/chevron2"/>
    <dgm:cxn modelId="{9EE8C1C6-D704-4029-ADE1-FD550A5512B8}" type="presParOf" srcId="{E58105B3-4189-4828-BBDD-8B671111B1F7}" destId="{D36151C4-CD9F-4F88-A2F2-8CF8CC329F17}" srcOrd="0" destOrd="0" presId="urn:microsoft.com/office/officeart/2005/8/layout/chevron2"/>
    <dgm:cxn modelId="{A2016A60-DABD-4E3A-B6F8-95A7C12BE5FF}" type="presParOf" srcId="{E58105B3-4189-4828-BBDD-8B671111B1F7}" destId="{48D962F5-51A6-4862-B673-1F60B7ED3748}" srcOrd="1" destOrd="0" presId="urn:microsoft.com/office/officeart/2005/8/layout/chevron2"/>
    <dgm:cxn modelId="{756B26C1-71F0-44A5-B8A6-1EBE70EB661B}" type="presParOf" srcId="{F1461905-CA38-4FED-875D-AF6BA41A55A5}" destId="{CFF69732-947B-41F7-B6A1-2945E023162B}" srcOrd="3" destOrd="0" presId="urn:microsoft.com/office/officeart/2005/8/layout/chevron2"/>
    <dgm:cxn modelId="{70BA280D-1AFF-4CCE-8B8C-A918CC991E91}" type="presParOf" srcId="{F1461905-CA38-4FED-875D-AF6BA41A55A5}" destId="{BCAB6556-8790-47C2-B0A9-6FD8DF19EB4F}" srcOrd="4" destOrd="0" presId="urn:microsoft.com/office/officeart/2005/8/layout/chevron2"/>
    <dgm:cxn modelId="{6FEFED82-DA7A-4135-A565-6A5C440A5210}" type="presParOf" srcId="{BCAB6556-8790-47C2-B0A9-6FD8DF19EB4F}" destId="{D33970D2-6D1E-4D07-8166-7D633B4D1AA7}" srcOrd="0" destOrd="0" presId="urn:microsoft.com/office/officeart/2005/8/layout/chevron2"/>
    <dgm:cxn modelId="{45717D86-B065-40C3-8C97-FC284AE349E8}" type="presParOf" srcId="{BCAB6556-8790-47C2-B0A9-6FD8DF19EB4F}" destId="{71D0DA35-5A20-41D6-A4A5-F1851B968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433F885-5F3F-4641-9A47-64B2F49BCE20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B80930-BB97-4F58-9067-EF2BBD6B42CC}">
      <dgm:prSet phldrT="[Text]" custT="1"/>
      <dgm:spPr/>
      <dgm:t>
        <a:bodyPr/>
        <a:lstStyle/>
        <a:p>
          <a:r>
            <a:rPr lang="en-US" sz="2400" dirty="0" err="1"/>
            <a:t>Tanpa</a:t>
          </a:r>
          <a:r>
            <a:rPr lang="en-US" sz="2400" dirty="0"/>
            <a:t> </a:t>
          </a:r>
          <a:r>
            <a:rPr lang="en-US" sz="2400" dirty="0" err="1"/>
            <a:t>pengikatan</a:t>
          </a:r>
          <a:r>
            <a:rPr lang="en-US" sz="2400" dirty="0"/>
            <a:t> formal </a:t>
          </a:r>
        </a:p>
      </dgm:t>
    </dgm:pt>
    <dgm:pt modelId="{D36EFAEA-E528-44A0-8473-C08D4CB881C3}" type="parTrans" cxnId="{3767816D-A299-4507-9F72-9ACB5E543090}">
      <dgm:prSet/>
      <dgm:spPr/>
      <dgm:t>
        <a:bodyPr/>
        <a:lstStyle/>
        <a:p>
          <a:endParaRPr lang="en-US" sz="2400"/>
        </a:p>
      </dgm:t>
    </dgm:pt>
    <dgm:pt modelId="{99506297-6975-438B-B972-27700EDE4379}" type="sibTrans" cxnId="{3767816D-A299-4507-9F72-9ACB5E543090}">
      <dgm:prSet/>
      <dgm:spPr/>
      <dgm:t>
        <a:bodyPr/>
        <a:lstStyle/>
        <a:p>
          <a:endParaRPr lang="en-US" sz="2400"/>
        </a:p>
      </dgm:t>
    </dgm:pt>
    <dgm:pt modelId="{652B53EB-152E-472C-A711-9684880689B2}">
      <dgm:prSet phldrT="[Text]" custT="1"/>
      <dgm:spPr/>
      <dgm:t>
        <a:bodyPr/>
        <a:lstStyle/>
        <a:p>
          <a:r>
            <a:rPr lang="en-US" sz="2400" dirty="0" err="1"/>
            <a:t>piutang</a:t>
          </a:r>
          <a:r>
            <a:rPr lang="en-US" sz="2400" dirty="0"/>
            <a:t> </a:t>
          </a:r>
          <a:r>
            <a:rPr lang="en-US" sz="2400" dirty="0" err="1"/>
            <a:t>tersebut</a:t>
          </a:r>
          <a:r>
            <a:rPr lang="en-US" sz="2400" dirty="0"/>
            <a:t> </a:t>
          </a:r>
          <a:r>
            <a:rPr lang="en-US" sz="2400" dirty="0" err="1"/>
            <a:t>tetap</a:t>
          </a:r>
          <a:r>
            <a:rPr lang="en-US" sz="2400" dirty="0"/>
            <a:t> </a:t>
          </a:r>
          <a:r>
            <a:rPr lang="en-US" sz="2400" dirty="0" err="1"/>
            <a:t>dikelola</a:t>
          </a:r>
          <a:r>
            <a:rPr lang="en-US" sz="2400" dirty="0"/>
            <a:t> </a:t>
          </a:r>
          <a:r>
            <a:rPr lang="en-US" sz="2400" dirty="0" err="1"/>
            <a:t>perusahaan</a:t>
          </a:r>
          <a:endParaRPr lang="en-US" sz="2400" dirty="0"/>
        </a:p>
      </dgm:t>
    </dgm:pt>
    <dgm:pt modelId="{E04A35D6-5EDB-485C-9744-AFEA41AE1015}" type="parTrans" cxnId="{0198E074-D1A8-42F9-8C4A-A379509FBB51}">
      <dgm:prSet/>
      <dgm:spPr/>
      <dgm:t>
        <a:bodyPr/>
        <a:lstStyle/>
        <a:p>
          <a:endParaRPr lang="en-US" sz="2400"/>
        </a:p>
      </dgm:t>
    </dgm:pt>
    <dgm:pt modelId="{1CB52D70-622F-429B-A44A-3CB5C17FFE26}" type="sibTrans" cxnId="{0198E074-D1A8-42F9-8C4A-A379509FBB51}">
      <dgm:prSet/>
      <dgm:spPr/>
      <dgm:t>
        <a:bodyPr/>
        <a:lstStyle/>
        <a:p>
          <a:endParaRPr lang="en-US" sz="2400"/>
        </a:p>
      </dgm:t>
    </dgm:pt>
    <dgm:pt modelId="{160E6E43-0E54-4CC5-8498-5246AEE91743}">
      <dgm:prSet phldrT="[Text]" custT="1"/>
      <dgm:spPr/>
      <dgm:t>
        <a:bodyPr/>
        <a:lstStyle/>
        <a:p>
          <a:r>
            <a:rPr lang="en-US" sz="2400" dirty="0" err="1"/>
            <a:t>Dalam</a:t>
          </a:r>
          <a:r>
            <a:rPr lang="en-US" sz="2400" dirty="0"/>
            <a:t> </a:t>
          </a:r>
          <a:r>
            <a:rPr lang="en-US" sz="2400" dirty="0" err="1"/>
            <a:t>bentuk</a:t>
          </a:r>
          <a:r>
            <a:rPr lang="en-US" sz="2400" dirty="0"/>
            <a:t> </a:t>
          </a:r>
          <a:r>
            <a:rPr lang="en-US" sz="2400" dirty="0" err="1"/>
            <a:t>pengikatan</a:t>
          </a:r>
          <a:endParaRPr lang="en-US" sz="2400" dirty="0"/>
        </a:p>
      </dgm:t>
    </dgm:pt>
    <dgm:pt modelId="{005B9B8D-8CDE-40BC-840F-8A180845BA87}" type="parTrans" cxnId="{789B3D3E-345D-4DB5-8BA9-FD6A6A368435}">
      <dgm:prSet/>
      <dgm:spPr/>
      <dgm:t>
        <a:bodyPr/>
        <a:lstStyle/>
        <a:p>
          <a:endParaRPr lang="en-US" sz="2400"/>
        </a:p>
      </dgm:t>
    </dgm:pt>
    <dgm:pt modelId="{5B34169E-D6B4-440D-A6F8-66341EAA98C2}" type="sibTrans" cxnId="{789B3D3E-345D-4DB5-8BA9-FD6A6A368435}">
      <dgm:prSet/>
      <dgm:spPr/>
      <dgm:t>
        <a:bodyPr/>
        <a:lstStyle/>
        <a:p>
          <a:endParaRPr lang="en-US" sz="2400"/>
        </a:p>
      </dgm:t>
    </dgm:pt>
    <dgm:pt modelId="{6BA56EEC-23A0-4B57-A86E-04ECD9A1AA58}">
      <dgm:prSet phldrT="[Text]" custT="1"/>
      <dgm:spPr/>
      <dgm:t>
        <a:bodyPr/>
        <a:lstStyle/>
        <a:p>
          <a:r>
            <a:rPr lang="en-US" sz="2400" dirty="0" err="1"/>
            <a:t>mengharuskan</a:t>
          </a:r>
          <a:r>
            <a:rPr lang="en-US" sz="2400" dirty="0"/>
            <a:t> </a:t>
          </a:r>
          <a:r>
            <a:rPr lang="en-US" sz="2400" dirty="0" err="1"/>
            <a:t>piutang</a:t>
          </a:r>
          <a:r>
            <a:rPr lang="en-US" sz="2400" dirty="0"/>
            <a:t> </a:t>
          </a:r>
          <a:r>
            <a:rPr lang="en-US" sz="2400" dirty="0" err="1"/>
            <a:t>dimonitor</a:t>
          </a:r>
          <a:r>
            <a:rPr lang="en-US" sz="2400" dirty="0"/>
            <a:t> </a:t>
          </a:r>
          <a:r>
            <a:rPr lang="en-US" sz="2400" dirty="0" err="1"/>
            <a:t>oleh</a:t>
          </a:r>
          <a:r>
            <a:rPr lang="en-US" sz="2400" dirty="0"/>
            <a:t> </a:t>
          </a:r>
          <a:r>
            <a:rPr lang="en-US" sz="2400" dirty="0" err="1"/>
            <a:t>pihak</a:t>
          </a:r>
          <a:r>
            <a:rPr lang="en-US" sz="2400" dirty="0"/>
            <a:t> lain </a:t>
          </a:r>
        </a:p>
      </dgm:t>
    </dgm:pt>
    <dgm:pt modelId="{740A6343-1044-4BDC-AE9A-D5DB400B4989}" type="parTrans" cxnId="{E2784A88-B8A9-4573-BFD6-8E965FA200A8}">
      <dgm:prSet/>
      <dgm:spPr/>
      <dgm:t>
        <a:bodyPr/>
        <a:lstStyle/>
        <a:p>
          <a:endParaRPr lang="en-US" sz="2400"/>
        </a:p>
      </dgm:t>
    </dgm:pt>
    <dgm:pt modelId="{C76785BB-7288-4D8E-9566-9BE1644C6D6A}" type="sibTrans" cxnId="{E2784A88-B8A9-4573-BFD6-8E965FA200A8}">
      <dgm:prSet/>
      <dgm:spPr/>
      <dgm:t>
        <a:bodyPr/>
        <a:lstStyle/>
        <a:p>
          <a:endParaRPr lang="en-US" sz="2400"/>
        </a:p>
      </dgm:t>
    </dgm:pt>
    <dgm:pt modelId="{7CEF3720-F560-4427-A644-0B16C0959333}">
      <dgm:prSet phldrT="[Text]" custT="1"/>
      <dgm:spPr/>
      <dgm:t>
        <a:bodyPr/>
        <a:lstStyle/>
        <a:p>
          <a:r>
            <a:rPr lang="en-US" sz="2400" dirty="0" err="1"/>
            <a:t>setiap</a:t>
          </a:r>
          <a:r>
            <a:rPr lang="en-US" sz="2400" dirty="0"/>
            <a:t> </a:t>
          </a:r>
          <a:r>
            <a:rPr lang="en-US" sz="2400" dirty="0" err="1"/>
            <a:t>pelunasan</a:t>
          </a:r>
          <a:r>
            <a:rPr lang="en-US" sz="2400" dirty="0"/>
            <a:t> </a:t>
          </a:r>
          <a:r>
            <a:rPr lang="en-US" sz="2400" dirty="0" err="1"/>
            <a:t>piutang</a:t>
          </a:r>
          <a:r>
            <a:rPr lang="en-US" sz="2400" dirty="0"/>
            <a:t> </a:t>
          </a:r>
          <a:r>
            <a:rPr lang="en-US" sz="2400" dirty="0" err="1"/>
            <a:t>harus</a:t>
          </a:r>
          <a:r>
            <a:rPr lang="en-US" sz="2400" dirty="0"/>
            <a:t> </a:t>
          </a:r>
          <a:r>
            <a:rPr lang="en-US" sz="2400" dirty="0" err="1"/>
            <a:t>digunakan</a:t>
          </a:r>
          <a:r>
            <a:rPr lang="en-US" sz="2400" dirty="0"/>
            <a:t> </a:t>
          </a:r>
          <a:r>
            <a:rPr lang="en-US" sz="2400" dirty="0" err="1"/>
            <a:t>untuk</a:t>
          </a:r>
          <a:r>
            <a:rPr lang="en-US" sz="2400" dirty="0"/>
            <a:t> </a:t>
          </a:r>
          <a:r>
            <a:rPr lang="en-US" sz="2400" dirty="0" err="1"/>
            <a:t>melunasi</a:t>
          </a:r>
          <a:r>
            <a:rPr lang="en-US" sz="2400" dirty="0"/>
            <a:t> </a:t>
          </a:r>
          <a:r>
            <a:rPr lang="en-US" sz="2400" dirty="0" err="1"/>
            <a:t>pinjaman</a:t>
          </a:r>
          <a:endParaRPr lang="en-US" sz="2400" dirty="0"/>
        </a:p>
      </dgm:t>
    </dgm:pt>
    <dgm:pt modelId="{92342285-6684-49C8-BB3D-2F592B204424}" type="parTrans" cxnId="{97AB76AA-E8E1-4E43-8438-E11299DB550A}">
      <dgm:prSet/>
      <dgm:spPr/>
      <dgm:t>
        <a:bodyPr/>
        <a:lstStyle/>
        <a:p>
          <a:endParaRPr lang="en-US" sz="2400"/>
        </a:p>
      </dgm:t>
    </dgm:pt>
    <dgm:pt modelId="{D0E10CC5-87CF-4FC7-A34C-39FD53C0F701}" type="sibTrans" cxnId="{97AB76AA-E8E1-4E43-8438-E11299DB550A}">
      <dgm:prSet/>
      <dgm:spPr/>
      <dgm:t>
        <a:bodyPr/>
        <a:lstStyle/>
        <a:p>
          <a:endParaRPr lang="en-US" sz="2400"/>
        </a:p>
      </dgm:t>
    </dgm:pt>
    <dgm:pt modelId="{D23FA0FD-F502-4B60-AB14-ECF17DA17402}">
      <dgm:prSet custT="1"/>
      <dgm:spPr/>
      <dgm:t>
        <a:bodyPr/>
        <a:lstStyle/>
        <a:p>
          <a:r>
            <a:rPr lang="en-US" sz="2400" dirty="0" err="1"/>
            <a:t>Disebut</a:t>
          </a:r>
          <a:r>
            <a:rPr lang="en-US" sz="2400" dirty="0"/>
            <a:t> </a:t>
          </a:r>
          <a:r>
            <a:rPr lang="en-US" sz="2400" dirty="0" err="1"/>
            <a:t>utang</a:t>
          </a:r>
          <a:r>
            <a:rPr lang="en-US" sz="2400" dirty="0"/>
            <a:t> </a:t>
          </a:r>
          <a:r>
            <a:rPr lang="en-US" sz="2400" dirty="0" err="1"/>
            <a:t>dengan</a:t>
          </a:r>
          <a:r>
            <a:rPr lang="en-US" sz="2400" dirty="0"/>
            <a:t> </a:t>
          </a:r>
          <a:r>
            <a:rPr lang="en-US" sz="2400" dirty="0" err="1"/>
            <a:t>jaminan</a:t>
          </a:r>
          <a:r>
            <a:rPr lang="en-US" sz="2400" dirty="0"/>
            <a:t> (</a:t>
          </a:r>
          <a:r>
            <a:rPr lang="en-US" sz="2400" i="1" dirty="0"/>
            <a:t>secured borrowing</a:t>
          </a:r>
          <a:r>
            <a:rPr lang="en-US" sz="2400" dirty="0"/>
            <a:t>)</a:t>
          </a:r>
        </a:p>
      </dgm:t>
    </dgm:pt>
    <dgm:pt modelId="{897F07A2-7E44-4D81-90CE-C6F3013AD876}" type="parTrans" cxnId="{8A099C88-BA40-4980-9E53-886E5053390D}">
      <dgm:prSet/>
      <dgm:spPr/>
      <dgm:t>
        <a:bodyPr/>
        <a:lstStyle/>
        <a:p>
          <a:endParaRPr lang="en-US"/>
        </a:p>
      </dgm:t>
    </dgm:pt>
    <dgm:pt modelId="{B56902CC-5D23-4540-A4BD-EFA3B534BBB8}" type="sibTrans" cxnId="{8A099C88-BA40-4980-9E53-886E5053390D}">
      <dgm:prSet/>
      <dgm:spPr/>
      <dgm:t>
        <a:bodyPr/>
        <a:lstStyle/>
        <a:p>
          <a:endParaRPr lang="en-US"/>
        </a:p>
      </dgm:t>
    </dgm:pt>
    <dgm:pt modelId="{11698638-2742-4672-B13B-664B0A64B9F9}" type="pres">
      <dgm:prSet presAssocID="{F433F885-5F3F-4641-9A47-64B2F49BCE20}" presName="theList" presStyleCnt="0">
        <dgm:presLayoutVars>
          <dgm:dir/>
          <dgm:animLvl val="lvl"/>
          <dgm:resizeHandles val="exact"/>
        </dgm:presLayoutVars>
      </dgm:prSet>
      <dgm:spPr/>
    </dgm:pt>
    <dgm:pt modelId="{A0F86AC0-9D3D-4029-A7CD-33A89454CD5C}" type="pres">
      <dgm:prSet presAssocID="{63B80930-BB97-4F58-9067-EF2BBD6B42CC}" presName="compNode" presStyleCnt="0"/>
      <dgm:spPr/>
    </dgm:pt>
    <dgm:pt modelId="{A1E9A088-B95F-4ACD-823F-47B1D943B1FE}" type="pres">
      <dgm:prSet presAssocID="{63B80930-BB97-4F58-9067-EF2BBD6B42CC}" presName="aNode" presStyleLbl="bgShp" presStyleIdx="0" presStyleCnt="2"/>
      <dgm:spPr/>
    </dgm:pt>
    <dgm:pt modelId="{FAE20252-0B9D-4584-A625-B1B3363E74DA}" type="pres">
      <dgm:prSet presAssocID="{63B80930-BB97-4F58-9067-EF2BBD6B42CC}" presName="textNode" presStyleLbl="bgShp" presStyleIdx="0" presStyleCnt="2"/>
      <dgm:spPr/>
    </dgm:pt>
    <dgm:pt modelId="{B79E312B-76BC-4073-8BF2-14CCA83FE45B}" type="pres">
      <dgm:prSet presAssocID="{63B80930-BB97-4F58-9067-EF2BBD6B42CC}" presName="compChildNode" presStyleCnt="0"/>
      <dgm:spPr/>
    </dgm:pt>
    <dgm:pt modelId="{85830CF4-166C-41E1-8C7E-207B5872F731}" type="pres">
      <dgm:prSet presAssocID="{63B80930-BB97-4F58-9067-EF2BBD6B42CC}" presName="theInnerList" presStyleCnt="0"/>
      <dgm:spPr/>
    </dgm:pt>
    <dgm:pt modelId="{79CD1D7F-FFB2-4BD2-A06D-7A927FA29A42}" type="pres">
      <dgm:prSet presAssocID="{652B53EB-152E-472C-A711-9684880689B2}" presName="childNode" presStyleLbl="node1" presStyleIdx="0" presStyleCnt="4" custScaleY="64498" custLinFactNeighborX="23" custLinFactNeighborY="-19822">
        <dgm:presLayoutVars>
          <dgm:bulletEnabled val="1"/>
        </dgm:presLayoutVars>
      </dgm:prSet>
      <dgm:spPr/>
    </dgm:pt>
    <dgm:pt modelId="{E4C55BB3-AC5F-491A-B3B6-A219736E47DF}" type="pres">
      <dgm:prSet presAssocID="{63B80930-BB97-4F58-9067-EF2BBD6B42CC}" presName="aSpace" presStyleCnt="0"/>
      <dgm:spPr/>
    </dgm:pt>
    <dgm:pt modelId="{002EC3FA-BB8C-4D1A-8C69-FCB980314737}" type="pres">
      <dgm:prSet presAssocID="{160E6E43-0E54-4CC5-8498-5246AEE91743}" presName="compNode" presStyleCnt="0"/>
      <dgm:spPr/>
    </dgm:pt>
    <dgm:pt modelId="{5AE36669-00AE-473E-AB0E-1C3FE36BFFE4}" type="pres">
      <dgm:prSet presAssocID="{160E6E43-0E54-4CC5-8498-5246AEE91743}" presName="aNode" presStyleLbl="bgShp" presStyleIdx="1" presStyleCnt="2"/>
      <dgm:spPr/>
    </dgm:pt>
    <dgm:pt modelId="{6B5511B3-A263-4A5F-8BF8-EFBACF00AD15}" type="pres">
      <dgm:prSet presAssocID="{160E6E43-0E54-4CC5-8498-5246AEE91743}" presName="textNode" presStyleLbl="bgShp" presStyleIdx="1" presStyleCnt="2"/>
      <dgm:spPr/>
    </dgm:pt>
    <dgm:pt modelId="{AE946B6D-4F7D-45DA-A789-4D21CE2FCFC6}" type="pres">
      <dgm:prSet presAssocID="{160E6E43-0E54-4CC5-8498-5246AEE91743}" presName="compChildNode" presStyleCnt="0"/>
      <dgm:spPr/>
    </dgm:pt>
    <dgm:pt modelId="{B3059A3C-BEE1-4C85-B26A-B0D04147DE0C}" type="pres">
      <dgm:prSet presAssocID="{160E6E43-0E54-4CC5-8498-5246AEE91743}" presName="theInnerList" presStyleCnt="0"/>
      <dgm:spPr/>
    </dgm:pt>
    <dgm:pt modelId="{CEF9D1F8-3EA1-4851-BA0E-96D1A1AF87F9}" type="pres">
      <dgm:prSet presAssocID="{6BA56EEC-23A0-4B57-A86E-04ECD9A1AA58}" presName="childNode" presStyleLbl="node1" presStyleIdx="1" presStyleCnt="4" custScaleY="149045" custLinFactY="-30148" custLinFactNeighborY="-100000">
        <dgm:presLayoutVars>
          <dgm:bulletEnabled val="1"/>
        </dgm:presLayoutVars>
      </dgm:prSet>
      <dgm:spPr/>
    </dgm:pt>
    <dgm:pt modelId="{79603027-5481-4AC0-9E03-DA8A39A9F944}" type="pres">
      <dgm:prSet presAssocID="{6BA56EEC-23A0-4B57-A86E-04ECD9A1AA58}" presName="aSpace2" presStyleCnt="0"/>
      <dgm:spPr/>
    </dgm:pt>
    <dgm:pt modelId="{C77AC865-9BD0-4C0B-9A3A-53CDAB6A4B1F}" type="pres">
      <dgm:prSet presAssocID="{7CEF3720-F560-4427-A644-0B16C0959333}" presName="childNode" presStyleLbl="node1" presStyleIdx="2" presStyleCnt="4" custScaleY="180307" custLinFactY="-15344" custLinFactNeighborY="-100000">
        <dgm:presLayoutVars>
          <dgm:bulletEnabled val="1"/>
        </dgm:presLayoutVars>
      </dgm:prSet>
      <dgm:spPr/>
    </dgm:pt>
    <dgm:pt modelId="{D37C13FC-B568-4687-BE5D-9CEBCFEC9E16}" type="pres">
      <dgm:prSet presAssocID="{7CEF3720-F560-4427-A644-0B16C0959333}" presName="aSpace2" presStyleCnt="0"/>
      <dgm:spPr/>
    </dgm:pt>
    <dgm:pt modelId="{13B46224-DC45-404D-8055-02AED51A0463}" type="pres">
      <dgm:prSet presAssocID="{D23FA0FD-F502-4B60-AB14-ECF17DA17402}" presName="childNode" presStyleLbl="node1" presStyleIdx="3" presStyleCnt="4" custScaleY="145466">
        <dgm:presLayoutVars>
          <dgm:bulletEnabled val="1"/>
        </dgm:presLayoutVars>
      </dgm:prSet>
      <dgm:spPr/>
    </dgm:pt>
  </dgm:ptLst>
  <dgm:cxnLst>
    <dgm:cxn modelId="{B345D21A-9F87-46F0-837A-C46935BBA95B}" type="presOf" srcId="{7CEF3720-F560-4427-A644-0B16C0959333}" destId="{C77AC865-9BD0-4C0B-9A3A-53CDAB6A4B1F}" srcOrd="0" destOrd="0" presId="urn:microsoft.com/office/officeart/2005/8/layout/lProcess2"/>
    <dgm:cxn modelId="{7F3C043C-AFCD-4893-97C3-5F1C482C3209}" type="presOf" srcId="{160E6E43-0E54-4CC5-8498-5246AEE91743}" destId="{5AE36669-00AE-473E-AB0E-1C3FE36BFFE4}" srcOrd="0" destOrd="0" presId="urn:microsoft.com/office/officeart/2005/8/layout/lProcess2"/>
    <dgm:cxn modelId="{789B3D3E-345D-4DB5-8BA9-FD6A6A368435}" srcId="{F433F885-5F3F-4641-9A47-64B2F49BCE20}" destId="{160E6E43-0E54-4CC5-8498-5246AEE91743}" srcOrd="1" destOrd="0" parTransId="{005B9B8D-8CDE-40BC-840F-8A180845BA87}" sibTransId="{5B34169E-D6B4-440D-A6F8-66341EAA98C2}"/>
    <dgm:cxn modelId="{BCA00D5F-2FDC-4EE1-87D5-2F594A4EA5F7}" type="presOf" srcId="{63B80930-BB97-4F58-9067-EF2BBD6B42CC}" destId="{A1E9A088-B95F-4ACD-823F-47B1D943B1FE}" srcOrd="0" destOrd="0" presId="urn:microsoft.com/office/officeart/2005/8/layout/lProcess2"/>
    <dgm:cxn modelId="{D41C9A45-2AEC-4AC8-BC84-31C4CA639685}" type="presOf" srcId="{160E6E43-0E54-4CC5-8498-5246AEE91743}" destId="{6B5511B3-A263-4A5F-8BF8-EFBACF00AD15}" srcOrd="1" destOrd="0" presId="urn:microsoft.com/office/officeart/2005/8/layout/lProcess2"/>
    <dgm:cxn modelId="{3767816D-A299-4507-9F72-9ACB5E543090}" srcId="{F433F885-5F3F-4641-9A47-64B2F49BCE20}" destId="{63B80930-BB97-4F58-9067-EF2BBD6B42CC}" srcOrd="0" destOrd="0" parTransId="{D36EFAEA-E528-44A0-8473-C08D4CB881C3}" sibTransId="{99506297-6975-438B-B972-27700EDE4379}"/>
    <dgm:cxn modelId="{0198E074-D1A8-42F9-8C4A-A379509FBB51}" srcId="{63B80930-BB97-4F58-9067-EF2BBD6B42CC}" destId="{652B53EB-152E-472C-A711-9684880689B2}" srcOrd="0" destOrd="0" parTransId="{E04A35D6-5EDB-485C-9744-AFEA41AE1015}" sibTransId="{1CB52D70-622F-429B-A44A-3CB5C17FFE26}"/>
    <dgm:cxn modelId="{E2784A88-B8A9-4573-BFD6-8E965FA200A8}" srcId="{160E6E43-0E54-4CC5-8498-5246AEE91743}" destId="{6BA56EEC-23A0-4B57-A86E-04ECD9A1AA58}" srcOrd="0" destOrd="0" parTransId="{740A6343-1044-4BDC-AE9A-D5DB400B4989}" sibTransId="{C76785BB-7288-4D8E-9566-9BE1644C6D6A}"/>
    <dgm:cxn modelId="{8A099C88-BA40-4980-9E53-886E5053390D}" srcId="{160E6E43-0E54-4CC5-8498-5246AEE91743}" destId="{D23FA0FD-F502-4B60-AB14-ECF17DA17402}" srcOrd="2" destOrd="0" parTransId="{897F07A2-7E44-4D81-90CE-C6F3013AD876}" sibTransId="{B56902CC-5D23-4540-A4BD-EFA3B534BBB8}"/>
    <dgm:cxn modelId="{97AB76AA-E8E1-4E43-8438-E11299DB550A}" srcId="{160E6E43-0E54-4CC5-8498-5246AEE91743}" destId="{7CEF3720-F560-4427-A644-0B16C0959333}" srcOrd="1" destOrd="0" parTransId="{92342285-6684-49C8-BB3D-2F592B204424}" sibTransId="{D0E10CC5-87CF-4FC7-A34C-39FD53C0F701}"/>
    <dgm:cxn modelId="{26A0EECE-F5A4-4EF5-B5DB-98BC0FCE213C}" type="presOf" srcId="{652B53EB-152E-472C-A711-9684880689B2}" destId="{79CD1D7F-FFB2-4BD2-A06D-7A927FA29A42}" srcOrd="0" destOrd="0" presId="urn:microsoft.com/office/officeart/2005/8/layout/lProcess2"/>
    <dgm:cxn modelId="{91E993DA-E126-416B-BB10-87B1E8E3DCB1}" type="presOf" srcId="{F433F885-5F3F-4641-9A47-64B2F49BCE20}" destId="{11698638-2742-4672-B13B-664B0A64B9F9}" srcOrd="0" destOrd="0" presId="urn:microsoft.com/office/officeart/2005/8/layout/lProcess2"/>
    <dgm:cxn modelId="{4D8AA1E5-BD6E-4308-938D-8CFEB2CBCF23}" type="presOf" srcId="{6BA56EEC-23A0-4B57-A86E-04ECD9A1AA58}" destId="{CEF9D1F8-3EA1-4851-BA0E-96D1A1AF87F9}" srcOrd="0" destOrd="0" presId="urn:microsoft.com/office/officeart/2005/8/layout/lProcess2"/>
    <dgm:cxn modelId="{91D725E7-4EAC-4AD3-A156-1C37DB833038}" type="presOf" srcId="{D23FA0FD-F502-4B60-AB14-ECF17DA17402}" destId="{13B46224-DC45-404D-8055-02AED51A0463}" srcOrd="0" destOrd="0" presId="urn:microsoft.com/office/officeart/2005/8/layout/lProcess2"/>
    <dgm:cxn modelId="{3CE269EA-A9AE-4F4F-AEE2-C2A4DEAE020A}" type="presOf" srcId="{63B80930-BB97-4F58-9067-EF2BBD6B42CC}" destId="{FAE20252-0B9D-4584-A625-B1B3363E74DA}" srcOrd="1" destOrd="0" presId="urn:microsoft.com/office/officeart/2005/8/layout/lProcess2"/>
    <dgm:cxn modelId="{1476916B-8795-4326-9D09-058049284ABA}" type="presParOf" srcId="{11698638-2742-4672-B13B-664B0A64B9F9}" destId="{A0F86AC0-9D3D-4029-A7CD-33A89454CD5C}" srcOrd="0" destOrd="0" presId="urn:microsoft.com/office/officeart/2005/8/layout/lProcess2"/>
    <dgm:cxn modelId="{94A6EF1E-B30A-4768-B4CE-0861D601ED54}" type="presParOf" srcId="{A0F86AC0-9D3D-4029-A7CD-33A89454CD5C}" destId="{A1E9A088-B95F-4ACD-823F-47B1D943B1FE}" srcOrd="0" destOrd="0" presId="urn:microsoft.com/office/officeart/2005/8/layout/lProcess2"/>
    <dgm:cxn modelId="{C3E1B924-CC0F-4DDE-A9D4-41394F4C6908}" type="presParOf" srcId="{A0F86AC0-9D3D-4029-A7CD-33A89454CD5C}" destId="{FAE20252-0B9D-4584-A625-B1B3363E74DA}" srcOrd="1" destOrd="0" presId="urn:microsoft.com/office/officeart/2005/8/layout/lProcess2"/>
    <dgm:cxn modelId="{C0EE95FC-A19F-4431-A9AC-260FF458D963}" type="presParOf" srcId="{A0F86AC0-9D3D-4029-A7CD-33A89454CD5C}" destId="{B79E312B-76BC-4073-8BF2-14CCA83FE45B}" srcOrd="2" destOrd="0" presId="urn:microsoft.com/office/officeart/2005/8/layout/lProcess2"/>
    <dgm:cxn modelId="{0791D320-B9F7-4777-B6C9-7E3A278CE4F4}" type="presParOf" srcId="{B79E312B-76BC-4073-8BF2-14CCA83FE45B}" destId="{85830CF4-166C-41E1-8C7E-207B5872F731}" srcOrd="0" destOrd="0" presId="urn:microsoft.com/office/officeart/2005/8/layout/lProcess2"/>
    <dgm:cxn modelId="{378D2CCD-5988-4D86-BC83-59A28FDB2DF8}" type="presParOf" srcId="{85830CF4-166C-41E1-8C7E-207B5872F731}" destId="{79CD1D7F-FFB2-4BD2-A06D-7A927FA29A42}" srcOrd="0" destOrd="0" presId="urn:microsoft.com/office/officeart/2005/8/layout/lProcess2"/>
    <dgm:cxn modelId="{7E5CC996-53DA-4882-BFED-60EBE04BB077}" type="presParOf" srcId="{11698638-2742-4672-B13B-664B0A64B9F9}" destId="{E4C55BB3-AC5F-491A-B3B6-A219736E47DF}" srcOrd="1" destOrd="0" presId="urn:microsoft.com/office/officeart/2005/8/layout/lProcess2"/>
    <dgm:cxn modelId="{FE46E2D4-6335-4711-B940-BB834E78DDCB}" type="presParOf" srcId="{11698638-2742-4672-B13B-664B0A64B9F9}" destId="{002EC3FA-BB8C-4D1A-8C69-FCB980314737}" srcOrd="2" destOrd="0" presId="urn:microsoft.com/office/officeart/2005/8/layout/lProcess2"/>
    <dgm:cxn modelId="{76FD13C7-9156-47E3-8113-6CDBCD8BE22A}" type="presParOf" srcId="{002EC3FA-BB8C-4D1A-8C69-FCB980314737}" destId="{5AE36669-00AE-473E-AB0E-1C3FE36BFFE4}" srcOrd="0" destOrd="0" presId="urn:microsoft.com/office/officeart/2005/8/layout/lProcess2"/>
    <dgm:cxn modelId="{9D4AAD79-5B14-4E41-9F18-555FC1B3B865}" type="presParOf" srcId="{002EC3FA-BB8C-4D1A-8C69-FCB980314737}" destId="{6B5511B3-A263-4A5F-8BF8-EFBACF00AD15}" srcOrd="1" destOrd="0" presId="urn:microsoft.com/office/officeart/2005/8/layout/lProcess2"/>
    <dgm:cxn modelId="{9F0624FF-ECC6-4786-B35E-0DEEFA5935BF}" type="presParOf" srcId="{002EC3FA-BB8C-4D1A-8C69-FCB980314737}" destId="{AE946B6D-4F7D-45DA-A789-4D21CE2FCFC6}" srcOrd="2" destOrd="0" presId="urn:microsoft.com/office/officeart/2005/8/layout/lProcess2"/>
    <dgm:cxn modelId="{E1D11392-3897-40B1-ADC7-66C0E156FA34}" type="presParOf" srcId="{AE946B6D-4F7D-45DA-A789-4D21CE2FCFC6}" destId="{B3059A3C-BEE1-4C85-B26A-B0D04147DE0C}" srcOrd="0" destOrd="0" presId="urn:microsoft.com/office/officeart/2005/8/layout/lProcess2"/>
    <dgm:cxn modelId="{74FE63ED-65AD-485F-B25A-87ADFC31A0E2}" type="presParOf" srcId="{B3059A3C-BEE1-4C85-B26A-B0D04147DE0C}" destId="{CEF9D1F8-3EA1-4851-BA0E-96D1A1AF87F9}" srcOrd="0" destOrd="0" presId="urn:microsoft.com/office/officeart/2005/8/layout/lProcess2"/>
    <dgm:cxn modelId="{2CB1D728-2911-468D-9E6D-98FBD2B6ED68}" type="presParOf" srcId="{B3059A3C-BEE1-4C85-B26A-B0D04147DE0C}" destId="{79603027-5481-4AC0-9E03-DA8A39A9F944}" srcOrd="1" destOrd="0" presId="urn:microsoft.com/office/officeart/2005/8/layout/lProcess2"/>
    <dgm:cxn modelId="{F118BAC4-B59F-4440-A34C-7331C4EA11F5}" type="presParOf" srcId="{B3059A3C-BEE1-4C85-B26A-B0D04147DE0C}" destId="{C77AC865-9BD0-4C0B-9A3A-53CDAB6A4B1F}" srcOrd="2" destOrd="0" presId="urn:microsoft.com/office/officeart/2005/8/layout/lProcess2"/>
    <dgm:cxn modelId="{F810D02E-F72E-4ABD-9092-EBADAE7138C2}" type="presParOf" srcId="{B3059A3C-BEE1-4C85-B26A-B0D04147DE0C}" destId="{D37C13FC-B568-4687-BE5D-9CEBCFEC9E16}" srcOrd="3" destOrd="0" presId="urn:microsoft.com/office/officeart/2005/8/layout/lProcess2"/>
    <dgm:cxn modelId="{CB65A8C3-80FC-4E1E-842F-17F0752D6579}" type="presParOf" srcId="{B3059A3C-BEE1-4C85-B26A-B0D04147DE0C}" destId="{13B46224-DC45-404D-8055-02AED51A046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EC83336-127F-418F-AFD5-53F4AC06C313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175CFA-1A34-4B62-B29E-9D38BEBFEFD8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Laporan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Posisi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Keuangan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2189FD3-86FB-46B2-8CF2-64213B50C863}" type="parTrans" cxnId="{B4648873-0688-452F-B92B-8D484F818F50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D6D6355-7C0A-42AC-9214-1939D1A82777}" type="sibTrans" cxnId="{B4648873-0688-452F-B92B-8D484F818F50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D5D895D-4C0D-402E-8FAD-1C852E653C78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Aset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Lancar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257F7D5-BC2D-444A-B2E7-C91E527AB52D}" type="parTrans" cxnId="{F25229F6-5B0A-45D7-8018-6F95D5B3EBA6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14DACEA-465B-46E4-B442-409D7ACFEA0A}" type="sibTrans" cxnId="{F25229F6-5B0A-45D7-8018-6F95D5B3EBA6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077D485-E518-49DA-B79B-91D9721696F3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Nilai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piutang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disajikan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laporan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posisi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keuangan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setelah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dikurangi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dengan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cadangan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kerugian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penurunan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nilai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2B984A4-AD77-40D1-96FC-C3CC4E935B12}" type="parTrans" cxnId="{A46A25EA-9F9D-4C13-AF66-BC1700EE0934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9C24666-7FF1-4D38-A3A1-5C9902EB0C76}" type="sibTrans" cxnId="{A46A25EA-9F9D-4C13-AF66-BC1700EE0934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4400F66-4D49-490D-88AA-C19AFEE01B7A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Jenis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usaha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perusahaan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akan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mempengaruhi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penyajian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laporan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keuangan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58E6967-CEEE-40B1-9A3E-578A52F35976}" type="parTrans" cxnId="{1E66BB41-72D3-442B-B0D1-C7D95BA851F3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0CCC4A8-C941-4968-B15B-571C9E8BC28C}" type="sibTrans" cxnId="{1E66BB41-72D3-442B-B0D1-C7D95BA851F3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891F077-4C66-407C-BF14-3D04B8C5F6CC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Bisa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disajikan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beberapa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kategori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D9CA9BA-10A6-401A-BBCC-81F850C753A2}" type="parTrans" cxnId="{F6429D3B-A681-418D-BC03-A509B47897EE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3777435-85AA-4936-B8DD-C1D236AF5C4D}" type="sibTrans" cxnId="{F6429D3B-A681-418D-BC03-A509B47897EE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A71E72A-5636-4034-93DF-EA9CB7123567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Penyajian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piutang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pihak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berelasi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mengikuti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ketentuan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dalam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PSAK 7: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Pengungkapan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Pihak-Pihak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Berelasi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9B79FD2-7262-4367-B2D7-3D7B3E836680}" type="parTrans" cxnId="{51CC89E4-16EA-463E-9077-BE56F1E61AB5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5E49787-BE15-487A-8925-AE1C0DDCEE5F}" type="sibTrans" cxnId="{51CC89E4-16EA-463E-9077-BE56F1E61AB5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68394FC-A13E-4073-B056-635110917C45}" type="pres">
      <dgm:prSet presAssocID="{7EC83336-127F-418F-AFD5-53F4AC06C313}" presName="linear" presStyleCnt="0">
        <dgm:presLayoutVars>
          <dgm:dir/>
          <dgm:resizeHandles val="exact"/>
        </dgm:presLayoutVars>
      </dgm:prSet>
      <dgm:spPr/>
    </dgm:pt>
    <dgm:pt modelId="{99AE351C-C6F6-46EA-ABE6-FF619ACFE27C}" type="pres">
      <dgm:prSet presAssocID="{71175CFA-1A34-4B62-B29E-9D38BEBFEFD8}" presName="comp" presStyleCnt="0"/>
      <dgm:spPr/>
    </dgm:pt>
    <dgm:pt modelId="{B2E8EE1F-A455-4A24-8447-64A498FC6866}" type="pres">
      <dgm:prSet presAssocID="{71175CFA-1A34-4B62-B29E-9D38BEBFEFD8}" presName="box" presStyleLbl="node1" presStyleIdx="0" presStyleCnt="3" custScaleY="212519"/>
      <dgm:spPr/>
    </dgm:pt>
    <dgm:pt modelId="{9DD61473-D410-407F-B58E-7164D2F069E9}" type="pres">
      <dgm:prSet presAssocID="{71175CFA-1A34-4B62-B29E-9D38BEBFEFD8}" presName="img" presStyleLbl="fgImgPlace1" presStyleIdx="0" presStyleCnt="3"/>
      <dgm:spPr/>
    </dgm:pt>
    <dgm:pt modelId="{155D744A-BAD0-4DC0-8E0E-DBAF281ECAD5}" type="pres">
      <dgm:prSet presAssocID="{71175CFA-1A34-4B62-B29E-9D38BEBFEFD8}" presName="text" presStyleLbl="node1" presStyleIdx="0" presStyleCnt="3">
        <dgm:presLayoutVars>
          <dgm:bulletEnabled val="1"/>
        </dgm:presLayoutVars>
      </dgm:prSet>
      <dgm:spPr/>
    </dgm:pt>
    <dgm:pt modelId="{32A5B1E8-D043-4706-8CF1-132E81D89279}" type="pres">
      <dgm:prSet presAssocID="{9D6D6355-7C0A-42AC-9214-1939D1A82777}" presName="spacer" presStyleCnt="0"/>
      <dgm:spPr/>
    </dgm:pt>
    <dgm:pt modelId="{6509BFE8-0AD1-411C-B306-60598C35875F}" type="pres">
      <dgm:prSet presAssocID="{4077D485-E518-49DA-B79B-91D9721696F3}" presName="comp" presStyleCnt="0"/>
      <dgm:spPr/>
    </dgm:pt>
    <dgm:pt modelId="{B6E86AB8-2715-455D-8034-BDBEFA5F6689}" type="pres">
      <dgm:prSet presAssocID="{4077D485-E518-49DA-B79B-91D9721696F3}" presName="box" presStyleLbl="node1" presStyleIdx="1" presStyleCnt="3"/>
      <dgm:spPr/>
    </dgm:pt>
    <dgm:pt modelId="{C4C79137-02C9-48D9-B61E-1450AC3C7653}" type="pres">
      <dgm:prSet presAssocID="{4077D485-E518-49DA-B79B-91D9721696F3}" presName="img" presStyleLbl="fgImgPlace1" presStyleIdx="1" presStyleCnt="3"/>
      <dgm:spPr/>
    </dgm:pt>
    <dgm:pt modelId="{A1066407-7F30-4A16-8A44-265ECD93BF13}" type="pres">
      <dgm:prSet presAssocID="{4077D485-E518-49DA-B79B-91D9721696F3}" presName="text" presStyleLbl="node1" presStyleIdx="1" presStyleCnt="3">
        <dgm:presLayoutVars>
          <dgm:bulletEnabled val="1"/>
        </dgm:presLayoutVars>
      </dgm:prSet>
      <dgm:spPr/>
    </dgm:pt>
    <dgm:pt modelId="{859839F6-62E7-461D-982B-0AF81386B2E5}" type="pres">
      <dgm:prSet presAssocID="{59C24666-7FF1-4D38-A3A1-5C9902EB0C76}" presName="spacer" presStyleCnt="0"/>
      <dgm:spPr/>
    </dgm:pt>
    <dgm:pt modelId="{7D34B7F0-59B0-44F3-848B-6F4279011076}" type="pres">
      <dgm:prSet presAssocID="{74400F66-4D49-490D-88AA-C19AFEE01B7A}" presName="comp" presStyleCnt="0"/>
      <dgm:spPr/>
    </dgm:pt>
    <dgm:pt modelId="{57DFC3EC-935D-432C-985C-107DEC5736F4}" type="pres">
      <dgm:prSet presAssocID="{74400F66-4D49-490D-88AA-C19AFEE01B7A}" presName="box" presStyleLbl="node1" presStyleIdx="2" presStyleCnt="3"/>
      <dgm:spPr/>
    </dgm:pt>
    <dgm:pt modelId="{6369E030-78A7-4B8C-A152-41B54E6DB5C0}" type="pres">
      <dgm:prSet presAssocID="{74400F66-4D49-490D-88AA-C19AFEE01B7A}" presName="img" presStyleLbl="fgImgPlace1" presStyleIdx="2" presStyleCnt="3"/>
      <dgm:spPr/>
    </dgm:pt>
    <dgm:pt modelId="{D02E0B40-CC8C-4852-B36C-30E4F64A2EEA}" type="pres">
      <dgm:prSet presAssocID="{74400F66-4D49-490D-88AA-C19AFEE01B7A}" presName="text" presStyleLbl="node1" presStyleIdx="2" presStyleCnt="3">
        <dgm:presLayoutVars>
          <dgm:bulletEnabled val="1"/>
        </dgm:presLayoutVars>
      </dgm:prSet>
      <dgm:spPr/>
    </dgm:pt>
  </dgm:ptLst>
  <dgm:cxnLst>
    <dgm:cxn modelId="{BC297804-E698-4BB1-BEFE-CF967E81C30D}" type="presOf" srcId="{4077D485-E518-49DA-B79B-91D9721696F3}" destId="{A1066407-7F30-4A16-8A44-265ECD93BF13}" srcOrd="1" destOrd="0" presId="urn:microsoft.com/office/officeart/2005/8/layout/vList4"/>
    <dgm:cxn modelId="{F6429D3B-A681-418D-BC03-A509B47897EE}" srcId="{71175CFA-1A34-4B62-B29E-9D38BEBFEFD8}" destId="{3891F077-4C66-407C-BF14-3D04B8C5F6CC}" srcOrd="1" destOrd="0" parTransId="{5D9CA9BA-10A6-401A-BBCC-81F850C753A2}" sibTransId="{23777435-85AA-4936-B8DD-C1D236AF5C4D}"/>
    <dgm:cxn modelId="{1E66BB41-72D3-442B-B0D1-C7D95BA851F3}" srcId="{7EC83336-127F-418F-AFD5-53F4AC06C313}" destId="{74400F66-4D49-490D-88AA-C19AFEE01B7A}" srcOrd="2" destOrd="0" parTransId="{758E6967-CEEE-40B1-9A3E-578A52F35976}" sibTransId="{70CCC4A8-C941-4968-B15B-571C9E8BC28C}"/>
    <dgm:cxn modelId="{D6BB5A45-413D-4472-B27F-2511ADC9E569}" type="presOf" srcId="{3D5D895D-4C0D-402E-8FAD-1C852E653C78}" destId="{155D744A-BAD0-4DC0-8E0E-DBAF281ECAD5}" srcOrd="1" destOrd="1" presId="urn:microsoft.com/office/officeart/2005/8/layout/vList4"/>
    <dgm:cxn modelId="{5C2F5D69-A005-4795-B9D4-89754CA01313}" type="presOf" srcId="{71175CFA-1A34-4B62-B29E-9D38BEBFEFD8}" destId="{B2E8EE1F-A455-4A24-8447-64A498FC6866}" srcOrd="0" destOrd="0" presId="urn:microsoft.com/office/officeart/2005/8/layout/vList4"/>
    <dgm:cxn modelId="{89A01570-A05B-4C94-976B-3908E9F8215F}" type="presOf" srcId="{CA71E72A-5636-4034-93DF-EA9CB7123567}" destId="{B2E8EE1F-A455-4A24-8447-64A498FC6866}" srcOrd="0" destOrd="3" presId="urn:microsoft.com/office/officeart/2005/8/layout/vList4"/>
    <dgm:cxn modelId="{B4648873-0688-452F-B92B-8D484F818F50}" srcId="{7EC83336-127F-418F-AFD5-53F4AC06C313}" destId="{71175CFA-1A34-4B62-B29E-9D38BEBFEFD8}" srcOrd="0" destOrd="0" parTransId="{F2189FD3-86FB-46B2-8CF2-64213B50C863}" sibTransId="{9D6D6355-7C0A-42AC-9214-1939D1A82777}"/>
    <dgm:cxn modelId="{D389FE73-F780-4167-9653-5D7276F36A2C}" type="presOf" srcId="{71175CFA-1A34-4B62-B29E-9D38BEBFEFD8}" destId="{155D744A-BAD0-4DC0-8E0E-DBAF281ECAD5}" srcOrd="1" destOrd="0" presId="urn:microsoft.com/office/officeart/2005/8/layout/vList4"/>
    <dgm:cxn modelId="{C53F3854-AC23-4299-B346-7F57F3B00493}" type="presOf" srcId="{74400F66-4D49-490D-88AA-C19AFEE01B7A}" destId="{D02E0B40-CC8C-4852-B36C-30E4F64A2EEA}" srcOrd="1" destOrd="0" presId="urn:microsoft.com/office/officeart/2005/8/layout/vList4"/>
    <dgm:cxn modelId="{73274A78-EEDC-4549-9D3E-693FDF87B5F5}" type="presOf" srcId="{4077D485-E518-49DA-B79B-91D9721696F3}" destId="{B6E86AB8-2715-455D-8034-BDBEFA5F6689}" srcOrd="0" destOrd="0" presId="urn:microsoft.com/office/officeart/2005/8/layout/vList4"/>
    <dgm:cxn modelId="{A901B388-7290-469A-B1C6-5E2769AFC55B}" type="presOf" srcId="{7EC83336-127F-418F-AFD5-53F4AC06C313}" destId="{468394FC-A13E-4073-B056-635110917C45}" srcOrd="0" destOrd="0" presId="urn:microsoft.com/office/officeart/2005/8/layout/vList4"/>
    <dgm:cxn modelId="{C5DCF08A-0E26-457D-AC8F-69ADD1459F24}" type="presOf" srcId="{3891F077-4C66-407C-BF14-3D04B8C5F6CC}" destId="{155D744A-BAD0-4DC0-8E0E-DBAF281ECAD5}" srcOrd="1" destOrd="2" presId="urn:microsoft.com/office/officeart/2005/8/layout/vList4"/>
    <dgm:cxn modelId="{1CBA5797-F026-469C-BCD2-568493736953}" type="presOf" srcId="{CA71E72A-5636-4034-93DF-EA9CB7123567}" destId="{155D744A-BAD0-4DC0-8E0E-DBAF281ECAD5}" srcOrd="1" destOrd="3" presId="urn:microsoft.com/office/officeart/2005/8/layout/vList4"/>
    <dgm:cxn modelId="{A2EF03A8-534F-4170-91C5-7CB316E44DC2}" type="presOf" srcId="{3D5D895D-4C0D-402E-8FAD-1C852E653C78}" destId="{B2E8EE1F-A455-4A24-8447-64A498FC6866}" srcOrd="0" destOrd="1" presId="urn:microsoft.com/office/officeart/2005/8/layout/vList4"/>
    <dgm:cxn modelId="{06991BBD-605A-426C-BB3F-93DE0423CF1F}" type="presOf" srcId="{74400F66-4D49-490D-88AA-C19AFEE01B7A}" destId="{57DFC3EC-935D-432C-985C-107DEC5736F4}" srcOrd="0" destOrd="0" presId="urn:microsoft.com/office/officeart/2005/8/layout/vList4"/>
    <dgm:cxn modelId="{51CC89E4-16EA-463E-9077-BE56F1E61AB5}" srcId="{71175CFA-1A34-4B62-B29E-9D38BEBFEFD8}" destId="{CA71E72A-5636-4034-93DF-EA9CB7123567}" srcOrd="2" destOrd="0" parTransId="{E9B79FD2-7262-4367-B2D7-3D7B3E836680}" sibTransId="{05E49787-BE15-487A-8925-AE1C0DDCEE5F}"/>
    <dgm:cxn modelId="{A46A25EA-9F9D-4C13-AF66-BC1700EE0934}" srcId="{7EC83336-127F-418F-AFD5-53F4AC06C313}" destId="{4077D485-E518-49DA-B79B-91D9721696F3}" srcOrd="1" destOrd="0" parTransId="{B2B984A4-AD77-40D1-96FC-C3CC4E935B12}" sibTransId="{59C24666-7FF1-4D38-A3A1-5C9902EB0C76}"/>
    <dgm:cxn modelId="{F25229F6-5B0A-45D7-8018-6F95D5B3EBA6}" srcId="{71175CFA-1A34-4B62-B29E-9D38BEBFEFD8}" destId="{3D5D895D-4C0D-402E-8FAD-1C852E653C78}" srcOrd="0" destOrd="0" parTransId="{4257F7D5-BC2D-444A-B2E7-C91E527AB52D}" sibTransId="{114DACEA-465B-46E4-B442-409D7ACFEA0A}"/>
    <dgm:cxn modelId="{679FEDF9-094C-4C30-9121-1EB709615764}" type="presOf" srcId="{3891F077-4C66-407C-BF14-3D04B8C5F6CC}" destId="{B2E8EE1F-A455-4A24-8447-64A498FC6866}" srcOrd="0" destOrd="2" presId="urn:microsoft.com/office/officeart/2005/8/layout/vList4"/>
    <dgm:cxn modelId="{C2EC0502-C340-4EE1-BC75-CF94E166112A}" type="presParOf" srcId="{468394FC-A13E-4073-B056-635110917C45}" destId="{99AE351C-C6F6-46EA-ABE6-FF619ACFE27C}" srcOrd="0" destOrd="0" presId="urn:microsoft.com/office/officeart/2005/8/layout/vList4"/>
    <dgm:cxn modelId="{24219E53-E111-4C6B-A059-98DD2CA110B3}" type="presParOf" srcId="{99AE351C-C6F6-46EA-ABE6-FF619ACFE27C}" destId="{B2E8EE1F-A455-4A24-8447-64A498FC6866}" srcOrd="0" destOrd="0" presId="urn:microsoft.com/office/officeart/2005/8/layout/vList4"/>
    <dgm:cxn modelId="{1DFC70D6-3E55-4DB7-91A7-C3441B3BFB84}" type="presParOf" srcId="{99AE351C-C6F6-46EA-ABE6-FF619ACFE27C}" destId="{9DD61473-D410-407F-B58E-7164D2F069E9}" srcOrd="1" destOrd="0" presId="urn:microsoft.com/office/officeart/2005/8/layout/vList4"/>
    <dgm:cxn modelId="{60A999E9-3849-431D-90E6-48B8BAE0FF54}" type="presParOf" srcId="{99AE351C-C6F6-46EA-ABE6-FF619ACFE27C}" destId="{155D744A-BAD0-4DC0-8E0E-DBAF281ECAD5}" srcOrd="2" destOrd="0" presId="urn:microsoft.com/office/officeart/2005/8/layout/vList4"/>
    <dgm:cxn modelId="{CFFAB822-156A-4C7F-94BD-107B3B77BF14}" type="presParOf" srcId="{468394FC-A13E-4073-B056-635110917C45}" destId="{32A5B1E8-D043-4706-8CF1-132E81D89279}" srcOrd="1" destOrd="0" presId="urn:microsoft.com/office/officeart/2005/8/layout/vList4"/>
    <dgm:cxn modelId="{9115E0E8-D864-4B9C-AD12-365878846F6D}" type="presParOf" srcId="{468394FC-A13E-4073-B056-635110917C45}" destId="{6509BFE8-0AD1-411C-B306-60598C35875F}" srcOrd="2" destOrd="0" presId="urn:microsoft.com/office/officeart/2005/8/layout/vList4"/>
    <dgm:cxn modelId="{34FDF0FE-7081-4A36-982C-68A25A6AAB0C}" type="presParOf" srcId="{6509BFE8-0AD1-411C-B306-60598C35875F}" destId="{B6E86AB8-2715-455D-8034-BDBEFA5F6689}" srcOrd="0" destOrd="0" presId="urn:microsoft.com/office/officeart/2005/8/layout/vList4"/>
    <dgm:cxn modelId="{B2A70EFC-B758-475A-8A2C-B93E9C4255DF}" type="presParOf" srcId="{6509BFE8-0AD1-411C-B306-60598C35875F}" destId="{C4C79137-02C9-48D9-B61E-1450AC3C7653}" srcOrd="1" destOrd="0" presId="urn:microsoft.com/office/officeart/2005/8/layout/vList4"/>
    <dgm:cxn modelId="{7C2DCA20-CD0A-4096-94EB-D7A3886A0B09}" type="presParOf" srcId="{6509BFE8-0AD1-411C-B306-60598C35875F}" destId="{A1066407-7F30-4A16-8A44-265ECD93BF13}" srcOrd="2" destOrd="0" presId="urn:microsoft.com/office/officeart/2005/8/layout/vList4"/>
    <dgm:cxn modelId="{94B9E404-9F9B-4AE6-B62F-3E936B66E19A}" type="presParOf" srcId="{468394FC-A13E-4073-B056-635110917C45}" destId="{859839F6-62E7-461D-982B-0AF81386B2E5}" srcOrd="3" destOrd="0" presId="urn:microsoft.com/office/officeart/2005/8/layout/vList4"/>
    <dgm:cxn modelId="{BB15F261-E10E-45E7-85E7-3ED79C27BE40}" type="presParOf" srcId="{468394FC-A13E-4073-B056-635110917C45}" destId="{7D34B7F0-59B0-44F3-848B-6F4279011076}" srcOrd="4" destOrd="0" presId="urn:microsoft.com/office/officeart/2005/8/layout/vList4"/>
    <dgm:cxn modelId="{94640EE3-AFC6-42D0-87B3-A184DDA15ECE}" type="presParOf" srcId="{7D34B7F0-59B0-44F3-848B-6F4279011076}" destId="{57DFC3EC-935D-432C-985C-107DEC5736F4}" srcOrd="0" destOrd="0" presId="urn:microsoft.com/office/officeart/2005/8/layout/vList4"/>
    <dgm:cxn modelId="{46907620-D3B0-471B-8E3B-AD97055640E0}" type="presParOf" srcId="{7D34B7F0-59B0-44F3-848B-6F4279011076}" destId="{6369E030-78A7-4B8C-A152-41B54E6DB5C0}" srcOrd="1" destOrd="0" presId="urn:microsoft.com/office/officeart/2005/8/layout/vList4"/>
    <dgm:cxn modelId="{28D6582D-3B24-48BF-ABB4-76710425D3D8}" type="presParOf" srcId="{7D34B7F0-59B0-44F3-848B-6F4279011076}" destId="{D02E0B40-CC8C-4852-B36C-30E4F64A2E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546BA-FB36-4775-B7E5-584B52ABC2CC}" type="doc">
      <dgm:prSet loTypeId="urn:microsoft.com/office/officeart/2005/8/layout/chevron2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5F0597-93AC-4100-ACCA-139D37CF67A1}">
      <dgm:prSet phldrT="[Text]" custT="1"/>
      <dgm:spPr/>
      <dgm:t>
        <a:bodyPr/>
        <a:lstStyle/>
        <a:p>
          <a:pPr algn="ctr"/>
          <a:r>
            <a:rPr lang="en-US" sz="2400" dirty="0">
              <a:latin typeface="Calibri" pitchFamily="34" charset="0"/>
              <a:cs typeface="Calibri" pitchFamily="34" charset="0"/>
            </a:rPr>
            <a:t>1</a:t>
          </a:r>
        </a:p>
      </dgm:t>
    </dgm:pt>
    <dgm:pt modelId="{9994552B-0F8B-43B5-BA65-E317BD997940}" type="parTrans" cxnId="{79023A6E-D5AD-425C-8064-785BDF47C1B9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1E3C8B19-CCA0-42E6-A2F0-28372D11B18B}" type="sibTrans" cxnId="{79023A6E-D5AD-425C-8064-785BDF47C1B9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04F70C94-6DE7-4793-AC6A-FC7E1F45AA92}">
      <dgm:prSet phldrT="[Text]" custT="1"/>
      <dgm:spPr/>
      <dgm:t>
        <a:bodyPr/>
        <a:lstStyle/>
        <a:p>
          <a:pPr algn="just"/>
          <a:r>
            <a:rPr lang="id-ID" sz="2400" dirty="0">
              <a:latin typeface="Calibri" pitchFamily="34" charset="0"/>
              <a:cs typeface="Calibri" pitchFamily="34" charset="0"/>
            </a:rPr>
            <a:t>M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endekati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jatuh</a:t>
          </a:r>
          <a:r>
            <a:rPr lang="en-US" sz="2400" dirty="0">
              <a:latin typeface="Calibri" pitchFamily="34" charset="0"/>
              <a:cs typeface="Calibri" pitchFamily="34" charset="0"/>
            </a:rPr>
            <a:t> tempo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tanggal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pembelian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kembali</a:t>
          </a:r>
          <a:r>
            <a:rPr lang="en-US" sz="2400" dirty="0">
              <a:latin typeface="Calibri" pitchFamily="34" charset="0"/>
              <a:cs typeface="Calibri" pitchFamily="34" charset="0"/>
            </a:rPr>
            <a:t> (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contohnya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kurang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tiga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bulan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sebelum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jatuh</a:t>
          </a:r>
          <a:r>
            <a:rPr lang="en-US" sz="2400" dirty="0">
              <a:latin typeface="Calibri" pitchFamily="34" charset="0"/>
              <a:cs typeface="Calibri" pitchFamily="34" charset="0"/>
            </a:rPr>
            <a:t> tempo) </a:t>
          </a:r>
        </a:p>
      </dgm:t>
    </dgm:pt>
    <dgm:pt modelId="{8AE23919-8560-4250-AD05-9F94F4F0CBCD}" type="parTrans" cxnId="{C09D4202-D711-4B54-AA72-4DDA9D6ECDC9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7A0AF4B4-970B-47E1-A462-20F5EA27F13E}" type="sibTrans" cxnId="{C09D4202-D711-4B54-AA72-4DDA9D6ECDC9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3EE1DC86-7D66-4711-890C-E97D465D79A2}">
      <dgm:prSet phldrT="[Text]" custT="1"/>
      <dgm:spPr/>
      <dgm:t>
        <a:bodyPr/>
        <a:lstStyle/>
        <a:p>
          <a:pPr algn="ctr"/>
          <a:r>
            <a:rPr lang="en-US" sz="2400" dirty="0">
              <a:latin typeface="Calibri" pitchFamily="34" charset="0"/>
              <a:cs typeface="Calibri" pitchFamily="34" charset="0"/>
            </a:rPr>
            <a:t>2</a:t>
          </a:r>
        </a:p>
      </dgm:t>
    </dgm:pt>
    <dgm:pt modelId="{AFA71AF5-F6B9-4834-82A5-4610D9FA9122}" type="parTrans" cxnId="{A2892385-81A2-4FAB-A1D5-47042354F7AC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19A19D79-09F9-4CE3-8A6C-B53BCAEB2A43}" type="sibTrans" cxnId="{A2892385-81A2-4FAB-A1D5-47042354F7AC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BE607059-C79F-42AE-9F3C-B926781BDCCD}">
      <dgm:prSet phldrT="[Text]" custT="1"/>
      <dgm:spPr/>
      <dgm:t>
        <a:bodyPr/>
        <a:lstStyle/>
        <a:p>
          <a:pPr algn="just"/>
          <a:r>
            <a:rPr lang="id-ID" sz="2400" dirty="0">
              <a:latin typeface="Calibri" pitchFamily="34" charset="0"/>
              <a:cs typeface="Calibri" pitchFamily="34" charset="0"/>
            </a:rPr>
            <a:t>S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etelah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memperoleh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substansial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seluruh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pokok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aset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sesuai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jadwal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pembayaran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memperoleh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pelunasan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dipercepat</a:t>
          </a:r>
          <a:r>
            <a:rPr lang="en-US" sz="2400" dirty="0">
              <a:latin typeface="Calibri" pitchFamily="34" charset="0"/>
              <a:cs typeface="Calibri" pitchFamily="34" charset="0"/>
            </a:rPr>
            <a:t>;</a:t>
          </a:r>
        </a:p>
      </dgm:t>
    </dgm:pt>
    <dgm:pt modelId="{D956B458-CD7C-49E9-99CA-33AD76A162CC}" type="parTrans" cxnId="{1F3D55F7-4CDF-48F3-B351-BE972E157B12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600BD379-BE78-4060-8481-EA6CE2676D6A}" type="sibTrans" cxnId="{1F3D55F7-4CDF-48F3-B351-BE972E157B12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07B4D0CD-AC63-4849-A2EE-55FD895A25C6}">
      <dgm:prSet phldrT="[Text]" custT="1"/>
      <dgm:spPr/>
      <dgm:t>
        <a:bodyPr/>
        <a:lstStyle/>
        <a:p>
          <a:pPr algn="ctr"/>
          <a:r>
            <a:rPr lang="en-US" sz="2400" dirty="0">
              <a:latin typeface="Calibri" pitchFamily="34" charset="0"/>
              <a:cs typeface="Calibri" pitchFamily="34" charset="0"/>
            </a:rPr>
            <a:t>3</a:t>
          </a:r>
        </a:p>
      </dgm:t>
    </dgm:pt>
    <dgm:pt modelId="{A7F2CE5F-8A32-4AD8-A306-47E8D8DB177B}" type="parTrans" cxnId="{7D158F8E-62BC-44C9-A56F-65E08A49E239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87801CCA-43DD-48A8-B093-9254E9FF1656}" type="sibTrans" cxnId="{7D158F8E-62BC-44C9-A56F-65E08A49E239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B5846CEC-5023-42D1-854A-ABF5F0F1F211}">
      <dgm:prSet phldrT="[Text]" custT="1"/>
      <dgm:spPr/>
      <dgm:t>
        <a:bodyPr/>
        <a:lstStyle/>
        <a:p>
          <a:pPr algn="just"/>
          <a:r>
            <a:rPr lang="id-ID" sz="2400" dirty="0">
              <a:latin typeface="Calibri" pitchFamily="34" charset="0"/>
              <a:cs typeface="Calibri" pitchFamily="34" charset="0"/>
            </a:rPr>
            <a:t>T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erkait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dengan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kejadian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tertentu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berada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luar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kendali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tidak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berulang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tidak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diantisipasi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wajar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oleh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dirty="0">
              <a:latin typeface="Calibri" pitchFamily="34" charset="0"/>
              <a:cs typeface="Calibri" pitchFamily="34" charset="0"/>
            </a:rPr>
            <a:t>.</a:t>
          </a:r>
        </a:p>
      </dgm:t>
    </dgm:pt>
    <dgm:pt modelId="{0499A4A8-022C-4CDA-82CB-FC7DD036AE94}" type="parTrans" cxnId="{F2D966A2-B48A-4908-AFF1-A152C0D79435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85DC73CC-4F48-4D37-9104-E53A1BF3F57C}" type="sibTrans" cxnId="{F2D966A2-B48A-4908-AFF1-A152C0D79435}">
      <dgm:prSet/>
      <dgm:spPr/>
      <dgm:t>
        <a:bodyPr/>
        <a:lstStyle/>
        <a:p>
          <a:pPr algn="just"/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4444DDBC-917D-4998-8741-33F9DBEC9C1C}" type="pres">
      <dgm:prSet presAssocID="{ACC546BA-FB36-4775-B7E5-584B52ABC2CC}" presName="linearFlow" presStyleCnt="0">
        <dgm:presLayoutVars>
          <dgm:dir/>
          <dgm:animLvl val="lvl"/>
          <dgm:resizeHandles val="exact"/>
        </dgm:presLayoutVars>
      </dgm:prSet>
      <dgm:spPr/>
    </dgm:pt>
    <dgm:pt modelId="{0DD23949-51B2-4671-961F-CD78887A7D72}" type="pres">
      <dgm:prSet presAssocID="{D95F0597-93AC-4100-ACCA-139D37CF67A1}" presName="composite" presStyleCnt="0"/>
      <dgm:spPr/>
    </dgm:pt>
    <dgm:pt modelId="{3202DF4B-D3BF-4215-B67C-1156494E101E}" type="pres">
      <dgm:prSet presAssocID="{D95F0597-93AC-4100-ACCA-139D37CF67A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D64F3B-008D-465D-AEBE-5752C258CCB3}" type="pres">
      <dgm:prSet presAssocID="{D95F0597-93AC-4100-ACCA-139D37CF67A1}" presName="descendantText" presStyleLbl="alignAcc1" presStyleIdx="0" presStyleCnt="3">
        <dgm:presLayoutVars>
          <dgm:bulletEnabled val="1"/>
        </dgm:presLayoutVars>
      </dgm:prSet>
      <dgm:spPr/>
    </dgm:pt>
    <dgm:pt modelId="{4F869A7B-5A0B-4C1B-B599-9426B8BBFE03}" type="pres">
      <dgm:prSet presAssocID="{1E3C8B19-CCA0-42E6-A2F0-28372D11B18B}" presName="sp" presStyleCnt="0"/>
      <dgm:spPr/>
    </dgm:pt>
    <dgm:pt modelId="{E65812FD-9C2C-4A04-95A8-FC549C0E81C9}" type="pres">
      <dgm:prSet presAssocID="{3EE1DC86-7D66-4711-890C-E97D465D79A2}" presName="composite" presStyleCnt="0"/>
      <dgm:spPr/>
    </dgm:pt>
    <dgm:pt modelId="{824935B1-B43F-432D-B265-DBD559C1C953}" type="pres">
      <dgm:prSet presAssocID="{3EE1DC86-7D66-4711-890C-E97D465D79A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49950F1-75ED-45EF-9279-DEF3B9824AE0}" type="pres">
      <dgm:prSet presAssocID="{3EE1DC86-7D66-4711-890C-E97D465D79A2}" presName="descendantText" presStyleLbl="alignAcc1" presStyleIdx="1" presStyleCnt="3" custScaleY="143088">
        <dgm:presLayoutVars>
          <dgm:bulletEnabled val="1"/>
        </dgm:presLayoutVars>
      </dgm:prSet>
      <dgm:spPr/>
    </dgm:pt>
    <dgm:pt modelId="{207EC419-615B-4098-B181-E29A566CA276}" type="pres">
      <dgm:prSet presAssocID="{19A19D79-09F9-4CE3-8A6C-B53BCAEB2A43}" presName="sp" presStyleCnt="0"/>
      <dgm:spPr/>
    </dgm:pt>
    <dgm:pt modelId="{8ED28841-9133-4D62-B26D-6BBD92C01704}" type="pres">
      <dgm:prSet presAssocID="{07B4D0CD-AC63-4849-A2EE-55FD895A25C6}" presName="composite" presStyleCnt="0"/>
      <dgm:spPr/>
    </dgm:pt>
    <dgm:pt modelId="{5A187D9F-4AE7-490A-B997-B9A4FE31552F}" type="pres">
      <dgm:prSet presAssocID="{07B4D0CD-AC63-4849-A2EE-55FD895A25C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60711EC-A03D-4347-8047-98C7394A1CDC}" type="pres">
      <dgm:prSet presAssocID="{07B4D0CD-AC63-4849-A2EE-55FD895A25C6}" presName="descendantText" presStyleLbl="alignAcc1" presStyleIdx="2" presStyleCnt="3" custScaleY="119437">
        <dgm:presLayoutVars>
          <dgm:bulletEnabled val="1"/>
        </dgm:presLayoutVars>
      </dgm:prSet>
      <dgm:spPr/>
    </dgm:pt>
  </dgm:ptLst>
  <dgm:cxnLst>
    <dgm:cxn modelId="{C09D4202-D711-4B54-AA72-4DDA9D6ECDC9}" srcId="{D95F0597-93AC-4100-ACCA-139D37CF67A1}" destId="{04F70C94-6DE7-4793-AC6A-FC7E1F45AA92}" srcOrd="0" destOrd="0" parTransId="{8AE23919-8560-4250-AD05-9F94F4F0CBCD}" sibTransId="{7A0AF4B4-970B-47E1-A462-20F5EA27F13E}"/>
    <dgm:cxn modelId="{C0959020-50B4-4675-95CE-5011F08294E7}" type="presOf" srcId="{04F70C94-6DE7-4793-AC6A-FC7E1F45AA92}" destId="{5BD64F3B-008D-465D-AEBE-5752C258CCB3}" srcOrd="0" destOrd="0" presId="urn:microsoft.com/office/officeart/2005/8/layout/chevron2"/>
    <dgm:cxn modelId="{7005A931-792F-4FE9-9686-F4627D5294FE}" type="presOf" srcId="{B5846CEC-5023-42D1-854A-ABF5F0F1F211}" destId="{D60711EC-A03D-4347-8047-98C7394A1CDC}" srcOrd="0" destOrd="0" presId="urn:microsoft.com/office/officeart/2005/8/layout/chevron2"/>
    <dgm:cxn modelId="{90C57E3F-EB59-4186-BC70-DAC305AD62DB}" type="presOf" srcId="{BE607059-C79F-42AE-9F3C-B926781BDCCD}" destId="{C49950F1-75ED-45EF-9279-DEF3B9824AE0}" srcOrd="0" destOrd="0" presId="urn:microsoft.com/office/officeart/2005/8/layout/chevron2"/>
    <dgm:cxn modelId="{982CBC6D-9134-406A-B08E-EABEEF835E72}" type="presOf" srcId="{ACC546BA-FB36-4775-B7E5-584B52ABC2CC}" destId="{4444DDBC-917D-4998-8741-33F9DBEC9C1C}" srcOrd="0" destOrd="0" presId="urn:microsoft.com/office/officeart/2005/8/layout/chevron2"/>
    <dgm:cxn modelId="{79023A6E-D5AD-425C-8064-785BDF47C1B9}" srcId="{ACC546BA-FB36-4775-B7E5-584B52ABC2CC}" destId="{D95F0597-93AC-4100-ACCA-139D37CF67A1}" srcOrd="0" destOrd="0" parTransId="{9994552B-0F8B-43B5-BA65-E317BD997940}" sibTransId="{1E3C8B19-CCA0-42E6-A2F0-28372D11B18B}"/>
    <dgm:cxn modelId="{A2892385-81A2-4FAB-A1D5-47042354F7AC}" srcId="{ACC546BA-FB36-4775-B7E5-584B52ABC2CC}" destId="{3EE1DC86-7D66-4711-890C-E97D465D79A2}" srcOrd="1" destOrd="0" parTransId="{AFA71AF5-F6B9-4834-82A5-4610D9FA9122}" sibTransId="{19A19D79-09F9-4CE3-8A6C-B53BCAEB2A43}"/>
    <dgm:cxn modelId="{7D158F8E-62BC-44C9-A56F-65E08A49E239}" srcId="{ACC546BA-FB36-4775-B7E5-584B52ABC2CC}" destId="{07B4D0CD-AC63-4849-A2EE-55FD895A25C6}" srcOrd="2" destOrd="0" parTransId="{A7F2CE5F-8A32-4AD8-A306-47E8D8DB177B}" sibTransId="{87801CCA-43DD-48A8-B093-9254E9FF1656}"/>
    <dgm:cxn modelId="{E387CB8E-25AE-410E-BAD9-EFB90A65BE7C}" type="presOf" srcId="{07B4D0CD-AC63-4849-A2EE-55FD895A25C6}" destId="{5A187D9F-4AE7-490A-B997-B9A4FE31552F}" srcOrd="0" destOrd="0" presId="urn:microsoft.com/office/officeart/2005/8/layout/chevron2"/>
    <dgm:cxn modelId="{F2D966A2-B48A-4908-AFF1-A152C0D79435}" srcId="{07B4D0CD-AC63-4849-A2EE-55FD895A25C6}" destId="{B5846CEC-5023-42D1-854A-ABF5F0F1F211}" srcOrd="0" destOrd="0" parTransId="{0499A4A8-022C-4CDA-82CB-FC7DD036AE94}" sibTransId="{85DC73CC-4F48-4D37-9104-E53A1BF3F57C}"/>
    <dgm:cxn modelId="{720372EA-F79A-411D-9495-C55B5DE43078}" type="presOf" srcId="{3EE1DC86-7D66-4711-890C-E97D465D79A2}" destId="{824935B1-B43F-432D-B265-DBD559C1C953}" srcOrd="0" destOrd="0" presId="urn:microsoft.com/office/officeart/2005/8/layout/chevron2"/>
    <dgm:cxn modelId="{A48CE9EB-8E28-4438-ABF8-9DCFE27B0680}" type="presOf" srcId="{D95F0597-93AC-4100-ACCA-139D37CF67A1}" destId="{3202DF4B-D3BF-4215-B67C-1156494E101E}" srcOrd="0" destOrd="0" presId="urn:microsoft.com/office/officeart/2005/8/layout/chevron2"/>
    <dgm:cxn modelId="{1F3D55F7-4CDF-48F3-B351-BE972E157B12}" srcId="{3EE1DC86-7D66-4711-890C-E97D465D79A2}" destId="{BE607059-C79F-42AE-9F3C-B926781BDCCD}" srcOrd="0" destOrd="0" parTransId="{D956B458-CD7C-49E9-99CA-33AD76A162CC}" sibTransId="{600BD379-BE78-4060-8481-EA6CE2676D6A}"/>
    <dgm:cxn modelId="{339F4CC4-2774-40A4-82BE-4701BC7ABF5E}" type="presParOf" srcId="{4444DDBC-917D-4998-8741-33F9DBEC9C1C}" destId="{0DD23949-51B2-4671-961F-CD78887A7D72}" srcOrd="0" destOrd="0" presId="urn:microsoft.com/office/officeart/2005/8/layout/chevron2"/>
    <dgm:cxn modelId="{EABB656A-B39C-4476-8F24-C30626BCDDC8}" type="presParOf" srcId="{0DD23949-51B2-4671-961F-CD78887A7D72}" destId="{3202DF4B-D3BF-4215-B67C-1156494E101E}" srcOrd="0" destOrd="0" presId="urn:microsoft.com/office/officeart/2005/8/layout/chevron2"/>
    <dgm:cxn modelId="{12306D5F-54FB-44D4-B0E7-193B9BFCEDEB}" type="presParOf" srcId="{0DD23949-51B2-4671-961F-CD78887A7D72}" destId="{5BD64F3B-008D-465D-AEBE-5752C258CCB3}" srcOrd="1" destOrd="0" presId="urn:microsoft.com/office/officeart/2005/8/layout/chevron2"/>
    <dgm:cxn modelId="{9A66E258-F511-480D-B3BB-586820ABDEEA}" type="presParOf" srcId="{4444DDBC-917D-4998-8741-33F9DBEC9C1C}" destId="{4F869A7B-5A0B-4C1B-B599-9426B8BBFE03}" srcOrd="1" destOrd="0" presId="urn:microsoft.com/office/officeart/2005/8/layout/chevron2"/>
    <dgm:cxn modelId="{D0B51665-0714-49BE-98A4-557334B3DE65}" type="presParOf" srcId="{4444DDBC-917D-4998-8741-33F9DBEC9C1C}" destId="{E65812FD-9C2C-4A04-95A8-FC549C0E81C9}" srcOrd="2" destOrd="0" presId="urn:microsoft.com/office/officeart/2005/8/layout/chevron2"/>
    <dgm:cxn modelId="{5CEA3044-5354-4526-9A0D-96ECD1525BC5}" type="presParOf" srcId="{E65812FD-9C2C-4A04-95A8-FC549C0E81C9}" destId="{824935B1-B43F-432D-B265-DBD559C1C953}" srcOrd="0" destOrd="0" presId="urn:microsoft.com/office/officeart/2005/8/layout/chevron2"/>
    <dgm:cxn modelId="{3C6774AA-EF07-4891-8DB8-D4BE02762FCA}" type="presParOf" srcId="{E65812FD-9C2C-4A04-95A8-FC549C0E81C9}" destId="{C49950F1-75ED-45EF-9279-DEF3B9824AE0}" srcOrd="1" destOrd="0" presId="urn:microsoft.com/office/officeart/2005/8/layout/chevron2"/>
    <dgm:cxn modelId="{B8E365D8-82E4-488D-A227-4AE3C8DCCBAD}" type="presParOf" srcId="{4444DDBC-917D-4998-8741-33F9DBEC9C1C}" destId="{207EC419-615B-4098-B181-E29A566CA276}" srcOrd="3" destOrd="0" presId="urn:microsoft.com/office/officeart/2005/8/layout/chevron2"/>
    <dgm:cxn modelId="{6B7E60F6-6A85-4B7A-8586-CBB6FCF60D45}" type="presParOf" srcId="{4444DDBC-917D-4998-8741-33F9DBEC9C1C}" destId="{8ED28841-9133-4D62-B26D-6BBD92C01704}" srcOrd="4" destOrd="0" presId="urn:microsoft.com/office/officeart/2005/8/layout/chevron2"/>
    <dgm:cxn modelId="{DBF5B484-533F-44D9-AFC2-97F6CC76D73C}" type="presParOf" srcId="{8ED28841-9133-4D62-B26D-6BBD92C01704}" destId="{5A187D9F-4AE7-490A-B997-B9A4FE31552F}" srcOrd="0" destOrd="0" presId="urn:microsoft.com/office/officeart/2005/8/layout/chevron2"/>
    <dgm:cxn modelId="{639DF79D-AA62-4A73-986F-AC8BCCD82872}" type="presParOf" srcId="{8ED28841-9133-4D62-B26D-6BBD92C01704}" destId="{D60711EC-A03D-4347-8047-98C7394A1C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9C08B8E-E19B-4D18-8DA3-CD67F2C91784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EEC1B2-20C5-4508-9816-09644065090A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Perputaran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gm:t>
    </dgm:pt>
    <dgm:pt modelId="{78289478-CF98-480D-80C0-B2B52A2DAE24}" type="parTrans" cxnId="{774EAC55-4EBB-49DE-B6FE-1169B597722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AFA55C-D951-4678-A7A6-C3164E353094}" type="sibTrans" cxnId="{774EAC55-4EBB-49DE-B6FE-1169B597722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2F33BA-C9E4-4D41-8AE1-6BE06E9FBED9}">
      <dgm:prSet phldrT="[Text]"/>
      <dgm:spPr/>
      <dgm:t>
        <a:bodyPr/>
        <a:lstStyle/>
        <a:p>
          <a:endParaRPr lang="en-US" u="sng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u="sng" dirty="0" err="1">
              <a:solidFill>
                <a:schemeClr val="tx1">
                  <a:lumMod val="95000"/>
                  <a:lumOff val="5000"/>
                </a:schemeClr>
              </a:solidFill>
            </a:rPr>
            <a:t>Penjualan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3643EB-3C3F-4212-8C8B-20343215B650}" type="parTrans" cxnId="{933D84EA-C511-4176-96E5-6286B7B76FF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26AD23-60C2-4B67-B013-A1FC729D957A}" type="sibTrans" cxnId="{933D84EA-C511-4176-96E5-6286B7B76FF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1E963A-8338-4053-9A84-555BD5AA2441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rata-rata</a:t>
          </a:r>
        </a:p>
      </dgm:t>
    </dgm:pt>
    <dgm:pt modelId="{BFB83AE7-E162-4A66-8D31-892EA7E1AE15}" type="parTrans" cxnId="{8052F19D-054F-47A6-80FE-C5889CB4856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9CA2D5-8B9C-4943-BE2F-DD360AD60D0E}" type="sibTrans" cxnId="{8052F19D-054F-47A6-80FE-C5889CB4856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564591-5F10-4632-9634-04424DA86F72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rata-rata</a:t>
          </a:r>
        </a:p>
      </dgm:t>
    </dgm:pt>
    <dgm:pt modelId="{918B1A19-4851-47F4-94BE-EB9E4F4B0B37}" type="parTrans" cxnId="{B84A6CB9-C597-4442-AABA-8144A91B3F8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69EE34-7AC8-459E-A870-8B3A451B2EC2}" type="sibTrans" cxnId="{B84A6CB9-C597-4442-AABA-8144A91B3F8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88AD51-C72C-4BCC-8EE1-057EA80C67C2}">
      <dgm:prSet phldrT="[Text]"/>
      <dgm:spPr/>
      <dgm:t>
        <a:bodyPr/>
        <a:lstStyle/>
        <a:p>
          <a:endParaRPr lang="en-US" u="sng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u="sng" dirty="0">
              <a:solidFill>
                <a:schemeClr val="tx1">
                  <a:lumMod val="95000"/>
                  <a:lumOff val="5000"/>
                </a:schemeClr>
              </a:solidFill>
            </a:rPr>
            <a:t>365 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04AC84-96AC-4F57-8ED8-182993AF43D2}" type="parTrans" cxnId="{C4DFE62E-2920-4418-9F9E-55F6396A764B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FD8AD2-E0ED-457D-8386-E52FD66C6EA0}" type="sibTrans" cxnId="{C4DFE62E-2920-4418-9F9E-55F6396A764B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D19102-73B6-49D2-9735-863369C2481C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Perputaran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AFF641-B679-4EF3-9E00-61EA0C803B90}" type="parTrans" cxnId="{23EAC72E-A3EC-4582-BC65-0701CCAFF66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3C1CFD-3208-4050-ADBF-41F2ED0B0E33}" type="sibTrans" cxnId="{23EAC72E-A3EC-4582-BC65-0701CCAFF667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2D39C4-8076-4EC5-8573-1BD9290661BD}" type="pres">
      <dgm:prSet presAssocID="{A9C08B8E-E19B-4D18-8DA3-CD67F2C91784}" presName="list" presStyleCnt="0">
        <dgm:presLayoutVars>
          <dgm:dir/>
          <dgm:animLvl val="lvl"/>
        </dgm:presLayoutVars>
      </dgm:prSet>
      <dgm:spPr/>
    </dgm:pt>
    <dgm:pt modelId="{166F03E6-2235-46AC-92FD-8F231F289079}" type="pres">
      <dgm:prSet presAssocID="{6EEEC1B2-20C5-4508-9816-09644065090A}" presName="posSpace" presStyleCnt="0"/>
      <dgm:spPr/>
    </dgm:pt>
    <dgm:pt modelId="{A7FF6A16-1FC8-4BCE-9C33-7CBD19DCC455}" type="pres">
      <dgm:prSet presAssocID="{6EEEC1B2-20C5-4508-9816-09644065090A}" presName="vertFlow" presStyleCnt="0"/>
      <dgm:spPr/>
    </dgm:pt>
    <dgm:pt modelId="{26E0CFD1-B61E-458A-8BE7-50B4CB3D5F5C}" type="pres">
      <dgm:prSet presAssocID="{6EEEC1B2-20C5-4508-9816-09644065090A}" presName="topSpace" presStyleCnt="0"/>
      <dgm:spPr/>
    </dgm:pt>
    <dgm:pt modelId="{741282AA-607A-4D6A-95A6-7C11FB8E9B71}" type="pres">
      <dgm:prSet presAssocID="{6EEEC1B2-20C5-4508-9816-09644065090A}" presName="firstComp" presStyleCnt="0"/>
      <dgm:spPr/>
    </dgm:pt>
    <dgm:pt modelId="{B50251A2-CB5D-4483-AFE0-642AAE31BB42}" type="pres">
      <dgm:prSet presAssocID="{6EEEC1B2-20C5-4508-9816-09644065090A}" presName="firstChild" presStyleLbl="bgAccFollowNode1" presStyleIdx="0" presStyleCnt="4" custScaleY="69928" custLinFactNeighborX="13934"/>
      <dgm:spPr/>
    </dgm:pt>
    <dgm:pt modelId="{751EFAC2-E92D-4374-8D83-9C735B857D47}" type="pres">
      <dgm:prSet presAssocID="{6EEEC1B2-20C5-4508-9816-09644065090A}" presName="firstChildTx" presStyleLbl="bgAccFollowNode1" presStyleIdx="0" presStyleCnt="4">
        <dgm:presLayoutVars>
          <dgm:bulletEnabled val="1"/>
        </dgm:presLayoutVars>
      </dgm:prSet>
      <dgm:spPr/>
    </dgm:pt>
    <dgm:pt modelId="{3BAD52B6-3FA8-458E-B687-4BF0E0FDB9DC}" type="pres">
      <dgm:prSet presAssocID="{881E963A-8338-4053-9A84-555BD5AA2441}" presName="comp" presStyleCnt="0"/>
      <dgm:spPr/>
    </dgm:pt>
    <dgm:pt modelId="{BD78CB5C-F76F-46C6-8F12-03318499D57E}" type="pres">
      <dgm:prSet presAssocID="{881E963A-8338-4053-9A84-555BD5AA2441}" presName="child" presStyleLbl="bgAccFollowNode1" presStyleIdx="1" presStyleCnt="4" custScaleY="58720" custLinFactNeighborX="13934"/>
      <dgm:spPr/>
    </dgm:pt>
    <dgm:pt modelId="{F43679BC-DDD6-4C5F-84CE-C423F886AE3D}" type="pres">
      <dgm:prSet presAssocID="{881E963A-8338-4053-9A84-555BD5AA2441}" presName="childTx" presStyleLbl="bgAccFollowNode1" presStyleIdx="1" presStyleCnt="4">
        <dgm:presLayoutVars>
          <dgm:bulletEnabled val="1"/>
        </dgm:presLayoutVars>
      </dgm:prSet>
      <dgm:spPr/>
    </dgm:pt>
    <dgm:pt modelId="{D543BAB0-B2CD-488F-B3C4-28C7653BC7BD}" type="pres">
      <dgm:prSet presAssocID="{6EEEC1B2-20C5-4508-9816-09644065090A}" presName="negSpace" presStyleCnt="0"/>
      <dgm:spPr/>
    </dgm:pt>
    <dgm:pt modelId="{42D6D260-A5CF-438C-819E-63304050E95B}" type="pres">
      <dgm:prSet presAssocID="{6EEEC1B2-20C5-4508-9816-09644065090A}" presName="circle" presStyleLbl="node1" presStyleIdx="0" presStyleCnt="2" custScaleX="134800"/>
      <dgm:spPr/>
    </dgm:pt>
    <dgm:pt modelId="{413EC939-60E7-4C63-BC6D-F8DEE728D7E2}" type="pres">
      <dgm:prSet presAssocID="{CCAFA55C-D951-4678-A7A6-C3164E353094}" presName="transSpace" presStyleCnt="0"/>
      <dgm:spPr/>
    </dgm:pt>
    <dgm:pt modelId="{C01E6516-B4F9-4C5A-9A1A-F0E7E85879AA}" type="pres">
      <dgm:prSet presAssocID="{E1564591-5F10-4632-9634-04424DA86F72}" presName="posSpace" presStyleCnt="0"/>
      <dgm:spPr/>
    </dgm:pt>
    <dgm:pt modelId="{486F3A05-A47F-4600-BE7E-E71914EAED79}" type="pres">
      <dgm:prSet presAssocID="{E1564591-5F10-4632-9634-04424DA86F72}" presName="vertFlow" presStyleCnt="0"/>
      <dgm:spPr/>
    </dgm:pt>
    <dgm:pt modelId="{999A0AFD-AB5A-463D-96AB-C8B0553281E9}" type="pres">
      <dgm:prSet presAssocID="{E1564591-5F10-4632-9634-04424DA86F72}" presName="topSpace" presStyleCnt="0"/>
      <dgm:spPr/>
    </dgm:pt>
    <dgm:pt modelId="{DBD22C04-A90F-4D33-9453-B615C552CC33}" type="pres">
      <dgm:prSet presAssocID="{E1564591-5F10-4632-9634-04424DA86F72}" presName="firstComp" presStyleCnt="0"/>
      <dgm:spPr/>
    </dgm:pt>
    <dgm:pt modelId="{C28F36A4-C163-47D4-989E-31E470B637C9}" type="pres">
      <dgm:prSet presAssocID="{E1564591-5F10-4632-9634-04424DA86F72}" presName="firstChild" presStyleLbl="bgAccFollowNode1" presStyleIdx="2" presStyleCnt="4" custScaleY="78184"/>
      <dgm:spPr/>
    </dgm:pt>
    <dgm:pt modelId="{C62054AA-F3B2-4471-BC46-5235363AD671}" type="pres">
      <dgm:prSet presAssocID="{E1564591-5F10-4632-9634-04424DA86F72}" presName="firstChildTx" presStyleLbl="bgAccFollowNode1" presStyleIdx="2" presStyleCnt="4">
        <dgm:presLayoutVars>
          <dgm:bulletEnabled val="1"/>
        </dgm:presLayoutVars>
      </dgm:prSet>
      <dgm:spPr/>
    </dgm:pt>
    <dgm:pt modelId="{17FF228F-B968-4083-A345-ECA0757B53E1}" type="pres">
      <dgm:prSet presAssocID="{77D19102-73B6-49D2-9735-863369C2481C}" presName="comp" presStyleCnt="0"/>
      <dgm:spPr/>
    </dgm:pt>
    <dgm:pt modelId="{21A4F710-D1B8-4050-B019-CB5A7992BF69}" type="pres">
      <dgm:prSet presAssocID="{77D19102-73B6-49D2-9735-863369C2481C}" presName="child" presStyleLbl="bgAccFollowNode1" presStyleIdx="3" presStyleCnt="4" custScaleY="58720"/>
      <dgm:spPr/>
    </dgm:pt>
    <dgm:pt modelId="{8A0DC20D-E1DF-44A8-9B55-4BCA873A7D69}" type="pres">
      <dgm:prSet presAssocID="{77D19102-73B6-49D2-9735-863369C2481C}" presName="childTx" presStyleLbl="bgAccFollowNode1" presStyleIdx="3" presStyleCnt="4">
        <dgm:presLayoutVars>
          <dgm:bulletEnabled val="1"/>
        </dgm:presLayoutVars>
      </dgm:prSet>
      <dgm:spPr/>
    </dgm:pt>
    <dgm:pt modelId="{E1385AC4-A3D5-417B-BBEA-57166C63DD23}" type="pres">
      <dgm:prSet presAssocID="{E1564591-5F10-4632-9634-04424DA86F72}" presName="negSpace" presStyleCnt="0"/>
      <dgm:spPr/>
    </dgm:pt>
    <dgm:pt modelId="{05727455-0DBC-487F-916B-21313E6EEC28}" type="pres">
      <dgm:prSet presAssocID="{E1564591-5F10-4632-9634-04424DA86F72}" presName="circle" presStyleLbl="node1" presStyleIdx="1" presStyleCnt="2" custScaleX="134800" custLinFactNeighborX="-10885"/>
      <dgm:spPr/>
    </dgm:pt>
  </dgm:ptLst>
  <dgm:cxnLst>
    <dgm:cxn modelId="{003B8625-3B4E-4077-A32B-FAE040FA9A55}" type="presOf" srcId="{881E963A-8338-4053-9A84-555BD5AA2441}" destId="{F43679BC-DDD6-4C5F-84CE-C423F886AE3D}" srcOrd="1" destOrd="0" presId="urn:microsoft.com/office/officeart/2005/8/layout/hList9"/>
    <dgm:cxn modelId="{23EAC72E-A3EC-4582-BC65-0701CCAFF667}" srcId="{E1564591-5F10-4632-9634-04424DA86F72}" destId="{77D19102-73B6-49D2-9735-863369C2481C}" srcOrd="1" destOrd="0" parTransId="{9EAFF641-B679-4EF3-9E00-61EA0C803B90}" sibTransId="{A13C1CFD-3208-4050-ADBF-41F2ED0B0E33}"/>
    <dgm:cxn modelId="{C4DFE62E-2920-4418-9F9E-55F6396A764B}" srcId="{E1564591-5F10-4632-9634-04424DA86F72}" destId="{1E88AD51-C72C-4BCC-8EE1-057EA80C67C2}" srcOrd="0" destOrd="0" parTransId="{E804AC84-96AC-4F57-8ED8-182993AF43D2}" sibTransId="{8DFD8AD2-E0ED-457D-8386-E52FD66C6EA0}"/>
    <dgm:cxn modelId="{5EDF9133-88D1-4508-9EB0-7B7A3F4EC31A}" type="presOf" srcId="{881E963A-8338-4053-9A84-555BD5AA2441}" destId="{BD78CB5C-F76F-46C6-8F12-03318499D57E}" srcOrd="0" destOrd="0" presId="urn:microsoft.com/office/officeart/2005/8/layout/hList9"/>
    <dgm:cxn modelId="{6E5F6836-5B9A-40E8-94A4-42952F5E3967}" type="presOf" srcId="{A9C08B8E-E19B-4D18-8DA3-CD67F2C91784}" destId="{FA2D39C4-8076-4EC5-8573-1BD9290661BD}" srcOrd="0" destOrd="0" presId="urn:microsoft.com/office/officeart/2005/8/layout/hList9"/>
    <dgm:cxn modelId="{774EAC55-4EBB-49DE-B6FE-1169B5977227}" srcId="{A9C08B8E-E19B-4D18-8DA3-CD67F2C91784}" destId="{6EEEC1B2-20C5-4508-9816-09644065090A}" srcOrd="0" destOrd="0" parTransId="{78289478-CF98-480D-80C0-B2B52A2DAE24}" sibTransId="{CCAFA55C-D951-4678-A7A6-C3164E353094}"/>
    <dgm:cxn modelId="{F3305D7A-7485-4C85-8E57-7FE005788302}" type="presOf" srcId="{1E88AD51-C72C-4BCC-8EE1-057EA80C67C2}" destId="{C28F36A4-C163-47D4-989E-31E470B637C9}" srcOrd="0" destOrd="0" presId="urn:microsoft.com/office/officeart/2005/8/layout/hList9"/>
    <dgm:cxn modelId="{8052F19D-054F-47A6-80FE-C5889CB4856D}" srcId="{6EEEC1B2-20C5-4508-9816-09644065090A}" destId="{881E963A-8338-4053-9A84-555BD5AA2441}" srcOrd="1" destOrd="0" parTransId="{BFB83AE7-E162-4A66-8D31-892EA7E1AE15}" sibTransId="{329CA2D5-8B9C-4943-BE2F-DD360AD60D0E}"/>
    <dgm:cxn modelId="{CB05B9AA-2D57-4B19-9851-DD5E083707B8}" type="presOf" srcId="{E1564591-5F10-4632-9634-04424DA86F72}" destId="{05727455-0DBC-487F-916B-21313E6EEC28}" srcOrd="0" destOrd="0" presId="urn:microsoft.com/office/officeart/2005/8/layout/hList9"/>
    <dgm:cxn modelId="{BE3D04B9-E0A1-46F6-B76D-A9BE21C071BB}" type="presOf" srcId="{77D19102-73B6-49D2-9735-863369C2481C}" destId="{8A0DC20D-E1DF-44A8-9B55-4BCA873A7D69}" srcOrd="1" destOrd="0" presId="urn:microsoft.com/office/officeart/2005/8/layout/hList9"/>
    <dgm:cxn modelId="{B84A6CB9-C597-4442-AABA-8144A91B3F81}" srcId="{A9C08B8E-E19B-4D18-8DA3-CD67F2C91784}" destId="{E1564591-5F10-4632-9634-04424DA86F72}" srcOrd="1" destOrd="0" parTransId="{918B1A19-4851-47F4-94BE-EB9E4F4B0B37}" sibTransId="{6769EE34-7AC8-459E-A870-8B3A451B2EC2}"/>
    <dgm:cxn modelId="{247EFFBB-C9CC-407E-8E9A-8114B63D4400}" type="presOf" srcId="{052F33BA-C9E4-4D41-8AE1-6BE06E9FBED9}" destId="{751EFAC2-E92D-4374-8D83-9C735B857D47}" srcOrd="1" destOrd="0" presId="urn:microsoft.com/office/officeart/2005/8/layout/hList9"/>
    <dgm:cxn modelId="{2628C9E5-4533-4ABE-A49D-362E5823BD41}" type="presOf" srcId="{1E88AD51-C72C-4BCC-8EE1-057EA80C67C2}" destId="{C62054AA-F3B2-4471-BC46-5235363AD671}" srcOrd="1" destOrd="0" presId="urn:microsoft.com/office/officeart/2005/8/layout/hList9"/>
    <dgm:cxn modelId="{933D84EA-C511-4176-96E5-6286B7B76FF9}" srcId="{6EEEC1B2-20C5-4508-9816-09644065090A}" destId="{052F33BA-C9E4-4D41-8AE1-6BE06E9FBED9}" srcOrd="0" destOrd="0" parTransId="{D93643EB-3C3F-4212-8C8B-20343215B650}" sibTransId="{6726AD23-60C2-4B67-B013-A1FC729D957A}"/>
    <dgm:cxn modelId="{8F8B5BEB-B09E-4D4C-993A-4DA28EAA6DD5}" type="presOf" srcId="{77D19102-73B6-49D2-9735-863369C2481C}" destId="{21A4F710-D1B8-4050-B019-CB5A7992BF69}" srcOrd="0" destOrd="0" presId="urn:microsoft.com/office/officeart/2005/8/layout/hList9"/>
    <dgm:cxn modelId="{F9A36EF2-4F58-4098-B52C-7874864ED53B}" type="presOf" srcId="{6EEEC1B2-20C5-4508-9816-09644065090A}" destId="{42D6D260-A5CF-438C-819E-63304050E95B}" srcOrd="0" destOrd="0" presId="urn:microsoft.com/office/officeart/2005/8/layout/hList9"/>
    <dgm:cxn modelId="{00088BF2-FB94-4181-B114-4AE86C3D23F0}" type="presOf" srcId="{052F33BA-C9E4-4D41-8AE1-6BE06E9FBED9}" destId="{B50251A2-CB5D-4483-AFE0-642AAE31BB42}" srcOrd="0" destOrd="0" presId="urn:microsoft.com/office/officeart/2005/8/layout/hList9"/>
    <dgm:cxn modelId="{D8E6EF64-0CF1-4540-8048-C9540EC2311B}" type="presParOf" srcId="{FA2D39C4-8076-4EC5-8573-1BD9290661BD}" destId="{166F03E6-2235-46AC-92FD-8F231F289079}" srcOrd="0" destOrd="0" presId="urn:microsoft.com/office/officeart/2005/8/layout/hList9"/>
    <dgm:cxn modelId="{FADFBC4A-384B-47BD-9EB6-E9FBA5ED2565}" type="presParOf" srcId="{FA2D39C4-8076-4EC5-8573-1BD9290661BD}" destId="{A7FF6A16-1FC8-4BCE-9C33-7CBD19DCC455}" srcOrd="1" destOrd="0" presId="urn:microsoft.com/office/officeart/2005/8/layout/hList9"/>
    <dgm:cxn modelId="{B1CD4522-6A2F-4877-BDF1-EFE5A746752D}" type="presParOf" srcId="{A7FF6A16-1FC8-4BCE-9C33-7CBD19DCC455}" destId="{26E0CFD1-B61E-458A-8BE7-50B4CB3D5F5C}" srcOrd="0" destOrd="0" presId="urn:microsoft.com/office/officeart/2005/8/layout/hList9"/>
    <dgm:cxn modelId="{88C4D8AC-B53D-433C-AD80-EF38BE037241}" type="presParOf" srcId="{A7FF6A16-1FC8-4BCE-9C33-7CBD19DCC455}" destId="{741282AA-607A-4D6A-95A6-7C11FB8E9B71}" srcOrd="1" destOrd="0" presId="urn:microsoft.com/office/officeart/2005/8/layout/hList9"/>
    <dgm:cxn modelId="{D3693658-9469-423C-BD97-1E785EA84EFE}" type="presParOf" srcId="{741282AA-607A-4D6A-95A6-7C11FB8E9B71}" destId="{B50251A2-CB5D-4483-AFE0-642AAE31BB42}" srcOrd="0" destOrd="0" presId="urn:microsoft.com/office/officeart/2005/8/layout/hList9"/>
    <dgm:cxn modelId="{61FEC864-FB0F-414B-B78B-55F0C8C57D47}" type="presParOf" srcId="{741282AA-607A-4D6A-95A6-7C11FB8E9B71}" destId="{751EFAC2-E92D-4374-8D83-9C735B857D47}" srcOrd="1" destOrd="0" presId="urn:microsoft.com/office/officeart/2005/8/layout/hList9"/>
    <dgm:cxn modelId="{D5A6212B-95E3-4C61-AFC8-CF628D205F65}" type="presParOf" srcId="{A7FF6A16-1FC8-4BCE-9C33-7CBD19DCC455}" destId="{3BAD52B6-3FA8-458E-B687-4BF0E0FDB9DC}" srcOrd="2" destOrd="0" presId="urn:microsoft.com/office/officeart/2005/8/layout/hList9"/>
    <dgm:cxn modelId="{8D707674-74E4-4EC6-9DBE-9CC1C4019FC6}" type="presParOf" srcId="{3BAD52B6-3FA8-458E-B687-4BF0E0FDB9DC}" destId="{BD78CB5C-F76F-46C6-8F12-03318499D57E}" srcOrd="0" destOrd="0" presId="urn:microsoft.com/office/officeart/2005/8/layout/hList9"/>
    <dgm:cxn modelId="{FC06AA6F-6D26-4855-9748-2BEB50170A83}" type="presParOf" srcId="{3BAD52B6-3FA8-458E-B687-4BF0E0FDB9DC}" destId="{F43679BC-DDD6-4C5F-84CE-C423F886AE3D}" srcOrd="1" destOrd="0" presId="urn:microsoft.com/office/officeart/2005/8/layout/hList9"/>
    <dgm:cxn modelId="{65D8D3BA-0FDD-401F-8AFC-ED5A0051F3E9}" type="presParOf" srcId="{FA2D39C4-8076-4EC5-8573-1BD9290661BD}" destId="{D543BAB0-B2CD-488F-B3C4-28C7653BC7BD}" srcOrd="2" destOrd="0" presId="urn:microsoft.com/office/officeart/2005/8/layout/hList9"/>
    <dgm:cxn modelId="{AFC239A2-2734-43C6-B959-41AD7B4D1936}" type="presParOf" srcId="{FA2D39C4-8076-4EC5-8573-1BD9290661BD}" destId="{42D6D260-A5CF-438C-819E-63304050E95B}" srcOrd="3" destOrd="0" presId="urn:microsoft.com/office/officeart/2005/8/layout/hList9"/>
    <dgm:cxn modelId="{35EF2040-701D-46EA-B32D-BBFEAB0951B9}" type="presParOf" srcId="{FA2D39C4-8076-4EC5-8573-1BD9290661BD}" destId="{413EC939-60E7-4C63-BC6D-F8DEE728D7E2}" srcOrd="4" destOrd="0" presId="urn:microsoft.com/office/officeart/2005/8/layout/hList9"/>
    <dgm:cxn modelId="{FC7AB14F-1A73-49C2-A325-A1AB36BD2C8C}" type="presParOf" srcId="{FA2D39C4-8076-4EC5-8573-1BD9290661BD}" destId="{C01E6516-B4F9-4C5A-9A1A-F0E7E85879AA}" srcOrd="5" destOrd="0" presId="urn:microsoft.com/office/officeart/2005/8/layout/hList9"/>
    <dgm:cxn modelId="{81BACF09-00F0-4D51-ADEB-3009D2CBE89A}" type="presParOf" srcId="{FA2D39C4-8076-4EC5-8573-1BD9290661BD}" destId="{486F3A05-A47F-4600-BE7E-E71914EAED79}" srcOrd="6" destOrd="0" presId="urn:microsoft.com/office/officeart/2005/8/layout/hList9"/>
    <dgm:cxn modelId="{50E24395-DEAB-46BC-9225-9E997D7BCFE6}" type="presParOf" srcId="{486F3A05-A47F-4600-BE7E-E71914EAED79}" destId="{999A0AFD-AB5A-463D-96AB-C8B0553281E9}" srcOrd="0" destOrd="0" presId="urn:microsoft.com/office/officeart/2005/8/layout/hList9"/>
    <dgm:cxn modelId="{AC0E1EFE-FE5F-4985-98CD-64692EE717DE}" type="presParOf" srcId="{486F3A05-A47F-4600-BE7E-E71914EAED79}" destId="{DBD22C04-A90F-4D33-9453-B615C552CC33}" srcOrd="1" destOrd="0" presId="urn:microsoft.com/office/officeart/2005/8/layout/hList9"/>
    <dgm:cxn modelId="{84B5A351-68E2-439D-B0DB-63C5FA0D6960}" type="presParOf" srcId="{DBD22C04-A90F-4D33-9453-B615C552CC33}" destId="{C28F36A4-C163-47D4-989E-31E470B637C9}" srcOrd="0" destOrd="0" presId="urn:microsoft.com/office/officeart/2005/8/layout/hList9"/>
    <dgm:cxn modelId="{214A144B-572B-4332-A41B-024AF48A3253}" type="presParOf" srcId="{DBD22C04-A90F-4D33-9453-B615C552CC33}" destId="{C62054AA-F3B2-4471-BC46-5235363AD671}" srcOrd="1" destOrd="0" presId="urn:microsoft.com/office/officeart/2005/8/layout/hList9"/>
    <dgm:cxn modelId="{F357B6E7-61A5-4DBD-B82F-0D8A01986274}" type="presParOf" srcId="{486F3A05-A47F-4600-BE7E-E71914EAED79}" destId="{17FF228F-B968-4083-A345-ECA0757B53E1}" srcOrd="2" destOrd="0" presId="urn:microsoft.com/office/officeart/2005/8/layout/hList9"/>
    <dgm:cxn modelId="{5128CC7F-0FA5-49D1-AE2C-12D1CA3FF18F}" type="presParOf" srcId="{17FF228F-B968-4083-A345-ECA0757B53E1}" destId="{21A4F710-D1B8-4050-B019-CB5A7992BF69}" srcOrd="0" destOrd="0" presId="urn:microsoft.com/office/officeart/2005/8/layout/hList9"/>
    <dgm:cxn modelId="{1F852D21-15B3-4401-A386-A34E9292C844}" type="presParOf" srcId="{17FF228F-B968-4083-A345-ECA0757B53E1}" destId="{8A0DC20D-E1DF-44A8-9B55-4BCA873A7D69}" srcOrd="1" destOrd="0" presId="urn:microsoft.com/office/officeart/2005/8/layout/hList9"/>
    <dgm:cxn modelId="{C19BB247-9D8A-4D6A-8C75-DA3E18D5E0A3}" type="presParOf" srcId="{FA2D39C4-8076-4EC5-8573-1BD9290661BD}" destId="{E1385AC4-A3D5-417B-BBEA-57166C63DD23}" srcOrd="7" destOrd="0" presId="urn:microsoft.com/office/officeart/2005/8/layout/hList9"/>
    <dgm:cxn modelId="{7291AAA0-EB99-43BA-84F9-E93F9AAD8355}" type="presParOf" srcId="{FA2D39C4-8076-4EC5-8573-1BD9290661BD}" destId="{05727455-0DBC-487F-916B-21313E6EEC2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EF27B3-DB0C-41BF-A4D5-90FD25CF5330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70C870B7-9C24-40FC-AEEA-9BC83DFD2BCD}">
      <dgm:prSet phldrT="[Text]"/>
      <dgm:spPr/>
      <dgm:t>
        <a:bodyPr/>
        <a:lstStyle/>
        <a:p>
          <a:pPr algn="ctr"/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diukur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amortisasi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serta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tersedia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dijual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860978-095A-4388-965C-B2821B33EEB2}" type="parTrans" cxnId="{52A0FE2C-CC51-45BA-B63A-3B82473C854D}">
      <dgm:prSet/>
      <dgm:spPr/>
      <dgm:t>
        <a:bodyPr/>
        <a:lstStyle/>
        <a:p>
          <a:pPr algn="ctr"/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5AFC1B-30E1-4D80-B594-DB7379059C3B}" type="sibTrans" cxnId="{52A0FE2C-CC51-45BA-B63A-3B82473C854D}">
      <dgm:prSet/>
      <dgm:spPr/>
      <dgm:t>
        <a:bodyPr/>
        <a:lstStyle/>
        <a:p>
          <a:pPr algn="ctr"/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57B2C9-AB78-4994-82DF-9D2C33AB09C5}">
      <dgm:prSet phldrT="[Text]"/>
      <dgm:spPr/>
      <dgm:t>
        <a:bodyPr/>
        <a:lstStyle/>
        <a:p>
          <a:pPr algn="ctr"/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dapat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mengalami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03276E-2A94-4DB4-BE4D-0A4750F2EDA7}" type="parTrans" cxnId="{F191C2AE-60B9-48A8-93C0-ACA570E5C815}">
      <dgm:prSet/>
      <dgm:spPr/>
      <dgm:t>
        <a:bodyPr/>
        <a:lstStyle/>
        <a:p>
          <a:pPr algn="ctr"/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542163-8B24-4C31-A94D-8BF7004012B9}" type="sibTrans" cxnId="{F191C2AE-60B9-48A8-93C0-ACA570E5C815}">
      <dgm:prSet/>
      <dgm:spPr/>
      <dgm:t>
        <a:bodyPr/>
        <a:lstStyle/>
        <a:p>
          <a:pPr algn="ctr"/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7469A3B-191C-4498-B984-DD731E86880D}" type="pres">
      <dgm:prSet presAssocID="{32EF27B3-DB0C-41BF-A4D5-90FD25CF5330}" presName="CompostProcess" presStyleCnt="0">
        <dgm:presLayoutVars>
          <dgm:dir/>
          <dgm:resizeHandles val="exact"/>
        </dgm:presLayoutVars>
      </dgm:prSet>
      <dgm:spPr/>
    </dgm:pt>
    <dgm:pt modelId="{51349C26-02BE-481A-9C15-D668D57C80C3}" type="pres">
      <dgm:prSet presAssocID="{32EF27B3-DB0C-41BF-A4D5-90FD25CF5330}" presName="arrow" presStyleLbl="bgShp" presStyleIdx="0" presStyleCnt="1"/>
      <dgm:spPr/>
    </dgm:pt>
    <dgm:pt modelId="{864E996B-6AA1-4489-ACE6-AADFF307018A}" type="pres">
      <dgm:prSet presAssocID="{32EF27B3-DB0C-41BF-A4D5-90FD25CF5330}" presName="linearProcess" presStyleCnt="0"/>
      <dgm:spPr/>
    </dgm:pt>
    <dgm:pt modelId="{1A50AA9A-3571-40CB-9FF7-E45381C318FD}" type="pres">
      <dgm:prSet presAssocID="{70C870B7-9C24-40FC-AEEA-9BC83DFD2BCD}" presName="textNode" presStyleLbl="node1" presStyleIdx="0" presStyleCnt="2">
        <dgm:presLayoutVars>
          <dgm:bulletEnabled val="1"/>
        </dgm:presLayoutVars>
      </dgm:prSet>
      <dgm:spPr/>
    </dgm:pt>
    <dgm:pt modelId="{1E2F8217-1E19-4B67-A019-C37042AB871B}" type="pres">
      <dgm:prSet presAssocID="{725AFC1B-30E1-4D80-B594-DB7379059C3B}" presName="sibTrans" presStyleCnt="0"/>
      <dgm:spPr/>
    </dgm:pt>
    <dgm:pt modelId="{364261B8-063D-46C7-BE72-568E0485D4A8}" type="pres">
      <dgm:prSet presAssocID="{7957B2C9-AB78-4994-82DF-9D2C33AB09C5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2A0FE2C-CC51-45BA-B63A-3B82473C854D}" srcId="{32EF27B3-DB0C-41BF-A4D5-90FD25CF5330}" destId="{70C870B7-9C24-40FC-AEEA-9BC83DFD2BCD}" srcOrd="0" destOrd="0" parTransId="{A8860978-095A-4388-965C-B2821B33EEB2}" sibTransId="{725AFC1B-30E1-4D80-B594-DB7379059C3B}"/>
    <dgm:cxn modelId="{15E8C157-0CC7-4897-AD3B-B01CFD194B17}" type="presOf" srcId="{70C870B7-9C24-40FC-AEEA-9BC83DFD2BCD}" destId="{1A50AA9A-3571-40CB-9FF7-E45381C318FD}" srcOrd="0" destOrd="0" presId="urn:microsoft.com/office/officeart/2005/8/layout/hProcess9"/>
    <dgm:cxn modelId="{5646E6A6-86C8-4857-848C-ECFB1A3ECA11}" type="presOf" srcId="{32EF27B3-DB0C-41BF-A4D5-90FD25CF5330}" destId="{E7469A3B-191C-4498-B984-DD731E86880D}" srcOrd="0" destOrd="0" presId="urn:microsoft.com/office/officeart/2005/8/layout/hProcess9"/>
    <dgm:cxn modelId="{F191C2AE-60B9-48A8-93C0-ACA570E5C815}" srcId="{32EF27B3-DB0C-41BF-A4D5-90FD25CF5330}" destId="{7957B2C9-AB78-4994-82DF-9D2C33AB09C5}" srcOrd="1" destOrd="0" parTransId="{5303276E-2A94-4DB4-BE4D-0A4750F2EDA7}" sibTransId="{62542163-8B24-4C31-A94D-8BF7004012B9}"/>
    <dgm:cxn modelId="{1565EFEE-BDA3-4FF4-BB75-A15B89B94AC7}" type="presOf" srcId="{7957B2C9-AB78-4994-82DF-9D2C33AB09C5}" destId="{364261B8-063D-46C7-BE72-568E0485D4A8}" srcOrd="0" destOrd="0" presId="urn:microsoft.com/office/officeart/2005/8/layout/hProcess9"/>
    <dgm:cxn modelId="{DF629F96-B93E-4D0A-BDF3-D78293140695}" type="presParOf" srcId="{E7469A3B-191C-4498-B984-DD731E86880D}" destId="{51349C26-02BE-481A-9C15-D668D57C80C3}" srcOrd="0" destOrd="0" presId="urn:microsoft.com/office/officeart/2005/8/layout/hProcess9"/>
    <dgm:cxn modelId="{5089F049-0005-461E-8B6A-29109338C1A0}" type="presParOf" srcId="{E7469A3B-191C-4498-B984-DD731E86880D}" destId="{864E996B-6AA1-4489-ACE6-AADFF307018A}" srcOrd="1" destOrd="0" presId="urn:microsoft.com/office/officeart/2005/8/layout/hProcess9"/>
    <dgm:cxn modelId="{D1B99A59-D0C1-47CE-BE0A-2773FB2B5125}" type="presParOf" srcId="{864E996B-6AA1-4489-ACE6-AADFF307018A}" destId="{1A50AA9A-3571-40CB-9FF7-E45381C318FD}" srcOrd="0" destOrd="0" presId="urn:microsoft.com/office/officeart/2005/8/layout/hProcess9"/>
    <dgm:cxn modelId="{5F70DCBF-18DA-4469-A9F2-6D44C1E944EE}" type="presParOf" srcId="{864E996B-6AA1-4489-ACE6-AADFF307018A}" destId="{1E2F8217-1E19-4B67-A019-C37042AB871B}" srcOrd="1" destOrd="0" presId="urn:microsoft.com/office/officeart/2005/8/layout/hProcess9"/>
    <dgm:cxn modelId="{F2487260-707D-4552-9240-8167EDBD457B}" type="presParOf" srcId="{864E996B-6AA1-4489-ACE6-AADFF307018A}" destId="{364261B8-063D-46C7-BE72-568E0485D4A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2815D-11E2-482A-840B-3A0616CE030E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F90F41C0-92FB-43F9-ACD5-33DF608D7CAC}">
      <dgm:prSet phldrT="[Text]" custT="1"/>
      <dgm:spPr/>
      <dgm:t>
        <a:bodyPr/>
        <a:lstStyle/>
        <a:p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asset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dinilai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wajar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melalui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laba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rugi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FA829E-983C-4174-878C-DC0A0E7E1170}" type="parTrans" cxnId="{1D77AA57-31E9-4DCE-BDE7-A31A1B518545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B32E09D-D031-43EE-A856-9C052F0CF4BE}" type="sibTrans" cxnId="{1D77AA57-31E9-4DCE-BDE7-A31A1B518545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7E12DC-FC5F-48BD-91C1-54F59F45CF57}">
      <dgm:prSet phldrT="[Text]" custT="1"/>
      <dgm:spPr/>
      <dgm:t>
        <a:bodyPr/>
        <a:lstStyle/>
        <a:p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otomatis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akan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menurun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nilainya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mengikuti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harga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pasarnya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BE1EE5-898E-4D2B-A4FB-0CEFC74E8DF4}" type="parTrans" cxnId="{692FC376-0377-4758-B162-5B2FA5CBEEED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98721A7-4E29-4EC6-B108-5A9C73077C41}" type="sibTrans" cxnId="{692FC376-0377-4758-B162-5B2FA5CBEEED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B258FB-25CA-405F-B297-4A3483240713}">
      <dgm:prSet phldrT="[Text]" custT="1"/>
      <dgm:spPr/>
      <dgm:t>
        <a:bodyPr/>
        <a:lstStyle/>
        <a:p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perlu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evaluasi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sz="20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2E61B2-8B14-47B6-BC4D-3CD1DBB0C2BF}" type="parTrans" cxnId="{A49C83A7-D17D-4DE2-A945-C9927AFCC250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78494C-504B-4BEA-83A5-52982A2A793E}" type="sibTrans" cxnId="{A49C83A7-D17D-4DE2-A945-C9927AFCC250}">
      <dgm:prSet/>
      <dgm:spPr/>
      <dgm:t>
        <a:bodyPr/>
        <a:lstStyle/>
        <a:p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35EB67-8215-475A-A75F-F6A625728974}" type="pres">
      <dgm:prSet presAssocID="{BD72815D-11E2-482A-840B-3A0616CE030E}" presName="Name0" presStyleCnt="0">
        <dgm:presLayoutVars>
          <dgm:dir/>
          <dgm:animLvl val="lvl"/>
          <dgm:resizeHandles val="exact"/>
        </dgm:presLayoutVars>
      </dgm:prSet>
      <dgm:spPr/>
    </dgm:pt>
    <dgm:pt modelId="{1EB42DEF-8444-48E0-B9E3-83B1F2C8527B}" type="pres">
      <dgm:prSet presAssocID="{F90F41C0-92FB-43F9-ACD5-33DF608D7CA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8001926-B071-463F-9322-97C9412DDD32}" type="pres">
      <dgm:prSet presAssocID="{7B32E09D-D031-43EE-A856-9C052F0CF4BE}" presName="parTxOnlySpace" presStyleCnt="0"/>
      <dgm:spPr/>
    </dgm:pt>
    <dgm:pt modelId="{27547418-44D1-4DB0-BF5C-3BCDD1C06E94}" type="pres">
      <dgm:prSet presAssocID="{2E7E12DC-FC5F-48BD-91C1-54F59F45CF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FBB777D-8612-46C7-AA3F-BD0FAADC666D}" type="pres">
      <dgm:prSet presAssocID="{C98721A7-4E29-4EC6-B108-5A9C73077C41}" presName="parTxOnlySpace" presStyleCnt="0"/>
      <dgm:spPr/>
    </dgm:pt>
    <dgm:pt modelId="{99BA77DB-CA95-47C1-AC84-25DB9D5BF789}" type="pres">
      <dgm:prSet presAssocID="{96B258FB-25CA-405F-B297-4A348324071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7C55124-F302-499F-8A27-932E328B3789}" type="presOf" srcId="{96B258FB-25CA-405F-B297-4A3483240713}" destId="{99BA77DB-CA95-47C1-AC84-25DB9D5BF789}" srcOrd="0" destOrd="0" presId="urn:microsoft.com/office/officeart/2005/8/layout/chevron1"/>
    <dgm:cxn modelId="{692FC376-0377-4758-B162-5B2FA5CBEEED}" srcId="{BD72815D-11E2-482A-840B-3A0616CE030E}" destId="{2E7E12DC-FC5F-48BD-91C1-54F59F45CF57}" srcOrd="1" destOrd="0" parTransId="{F4BE1EE5-898E-4D2B-A4FB-0CEFC74E8DF4}" sibTransId="{C98721A7-4E29-4EC6-B108-5A9C73077C41}"/>
    <dgm:cxn modelId="{1D77AA57-31E9-4DCE-BDE7-A31A1B518545}" srcId="{BD72815D-11E2-482A-840B-3A0616CE030E}" destId="{F90F41C0-92FB-43F9-ACD5-33DF608D7CAC}" srcOrd="0" destOrd="0" parTransId="{F2FA829E-983C-4174-878C-DC0A0E7E1170}" sibTransId="{7B32E09D-D031-43EE-A856-9C052F0CF4BE}"/>
    <dgm:cxn modelId="{A49C83A7-D17D-4DE2-A945-C9927AFCC250}" srcId="{BD72815D-11E2-482A-840B-3A0616CE030E}" destId="{96B258FB-25CA-405F-B297-4A3483240713}" srcOrd="2" destOrd="0" parTransId="{582E61B2-8B14-47B6-BC4D-3CD1DBB0C2BF}" sibTransId="{C578494C-504B-4BEA-83A5-52982A2A793E}"/>
    <dgm:cxn modelId="{AA5170EA-F9E4-467E-BEF7-EBEE5D6D18A7}" type="presOf" srcId="{F90F41C0-92FB-43F9-ACD5-33DF608D7CAC}" destId="{1EB42DEF-8444-48E0-B9E3-83B1F2C8527B}" srcOrd="0" destOrd="0" presId="urn:microsoft.com/office/officeart/2005/8/layout/chevron1"/>
    <dgm:cxn modelId="{24340CF9-9B4D-4549-8CBF-87C7796302A4}" type="presOf" srcId="{BD72815D-11E2-482A-840B-3A0616CE030E}" destId="{7F35EB67-8215-475A-A75F-F6A625728974}" srcOrd="0" destOrd="0" presId="urn:microsoft.com/office/officeart/2005/8/layout/chevron1"/>
    <dgm:cxn modelId="{E5801EFA-10CA-4FAD-9CAA-19F4F958BDB4}" type="presOf" srcId="{2E7E12DC-FC5F-48BD-91C1-54F59F45CF57}" destId="{27547418-44D1-4DB0-BF5C-3BCDD1C06E94}" srcOrd="0" destOrd="0" presId="urn:microsoft.com/office/officeart/2005/8/layout/chevron1"/>
    <dgm:cxn modelId="{21E0371F-42E9-41BD-843F-21EF0C34B2D3}" type="presParOf" srcId="{7F35EB67-8215-475A-A75F-F6A625728974}" destId="{1EB42DEF-8444-48E0-B9E3-83B1F2C8527B}" srcOrd="0" destOrd="0" presId="urn:microsoft.com/office/officeart/2005/8/layout/chevron1"/>
    <dgm:cxn modelId="{5DC79B78-9393-4235-94A1-90FCFE40669E}" type="presParOf" srcId="{7F35EB67-8215-475A-A75F-F6A625728974}" destId="{E8001926-B071-463F-9322-97C9412DDD32}" srcOrd="1" destOrd="0" presId="urn:microsoft.com/office/officeart/2005/8/layout/chevron1"/>
    <dgm:cxn modelId="{B7A5A4C4-8E8E-4354-89AF-19CB6C96F3A1}" type="presParOf" srcId="{7F35EB67-8215-475A-A75F-F6A625728974}" destId="{27547418-44D1-4DB0-BF5C-3BCDD1C06E94}" srcOrd="2" destOrd="0" presId="urn:microsoft.com/office/officeart/2005/8/layout/chevron1"/>
    <dgm:cxn modelId="{1D815A41-EC7E-46F9-88CE-2903ED06063C}" type="presParOf" srcId="{7F35EB67-8215-475A-A75F-F6A625728974}" destId="{8FBB777D-8612-46C7-AA3F-BD0FAADC666D}" srcOrd="3" destOrd="0" presId="urn:microsoft.com/office/officeart/2005/8/layout/chevron1"/>
    <dgm:cxn modelId="{58877355-2BB1-4B19-BA2F-34D000DD84F2}" type="presParOf" srcId="{7F35EB67-8215-475A-A75F-F6A625728974}" destId="{99BA77DB-CA95-47C1-AC84-25DB9D5BF7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CD5868-1440-482C-9753-DA46F9148817}" type="doc">
      <dgm:prSet loTypeId="urn:microsoft.com/office/officeart/2005/8/layout/v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EBA75D-7A4E-49E3-9880-DFAEA2D6C562}">
      <dgm:prSet phldrT="[Text]"/>
      <dgm:spPr/>
      <dgm:t>
        <a:bodyPr/>
        <a:lstStyle/>
        <a:p>
          <a:r>
            <a:rPr lang="en-GB" dirty="0" err="1"/>
            <a:t>Mengalami</a:t>
          </a:r>
          <a:r>
            <a:rPr lang="en-GB" dirty="0"/>
            <a:t> </a:t>
          </a:r>
          <a:r>
            <a:rPr lang="en-GB" dirty="0" err="1"/>
            <a:t>penurunan</a:t>
          </a:r>
          <a:r>
            <a:rPr lang="en-GB" dirty="0"/>
            <a:t> </a:t>
          </a:r>
          <a:r>
            <a:rPr lang="en-GB" dirty="0" err="1"/>
            <a:t>nilai</a:t>
          </a:r>
          <a:r>
            <a:rPr lang="en-GB" dirty="0"/>
            <a:t> </a:t>
          </a:r>
          <a:r>
            <a:rPr lang="en-GB" dirty="0" err="1"/>
            <a:t>apabila</a:t>
          </a:r>
          <a:r>
            <a:rPr lang="en-GB" dirty="0"/>
            <a:t> </a:t>
          </a:r>
          <a:endParaRPr lang="en-US" dirty="0"/>
        </a:p>
      </dgm:t>
    </dgm:pt>
    <dgm:pt modelId="{52EE6E94-F436-4783-8E11-327272895878}" type="parTrans" cxnId="{5594D834-D8D1-4DA0-A0EE-C24BD2E29EB6}">
      <dgm:prSet/>
      <dgm:spPr/>
      <dgm:t>
        <a:bodyPr/>
        <a:lstStyle/>
        <a:p>
          <a:endParaRPr lang="en-US"/>
        </a:p>
      </dgm:t>
    </dgm:pt>
    <dgm:pt modelId="{7860A543-A024-472E-866B-8CE9AAACF6A8}" type="sibTrans" cxnId="{5594D834-D8D1-4DA0-A0EE-C24BD2E29EB6}">
      <dgm:prSet/>
      <dgm:spPr/>
      <dgm:t>
        <a:bodyPr/>
        <a:lstStyle/>
        <a:p>
          <a:endParaRPr lang="en-US"/>
        </a:p>
      </dgm:t>
    </dgm:pt>
    <dgm:pt modelId="{E131DA69-A0DC-46E0-A37F-27C77B0F8A3E}">
      <dgm:prSet phldrT="[Text]"/>
      <dgm:spPr/>
      <dgm:t>
        <a:bodyPr/>
        <a:lstStyle/>
        <a:p>
          <a:r>
            <a:rPr lang="en-GB" b="1" dirty="0" err="1"/>
            <a:t>nilai</a:t>
          </a:r>
          <a:r>
            <a:rPr lang="en-GB" b="1" dirty="0"/>
            <a:t> </a:t>
          </a:r>
          <a:r>
            <a:rPr lang="en-GB" b="1" dirty="0" err="1"/>
            <a:t>tercatat</a:t>
          </a:r>
          <a:r>
            <a:rPr lang="en-GB" dirty="0"/>
            <a:t>/</a:t>
          </a:r>
          <a:r>
            <a:rPr lang="en-GB" dirty="0" err="1"/>
            <a:t>biaya</a:t>
          </a:r>
          <a:r>
            <a:rPr lang="en-GB" dirty="0"/>
            <a:t> </a:t>
          </a:r>
          <a:r>
            <a:rPr lang="en-GB" dirty="0" err="1"/>
            <a:t>perolehan</a:t>
          </a:r>
          <a:r>
            <a:rPr lang="en-GB" dirty="0"/>
            <a:t> </a:t>
          </a:r>
          <a:r>
            <a:rPr lang="en-GB" dirty="0" err="1"/>
            <a:t>diamortisasi</a:t>
          </a:r>
          <a:r>
            <a:rPr lang="en-GB" dirty="0"/>
            <a:t> </a:t>
          </a:r>
          <a:r>
            <a:rPr lang="en-GB" b="1" dirty="0"/>
            <a:t>&gt;</a:t>
          </a:r>
          <a:r>
            <a:rPr lang="en-GB" dirty="0"/>
            <a:t> </a:t>
          </a:r>
          <a:r>
            <a:rPr lang="en-GB" b="1" dirty="0" err="1"/>
            <a:t>nilai</a:t>
          </a:r>
          <a:r>
            <a:rPr lang="en-GB" b="1" dirty="0"/>
            <a:t> yang </a:t>
          </a:r>
          <a:r>
            <a:rPr lang="en-GB" b="1" dirty="0" err="1"/>
            <a:t>dapat</a:t>
          </a:r>
          <a:r>
            <a:rPr lang="en-GB" b="1" dirty="0"/>
            <a:t> </a:t>
          </a:r>
          <a:r>
            <a:rPr lang="en-GB" b="1" dirty="0" err="1"/>
            <a:t>diperoleh</a:t>
          </a:r>
          <a:r>
            <a:rPr lang="en-GB" b="1" dirty="0"/>
            <a:t> </a:t>
          </a:r>
          <a:r>
            <a:rPr lang="en-GB" b="1" dirty="0" err="1"/>
            <a:t>kembali</a:t>
          </a:r>
          <a:endParaRPr lang="en-US" b="1" dirty="0"/>
        </a:p>
      </dgm:t>
    </dgm:pt>
    <dgm:pt modelId="{9274DA94-2D16-4FF7-8077-3233EB1A3C17}" type="parTrans" cxnId="{0355E019-22EE-40D2-9EBA-1E1352AA8269}">
      <dgm:prSet/>
      <dgm:spPr/>
      <dgm:t>
        <a:bodyPr/>
        <a:lstStyle/>
        <a:p>
          <a:endParaRPr lang="en-US"/>
        </a:p>
      </dgm:t>
    </dgm:pt>
    <dgm:pt modelId="{11F1EC3D-AE65-4F24-8FFD-E66267D5D8D3}" type="sibTrans" cxnId="{0355E019-22EE-40D2-9EBA-1E1352AA8269}">
      <dgm:prSet/>
      <dgm:spPr/>
      <dgm:t>
        <a:bodyPr/>
        <a:lstStyle/>
        <a:p>
          <a:endParaRPr lang="en-US"/>
        </a:p>
      </dgm:t>
    </dgm:pt>
    <dgm:pt modelId="{37DF39D1-69B9-45A8-A055-14BE3268BB92}">
      <dgm:prSet phldrT="[Text]"/>
      <dgm:spPr/>
      <dgm:t>
        <a:bodyPr/>
        <a:lstStyle/>
        <a:p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Evaluasi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setiap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tanggal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lumMod val="95000"/>
                  <a:lumOff val="5000"/>
                </a:schemeClr>
              </a:solidFill>
            </a:rPr>
            <a:t>neraca</a:t>
          </a:r>
          <a:r>
            <a:rPr lang="en-GB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59AF6CD-8021-4D87-BBE3-AFDCAC39092A}" type="parTrans" cxnId="{CFE05BD9-C132-4481-A96B-A7516DA9B36C}">
      <dgm:prSet/>
      <dgm:spPr/>
      <dgm:t>
        <a:bodyPr/>
        <a:lstStyle/>
        <a:p>
          <a:endParaRPr lang="en-US"/>
        </a:p>
      </dgm:t>
    </dgm:pt>
    <dgm:pt modelId="{626D395A-9173-4AB2-A04F-49D27DFA6AD5}" type="sibTrans" cxnId="{CFE05BD9-C132-4481-A96B-A7516DA9B36C}">
      <dgm:prSet/>
      <dgm:spPr/>
      <dgm:t>
        <a:bodyPr/>
        <a:lstStyle/>
        <a:p>
          <a:endParaRPr lang="en-US"/>
        </a:p>
      </dgm:t>
    </dgm:pt>
    <dgm:pt modelId="{15434ED0-8780-4F8C-AC78-BAD3D46F44B6}">
      <dgm:prSet phldrT="[Text]"/>
      <dgm:spPr/>
      <dgm:t>
        <a:bodyPr/>
        <a:lstStyle/>
        <a:p>
          <a:r>
            <a:rPr lang="en-GB" dirty="0" err="1"/>
            <a:t>Bila</a:t>
          </a:r>
          <a:r>
            <a:rPr lang="en-GB" dirty="0"/>
            <a:t> </a:t>
          </a:r>
          <a:r>
            <a:rPr lang="en-GB" dirty="0" err="1"/>
            <a:t>terdapat</a:t>
          </a:r>
          <a:r>
            <a:rPr lang="en-GB" dirty="0"/>
            <a:t> </a:t>
          </a:r>
          <a:r>
            <a:rPr lang="en-GB" b="1" dirty="0" err="1"/>
            <a:t>bukti</a:t>
          </a:r>
          <a:r>
            <a:rPr lang="en-GB" b="1" dirty="0"/>
            <a:t> </a:t>
          </a:r>
          <a:r>
            <a:rPr lang="en-GB" b="1" dirty="0" err="1"/>
            <a:t>objektif</a:t>
          </a:r>
          <a:r>
            <a:rPr lang="en-GB" b="1" dirty="0"/>
            <a:t> </a:t>
          </a:r>
          <a:r>
            <a:rPr lang="en-GB" b="1" dirty="0">
              <a:sym typeface="Wingdings" pitchFamily="2" charset="2"/>
            </a:rPr>
            <a:t> </a:t>
          </a:r>
          <a:r>
            <a:rPr lang="en-GB" b="1" dirty="0" err="1"/>
            <a:t>estimasi</a:t>
          </a:r>
          <a:r>
            <a:rPr lang="en-GB" b="1" dirty="0"/>
            <a:t> </a:t>
          </a:r>
          <a:r>
            <a:rPr lang="en-GB" b="1" dirty="0" err="1"/>
            <a:t>nilai</a:t>
          </a:r>
          <a:r>
            <a:rPr lang="en-GB" b="1" dirty="0"/>
            <a:t> yang </a:t>
          </a:r>
          <a:r>
            <a:rPr lang="en-GB" b="1" dirty="0" err="1"/>
            <a:t>dapat</a:t>
          </a:r>
          <a:r>
            <a:rPr lang="en-GB" b="1" dirty="0"/>
            <a:t> </a:t>
          </a:r>
          <a:r>
            <a:rPr lang="en-GB" b="1" dirty="0" err="1"/>
            <a:t>diperoleh</a:t>
          </a:r>
          <a:r>
            <a:rPr lang="en-GB" b="1" dirty="0"/>
            <a:t> </a:t>
          </a:r>
          <a:r>
            <a:rPr lang="en-GB" b="1" dirty="0" err="1"/>
            <a:t>kembali</a:t>
          </a:r>
          <a:r>
            <a:rPr lang="en-GB" b="1" dirty="0"/>
            <a:t> </a:t>
          </a:r>
          <a:r>
            <a:rPr lang="en-GB" dirty="0" err="1"/>
            <a:t>dan</a:t>
          </a:r>
          <a:r>
            <a:rPr lang="en-GB" dirty="0"/>
            <a:t> </a:t>
          </a:r>
          <a:r>
            <a:rPr lang="en-GB" b="1" dirty="0" err="1"/>
            <a:t>mengakui</a:t>
          </a:r>
          <a:r>
            <a:rPr lang="en-GB" b="1" dirty="0"/>
            <a:t> </a:t>
          </a:r>
          <a:r>
            <a:rPr lang="en-GB" b="1" dirty="0" err="1"/>
            <a:t>kerugian</a:t>
          </a:r>
          <a:r>
            <a:rPr lang="en-GB" b="1" dirty="0"/>
            <a:t> </a:t>
          </a:r>
          <a:r>
            <a:rPr lang="en-GB" b="1" dirty="0" err="1"/>
            <a:t>penurunan</a:t>
          </a:r>
          <a:r>
            <a:rPr lang="en-GB" b="1" dirty="0"/>
            <a:t> </a:t>
          </a:r>
          <a:r>
            <a:rPr lang="en-GB" b="1" dirty="0" err="1"/>
            <a:t>nila</a:t>
          </a:r>
          <a:r>
            <a:rPr lang="en-GB" dirty="0" err="1"/>
            <a:t>i</a:t>
          </a:r>
          <a:r>
            <a:rPr lang="en-GB" dirty="0"/>
            <a:t>, </a:t>
          </a:r>
          <a:r>
            <a:rPr lang="en-GB" dirty="0" err="1"/>
            <a:t>sebesar</a:t>
          </a:r>
          <a:r>
            <a:rPr lang="en-GB" dirty="0"/>
            <a:t> </a:t>
          </a:r>
          <a:r>
            <a:rPr lang="en-GB" dirty="0" err="1"/>
            <a:t>nilai</a:t>
          </a:r>
          <a:r>
            <a:rPr lang="en-GB" dirty="0"/>
            <a:t> </a:t>
          </a:r>
          <a:r>
            <a:rPr lang="en-GB" dirty="0" err="1"/>
            <a:t>tercatat</a:t>
          </a:r>
          <a:r>
            <a:rPr lang="en-GB" dirty="0"/>
            <a:t> </a:t>
          </a:r>
          <a:r>
            <a:rPr lang="en-GB" dirty="0" err="1"/>
            <a:t>dan</a:t>
          </a:r>
          <a:r>
            <a:rPr lang="en-GB" dirty="0"/>
            <a:t> </a:t>
          </a:r>
          <a:r>
            <a:rPr lang="en-GB" dirty="0" err="1"/>
            <a:t>nilai</a:t>
          </a:r>
          <a:r>
            <a:rPr lang="en-GB" dirty="0"/>
            <a:t> yang </a:t>
          </a:r>
          <a:r>
            <a:rPr lang="en-GB" dirty="0" err="1"/>
            <a:t>dapat</a:t>
          </a:r>
          <a:r>
            <a:rPr lang="en-GB" dirty="0"/>
            <a:t> </a:t>
          </a:r>
          <a:r>
            <a:rPr lang="en-GB" dirty="0" err="1"/>
            <a:t>diperoleh</a:t>
          </a:r>
          <a:r>
            <a:rPr lang="en-GB" dirty="0"/>
            <a:t> </a:t>
          </a:r>
          <a:r>
            <a:rPr lang="en-GB" dirty="0" err="1"/>
            <a:t>kembali</a:t>
          </a:r>
          <a:endParaRPr lang="en-US" dirty="0"/>
        </a:p>
      </dgm:t>
    </dgm:pt>
    <dgm:pt modelId="{508329B6-A012-46FB-846A-E76D26CE3C7E}" type="parTrans" cxnId="{9AEA10BE-EB0E-4D98-83D4-A08B5309677B}">
      <dgm:prSet/>
      <dgm:spPr/>
      <dgm:t>
        <a:bodyPr/>
        <a:lstStyle/>
        <a:p>
          <a:endParaRPr lang="en-US"/>
        </a:p>
      </dgm:t>
    </dgm:pt>
    <dgm:pt modelId="{69360E3E-0AD3-4667-A094-0DCA870031C2}" type="sibTrans" cxnId="{9AEA10BE-EB0E-4D98-83D4-A08B5309677B}">
      <dgm:prSet/>
      <dgm:spPr/>
      <dgm:t>
        <a:bodyPr/>
        <a:lstStyle/>
        <a:p>
          <a:endParaRPr lang="en-US"/>
        </a:p>
      </dgm:t>
    </dgm:pt>
    <dgm:pt modelId="{8AC380E5-0B78-4313-B327-5A4A91296455}" type="pres">
      <dgm:prSet presAssocID="{C6CD5868-1440-482C-9753-DA46F9148817}" presName="Name0" presStyleCnt="0">
        <dgm:presLayoutVars>
          <dgm:dir/>
          <dgm:animLvl val="lvl"/>
          <dgm:resizeHandles/>
        </dgm:presLayoutVars>
      </dgm:prSet>
      <dgm:spPr/>
    </dgm:pt>
    <dgm:pt modelId="{91623060-3B37-4EA9-BB8E-BFD4E7C295E3}" type="pres">
      <dgm:prSet presAssocID="{56EBA75D-7A4E-49E3-9880-DFAEA2D6C562}" presName="linNode" presStyleCnt="0"/>
      <dgm:spPr/>
    </dgm:pt>
    <dgm:pt modelId="{25917A2D-FC73-4D12-BAD1-92E66B5060BC}" type="pres">
      <dgm:prSet presAssocID="{56EBA75D-7A4E-49E3-9880-DFAEA2D6C562}" presName="parentShp" presStyleLbl="node1" presStyleIdx="0" presStyleCnt="2" custScaleX="56399">
        <dgm:presLayoutVars>
          <dgm:bulletEnabled val="1"/>
        </dgm:presLayoutVars>
      </dgm:prSet>
      <dgm:spPr/>
    </dgm:pt>
    <dgm:pt modelId="{FFC5498C-5B25-43A2-9755-23BD4BFEB060}" type="pres">
      <dgm:prSet presAssocID="{56EBA75D-7A4E-49E3-9880-DFAEA2D6C562}" presName="childShp" presStyleLbl="bgAccFollowNode1" presStyleIdx="0" presStyleCnt="2" custScaleX="131537">
        <dgm:presLayoutVars>
          <dgm:bulletEnabled val="1"/>
        </dgm:presLayoutVars>
      </dgm:prSet>
      <dgm:spPr/>
    </dgm:pt>
    <dgm:pt modelId="{E9B72CBD-7632-4735-BD72-30A4B6472F83}" type="pres">
      <dgm:prSet presAssocID="{7860A543-A024-472E-866B-8CE9AAACF6A8}" presName="spacing" presStyleCnt="0"/>
      <dgm:spPr/>
    </dgm:pt>
    <dgm:pt modelId="{1D0B014B-A637-4472-9D8A-435351E9D7E8}" type="pres">
      <dgm:prSet presAssocID="{37DF39D1-69B9-45A8-A055-14BE3268BB92}" presName="linNode" presStyleCnt="0"/>
      <dgm:spPr/>
    </dgm:pt>
    <dgm:pt modelId="{76F61BC0-FB21-43EC-9B0E-8FB8675EBCB4}" type="pres">
      <dgm:prSet presAssocID="{37DF39D1-69B9-45A8-A055-14BE3268BB92}" presName="parentShp" presStyleLbl="node1" presStyleIdx="1" presStyleCnt="2" custScaleX="56399">
        <dgm:presLayoutVars>
          <dgm:bulletEnabled val="1"/>
        </dgm:presLayoutVars>
      </dgm:prSet>
      <dgm:spPr/>
    </dgm:pt>
    <dgm:pt modelId="{C8601712-C6A8-450C-93D1-DCAA822A9B66}" type="pres">
      <dgm:prSet presAssocID="{37DF39D1-69B9-45A8-A055-14BE3268BB92}" presName="childShp" presStyleLbl="bgAccFollowNode1" presStyleIdx="1" presStyleCnt="2" custScaleX="131537">
        <dgm:presLayoutVars>
          <dgm:bulletEnabled val="1"/>
        </dgm:presLayoutVars>
      </dgm:prSet>
      <dgm:spPr/>
    </dgm:pt>
  </dgm:ptLst>
  <dgm:cxnLst>
    <dgm:cxn modelId="{AC673F11-4ED8-44AE-A56B-7AED074CBBAD}" type="presOf" srcId="{C6CD5868-1440-482C-9753-DA46F9148817}" destId="{8AC380E5-0B78-4313-B327-5A4A91296455}" srcOrd="0" destOrd="0" presId="urn:microsoft.com/office/officeart/2005/8/layout/vList6"/>
    <dgm:cxn modelId="{0355E019-22EE-40D2-9EBA-1E1352AA8269}" srcId="{56EBA75D-7A4E-49E3-9880-DFAEA2D6C562}" destId="{E131DA69-A0DC-46E0-A37F-27C77B0F8A3E}" srcOrd="0" destOrd="0" parTransId="{9274DA94-2D16-4FF7-8077-3233EB1A3C17}" sibTransId="{11F1EC3D-AE65-4F24-8FFD-E66267D5D8D3}"/>
    <dgm:cxn modelId="{E3EB7E1D-3000-4B28-A973-3F4034D01955}" type="presOf" srcId="{56EBA75D-7A4E-49E3-9880-DFAEA2D6C562}" destId="{25917A2D-FC73-4D12-BAD1-92E66B5060BC}" srcOrd="0" destOrd="0" presId="urn:microsoft.com/office/officeart/2005/8/layout/vList6"/>
    <dgm:cxn modelId="{5594D834-D8D1-4DA0-A0EE-C24BD2E29EB6}" srcId="{C6CD5868-1440-482C-9753-DA46F9148817}" destId="{56EBA75D-7A4E-49E3-9880-DFAEA2D6C562}" srcOrd="0" destOrd="0" parTransId="{52EE6E94-F436-4783-8E11-327272895878}" sibTransId="{7860A543-A024-472E-866B-8CE9AAACF6A8}"/>
    <dgm:cxn modelId="{4F5CE83D-A8B8-4274-A444-1929C2E71869}" type="presOf" srcId="{E131DA69-A0DC-46E0-A37F-27C77B0F8A3E}" destId="{FFC5498C-5B25-43A2-9755-23BD4BFEB060}" srcOrd="0" destOrd="0" presId="urn:microsoft.com/office/officeart/2005/8/layout/vList6"/>
    <dgm:cxn modelId="{91C3295B-CBE8-49E8-97C8-90626DA8CF42}" type="presOf" srcId="{15434ED0-8780-4F8C-AC78-BAD3D46F44B6}" destId="{C8601712-C6A8-450C-93D1-DCAA822A9B66}" srcOrd="0" destOrd="0" presId="urn:microsoft.com/office/officeart/2005/8/layout/vList6"/>
    <dgm:cxn modelId="{9AEA10BE-EB0E-4D98-83D4-A08B5309677B}" srcId="{37DF39D1-69B9-45A8-A055-14BE3268BB92}" destId="{15434ED0-8780-4F8C-AC78-BAD3D46F44B6}" srcOrd="0" destOrd="0" parTransId="{508329B6-A012-46FB-846A-E76D26CE3C7E}" sibTransId="{69360E3E-0AD3-4667-A094-0DCA870031C2}"/>
    <dgm:cxn modelId="{CFE05BD9-C132-4481-A96B-A7516DA9B36C}" srcId="{C6CD5868-1440-482C-9753-DA46F9148817}" destId="{37DF39D1-69B9-45A8-A055-14BE3268BB92}" srcOrd="1" destOrd="0" parTransId="{559AF6CD-8021-4D87-BBE3-AFDCAC39092A}" sibTransId="{626D395A-9173-4AB2-A04F-49D27DFA6AD5}"/>
    <dgm:cxn modelId="{A2A80BDD-E56E-4D7E-865F-1FE04763D0BE}" type="presOf" srcId="{37DF39D1-69B9-45A8-A055-14BE3268BB92}" destId="{76F61BC0-FB21-43EC-9B0E-8FB8675EBCB4}" srcOrd="0" destOrd="0" presId="urn:microsoft.com/office/officeart/2005/8/layout/vList6"/>
    <dgm:cxn modelId="{7B924143-2371-4101-A621-769E3ECCC104}" type="presParOf" srcId="{8AC380E5-0B78-4313-B327-5A4A91296455}" destId="{91623060-3B37-4EA9-BB8E-BFD4E7C295E3}" srcOrd="0" destOrd="0" presId="urn:microsoft.com/office/officeart/2005/8/layout/vList6"/>
    <dgm:cxn modelId="{FAAB68B5-A9AA-4CCF-8CA3-34C8E49F0239}" type="presParOf" srcId="{91623060-3B37-4EA9-BB8E-BFD4E7C295E3}" destId="{25917A2D-FC73-4D12-BAD1-92E66B5060BC}" srcOrd="0" destOrd="0" presId="urn:microsoft.com/office/officeart/2005/8/layout/vList6"/>
    <dgm:cxn modelId="{02817B91-F52E-494F-9E8D-8C0C39F38FB0}" type="presParOf" srcId="{91623060-3B37-4EA9-BB8E-BFD4E7C295E3}" destId="{FFC5498C-5B25-43A2-9755-23BD4BFEB060}" srcOrd="1" destOrd="0" presId="urn:microsoft.com/office/officeart/2005/8/layout/vList6"/>
    <dgm:cxn modelId="{22F21FCE-02D7-482D-895E-17FA29CEA744}" type="presParOf" srcId="{8AC380E5-0B78-4313-B327-5A4A91296455}" destId="{E9B72CBD-7632-4735-BD72-30A4B6472F83}" srcOrd="1" destOrd="0" presId="urn:microsoft.com/office/officeart/2005/8/layout/vList6"/>
    <dgm:cxn modelId="{F7E585DC-3DD3-4120-81C3-BE330236B85A}" type="presParOf" srcId="{8AC380E5-0B78-4313-B327-5A4A91296455}" destId="{1D0B014B-A637-4472-9D8A-435351E9D7E8}" srcOrd="2" destOrd="0" presId="urn:microsoft.com/office/officeart/2005/8/layout/vList6"/>
    <dgm:cxn modelId="{971F3148-C814-4339-9AF3-4481E235AC53}" type="presParOf" srcId="{1D0B014B-A637-4472-9D8A-435351E9D7E8}" destId="{76F61BC0-FB21-43EC-9B0E-8FB8675EBCB4}" srcOrd="0" destOrd="0" presId="urn:microsoft.com/office/officeart/2005/8/layout/vList6"/>
    <dgm:cxn modelId="{691944C9-12CA-4D09-B98C-38BDE0810272}" type="presParOf" srcId="{1D0B014B-A637-4472-9D8A-435351E9D7E8}" destId="{C8601712-C6A8-450C-93D1-DCAA822A9B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4937ED-4164-46B9-8712-A0E187D2A8CC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</dgm:pt>
    <dgm:pt modelId="{D2252DC4-1829-4622-BFDE-D4A896DB1646}">
      <dgm:prSet phldrT="[Text]" custT="1"/>
      <dgm:spPr/>
      <dgm:t>
        <a:bodyPr/>
        <a:lstStyle/>
        <a:p>
          <a:pPr algn="just"/>
          <a:r>
            <a:rPr lang="en-US" sz="2200" dirty="0" err="1">
              <a:latin typeface="Calibri" pitchFamily="34" charset="0"/>
              <a:cs typeface="Calibri" pitchFamily="34" charset="0"/>
            </a:rPr>
            <a:t>Kesulitan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signifikan</a:t>
          </a:r>
          <a:r>
            <a:rPr lang="en-US" sz="2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dialami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penerbit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peminjam</a:t>
          </a:r>
          <a:endParaRPr lang="en-US" sz="2200" dirty="0">
            <a:latin typeface="Calibri" pitchFamily="34" charset="0"/>
            <a:cs typeface="Calibri" pitchFamily="34" charset="0"/>
          </a:endParaRPr>
        </a:p>
      </dgm:t>
    </dgm:pt>
    <dgm:pt modelId="{0D7D62D1-E897-4FA8-9253-718B974FA69F}" type="parTrans" cxnId="{F7122C0F-0BB6-44BD-B71F-222934923133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C798C332-2EA2-4B1E-8D43-D583FC8B22BA}" type="sibTrans" cxnId="{F7122C0F-0BB6-44BD-B71F-222934923133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AA1E2B08-9038-46B1-AA49-ECD705F66C95}">
      <dgm:prSet phldrT="[Text]" custT="1"/>
      <dgm:spPr/>
      <dgm:t>
        <a:bodyPr/>
        <a:lstStyle/>
        <a:p>
          <a:pPr algn="just"/>
          <a:r>
            <a:rPr lang="en-US" sz="2200" dirty="0" err="1">
              <a:latin typeface="Calibri" pitchFamily="34" charset="0"/>
              <a:cs typeface="Calibri" pitchFamily="34" charset="0"/>
            </a:rPr>
            <a:t>Pelanggaran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kontrak</a:t>
          </a:r>
          <a:endParaRPr lang="en-US" sz="2200" dirty="0">
            <a:latin typeface="Calibri" pitchFamily="34" charset="0"/>
            <a:cs typeface="Calibri" pitchFamily="34" charset="0"/>
          </a:endParaRPr>
        </a:p>
      </dgm:t>
    </dgm:pt>
    <dgm:pt modelId="{2DDB6232-53FA-4040-9C44-948B8B3700B6}" type="parTrans" cxnId="{9C3A3787-FEDC-43E6-910B-A7C10E5331F8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FE6CEE30-51C0-4184-98E5-A389C5D94D55}" type="sibTrans" cxnId="{9C3A3787-FEDC-43E6-910B-A7C10E5331F8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7D215C88-F009-4E5A-8054-F72CA2E3C26F}">
      <dgm:prSet phldrT="[Text]" custT="1"/>
      <dgm:spPr/>
      <dgm:t>
        <a:bodyPr/>
        <a:lstStyle/>
        <a:p>
          <a:pPr algn="just"/>
          <a:r>
            <a:rPr lang="en-US" sz="2200" dirty="0" err="1">
              <a:latin typeface="Calibri" pitchFamily="34" charset="0"/>
              <a:cs typeface="Calibri" pitchFamily="34" charset="0"/>
            </a:rPr>
            <a:t>Peminjam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akan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dinyatakan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pailit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melakukan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reorganisasi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lainnya</a:t>
          </a:r>
          <a:endParaRPr lang="en-US" sz="2200" dirty="0">
            <a:latin typeface="Calibri" pitchFamily="34" charset="0"/>
            <a:cs typeface="Calibri" pitchFamily="34" charset="0"/>
          </a:endParaRPr>
        </a:p>
      </dgm:t>
    </dgm:pt>
    <dgm:pt modelId="{77FF676F-A77D-48D5-BB90-674B2D8DC770}" type="parTrans" cxnId="{D01D6F9D-CF53-4DEF-9907-391C28D4B4FC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56C8192D-D2AB-45E9-B271-6219EB712092}" type="sibTrans" cxnId="{D01D6F9D-CF53-4DEF-9907-391C28D4B4FC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A128CDBB-6AC5-4BDA-BAB3-F5B91ADA36ED}">
      <dgm:prSet custT="1"/>
      <dgm:spPr/>
      <dgm:t>
        <a:bodyPr/>
        <a:lstStyle/>
        <a:p>
          <a:pPr algn="just"/>
          <a:r>
            <a:rPr lang="en-US" sz="2200" dirty="0" err="1">
              <a:latin typeface="Calibri" pitchFamily="34" charset="0"/>
              <a:cs typeface="Calibri" pitchFamily="34" charset="0"/>
            </a:rPr>
            <a:t>Restrukturisasi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keringanan</a:t>
          </a:r>
          <a:r>
            <a:rPr lang="en-US" sz="2200" dirty="0">
              <a:latin typeface="Calibri" pitchFamily="34" charset="0"/>
              <a:cs typeface="Calibri" pitchFamily="34" charset="0"/>
            </a:rPr>
            <a:t> (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konsesi</a:t>
          </a:r>
          <a:r>
            <a:rPr lang="en-US" sz="2200" dirty="0">
              <a:latin typeface="Calibri" pitchFamily="34" charset="0"/>
              <a:cs typeface="Calibri" pitchFamily="34" charset="0"/>
            </a:rPr>
            <a:t>)</a:t>
          </a:r>
        </a:p>
      </dgm:t>
    </dgm:pt>
    <dgm:pt modelId="{435DBB8E-B2A8-4B6B-8150-C53A5BDC96A7}" type="parTrans" cxnId="{AF335826-704C-4D0F-9683-F6A5E6D71A8C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9803EB20-DD81-40FF-B945-D4BC9EE001D6}" type="sibTrans" cxnId="{AF335826-704C-4D0F-9683-F6A5E6D71A8C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3EC4B65F-B418-4258-B23A-94BDB2E57D82}">
      <dgm:prSet custT="1"/>
      <dgm:spPr/>
      <dgm:t>
        <a:bodyPr/>
        <a:lstStyle/>
        <a:p>
          <a:pPr algn="just"/>
          <a:r>
            <a:rPr lang="id-ID" sz="2200" dirty="0">
              <a:latin typeface="Calibri" pitchFamily="34" charset="0"/>
              <a:cs typeface="Calibri" pitchFamily="34" charset="0"/>
            </a:rPr>
            <a:t>Kemungkinan besar bangkrut </a:t>
          </a:r>
          <a:endParaRPr lang="en-US" sz="2200" dirty="0">
            <a:latin typeface="Calibri" pitchFamily="34" charset="0"/>
            <a:cs typeface="Calibri" pitchFamily="34" charset="0"/>
          </a:endParaRPr>
        </a:p>
      </dgm:t>
    </dgm:pt>
    <dgm:pt modelId="{0E18B3EC-9CDB-49B5-83FE-A901F5CC3AEF}" type="parTrans" cxnId="{AB92FA07-2FC9-41EC-88F1-D8BB24D27B65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D6E520C6-FD5C-4D6A-BBB4-0A2E2F27B0D2}" type="sibTrans" cxnId="{AB92FA07-2FC9-41EC-88F1-D8BB24D27B65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21E46634-45D6-4322-8797-177565F9CEA1}">
      <dgm:prSet custT="1"/>
      <dgm:spPr/>
      <dgm:t>
        <a:bodyPr/>
        <a:lstStyle/>
        <a:p>
          <a:pPr algn="just"/>
          <a:r>
            <a:rPr lang="id-ID" sz="2200" dirty="0">
              <a:latin typeface="Calibri" pitchFamily="34" charset="0"/>
              <a:cs typeface="Calibri" pitchFamily="34" charset="0"/>
            </a:rPr>
            <a:t>H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ilangnya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pasar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aktif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aset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200" dirty="0">
              <a:latin typeface="Calibri" pitchFamily="34" charset="0"/>
              <a:cs typeface="Calibri" pitchFamily="34" charset="0"/>
            </a:rPr>
            <a:t> </a:t>
          </a:r>
        </a:p>
      </dgm:t>
    </dgm:pt>
    <dgm:pt modelId="{0783EC70-260B-4DBE-A442-953BA41D48EE}" type="parTrans" cxnId="{30940D49-F6D2-4667-A462-A27FD5882776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334D2659-679C-432E-8D3C-9A2CA53296BD}" type="sibTrans" cxnId="{30940D49-F6D2-4667-A462-A27FD5882776}">
      <dgm:prSet/>
      <dgm:spPr/>
      <dgm:t>
        <a:bodyPr/>
        <a:lstStyle/>
        <a:p>
          <a:pPr algn="just"/>
          <a:endParaRPr lang="en-US" sz="2200">
            <a:latin typeface="Calibri" pitchFamily="34" charset="0"/>
            <a:cs typeface="Calibri" pitchFamily="34" charset="0"/>
          </a:endParaRPr>
        </a:p>
      </dgm:t>
    </dgm:pt>
    <dgm:pt modelId="{33A1BFAB-7446-4217-A489-52C8C652922C}" type="pres">
      <dgm:prSet presAssocID="{F54937ED-4164-46B9-8712-A0E187D2A8CC}" presName="linearFlow" presStyleCnt="0">
        <dgm:presLayoutVars>
          <dgm:dir/>
          <dgm:resizeHandles val="exact"/>
        </dgm:presLayoutVars>
      </dgm:prSet>
      <dgm:spPr/>
    </dgm:pt>
    <dgm:pt modelId="{FBC36339-189E-45AE-B3B2-BF8C5F8F6AC8}" type="pres">
      <dgm:prSet presAssocID="{D2252DC4-1829-4622-BFDE-D4A896DB1646}" presName="composite" presStyleCnt="0"/>
      <dgm:spPr/>
    </dgm:pt>
    <dgm:pt modelId="{411B5A58-FE95-43F4-9749-DFA4DDCEE39D}" type="pres">
      <dgm:prSet presAssocID="{D2252DC4-1829-4622-BFDE-D4A896DB1646}" presName="imgShp" presStyleLbl="fgImgPlace1" presStyleIdx="0" presStyleCnt="6"/>
      <dgm:spPr/>
    </dgm:pt>
    <dgm:pt modelId="{5A19297E-9463-48CD-BE97-89805B3B61B8}" type="pres">
      <dgm:prSet presAssocID="{D2252DC4-1829-4622-BFDE-D4A896DB1646}" presName="txShp" presStyleLbl="node1" presStyleIdx="0" presStyleCnt="6">
        <dgm:presLayoutVars>
          <dgm:bulletEnabled val="1"/>
        </dgm:presLayoutVars>
      </dgm:prSet>
      <dgm:spPr/>
    </dgm:pt>
    <dgm:pt modelId="{A5C6C8E1-BDAB-40F3-A3F3-BFE35B0642DA}" type="pres">
      <dgm:prSet presAssocID="{C798C332-2EA2-4B1E-8D43-D583FC8B22BA}" presName="spacing" presStyleCnt="0"/>
      <dgm:spPr/>
    </dgm:pt>
    <dgm:pt modelId="{2585D029-0158-4B57-BB4A-D6E1506A004B}" type="pres">
      <dgm:prSet presAssocID="{AA1E2B08-9038-46B1-AA49-ECD705F66C95}" presName="composite" presStyleCnt="0"/>
      <dgm:spPr/>
    </dgm:pt>
    <dgm:pt modelId="{284CB751-B5E8-40E4-95C4-DEC1C1B8D310}" type="pres">
      <dgm:prSet presAssocID="{AA1E2B08-9038-46B1-AA49-ECD705F66C95}" presName="imgShp" presStyleLbl="fgImgPlace1" presStyleIdx="1" presStyleCnt="6"/>
      <dgm:spPr/>
    </dgm:pt>
    <dgm:pt modelId="{363D047C-174C-46B2-B1DE-C036A51728A7}" type="pres">
      <dgm:prSet presAssocID="{AA1E2B08-9038-46B1-AA49-ECD705F66C95}" presName="txShp" presStyleLbl="node1" presStyleIdx="1" presStyleCnt="6">
        <dgm:presLayoutVars>
          <dgm:bulletEnabled val="1"/>
        </dgm:presLayoutVars>
      </dgm:prSet>
      <dgm:spPr/>
    </dgm:pt>
    <dgm:pt modelId="{54F6F868-943B-4AFA-9769-96B21FD65E31}" type="pres">
      <dgm:prSet presAssocID="{FE6CEE30-51C0-4184-98E5-A389C5D94D55}" presName="spacing" presStyleCnt="0"/>
      <dgm:spPr/>
    </dgm:pt>
    <dgm:pt modelId="{D7AE7E42-755F-4752-82C7-FD29A5CE668D}" type="pres">
      <dgm:prSet presAssocID="{A128CDBB-6AC5-4BDA-BAB3-F5B91ADA36ED}" presName="composite" presStyleCnt="0"/>
      <dgm:spPr/>
    </dgm:pt>
    <dgm:pt modelId="{FCF67CEE-FA8F-478B-BAE4-ABFAC43A38EB}" type="pres">
      <dgm:prSet presAssocID="{A128CDBB-6AC5-4BDA-BAB3-F5B91ADA36ED}" presName="imgShp" presStyleLbl="fgImgPlace1" presStyleIdx="2" presStyleCnt="6"/>
      <dgm:spPr/>
    </dgm:pt>
    <dgm:pt modelId="{ABA0CD73-2F67-4697-A40D-7C1A782F3DDE}" type="pres">
      <dgm:prSet presAssocID="{A128CDBB-6AC5-4BDA-BAB3-F5B91ADA36ED}" presName="txShp" presStyleLbl="node1" presStyleIdx="2" presStyleCnt="6">
        <dgm:presLayoutVars>
          <dgm:bulletEnabled val="1"/>
        </dgm:presLayoutVars>
      </dgm:prSet>
      <dgm:spPr/>
    </dgm:pt>
    <dgm:pt modelId="{B9A0C3D1-08E8-4097-8AFC-0B16305A5AA8}" type="pres">
      <dgm:prSet presAssocID="{9803EB20-DD81-40FF-B945-D4BC9EE001D6}" presName="spacing" presStyleCnt="0"/>
      <dgm:spPr/>
    </dgm:pt>
    <dgm:pt modelId="{0A7E5739-1D06-47E7-89E0-8A0675443229}" type="pres">
      <dgm:prSet presAssocID="{7D215C88-F009-4E5A-8054-F72CA2E3C26F}" presName="composite" presStyleCnt="0"/>
      <dgm:spPr/>
    </dgm:pt>
    <dgm:pt modelId="{460DDE25-A104-4A01-A8D8-7253FB09A533}" type="pres">
      <dgm:prSet presAssocID="{7D215C88-F009-4E5A-8054-F72CA2E3C26F}" presName="imgShp" presStyleLbl="fgImgPlace1" presStyleIdx="3" presStyleCnt="6"/>
      <dgm:spPr/>
    </dgm:pt>
    <dgm:pt modelId="{ED69395E-9CEF-4395-AA92-190600B1BB19}" type="pres">
      <dgm:prSet presAssocID="{7D215C88-F009-4E5A-8054-F72CA2E3C26F}" presName="txShp" presStyleLbl="node1" presStyleIdx="3" presStyleCnt="6">
        <dgm:presLayoutVars>
          <dgm:bulletEnabled val="1"/>
        </dgm:presLayoutVars>
      </dgm:prSet>
      <dgm:spPr/>
    </dgm:pt>
    <dgm:pt modelId="{CD67D317-B0A7-4AE3-92F3-EDCD82488004}" type="pres">
      <dgm:prSet presAssocID="{56C8192D-D2AB-45E9-B271-6219EB712092}" presName="spacing" presStyleCnt="0"/>
      <dgm:spPr/>
    </dgm:pt>
    <dgm:pt modelId="{E5A099CE-383C-428C-AF83-1A4C098EA73B}" type="pres">
      <dgm:prSet presAssocID="{21E46634-45D6-4322-8797-177565F9CEA1}" presName="composite" presStyleCnt="0"/>
      <dgm:spPr/>
    </dgm:pt>
    <dgm:pt modelId="{EB956C31-C9C1-4881-A04F-2362EEB42537}" type="pres">
      <dgm:prSet presAssocID="{21E46634-45D6-4322-8797-177565F9CEA1}" presName="imgShp" presStyleLbl="fgImgPlace1" presStyleIdx="4" presStyleCnt="6"/>
      <dgm:spPr/>
    </dgm:pt>
    <dgm:pt modelId="{A3034AB1-A608-4175-ACF6-7BB8DC8433D9}" type="pres">
      <dgm:prSet presAssocID="{21E46634-45D6-4322-8797-177565F9CEA1}" presName="txShp" presStyleLbl="node1" presStyleIdx="4" presStyleCnt="6">
        <dgm:presLayoutVars>
          <dgm:bulletEnabled val="1"/>
        </dgm:presLayoutVars>
      </dgm:prSet>
      <dgm:spPr/>
    </dgm:pt>
    <dgm:pt modelId="{88B93F27-35B5-4C14-953D-D06F84F06C5E}" type="pres">
      <dgm:prSet presAssocID="{334D2659-679C-432E-8D3C-9A2CA53296BD}" presName="spacing" presStyleCnt="0"/>
      <dgm:spPr/>
    </dgm:pt>
    <dgm:pt modelId="{80D0D8D2-B227-45B6-A015-97BE44A1AF5C}" type="pres">
      <dgm:prSet presAssocID="{3EC4B65F-B418-4258-B23A-94BDB2E57D82}" presName="composite" presStyleCnt="0"/>
      <dgm:spPr/>
    </dgm:pt>
    <dgm:pt modelId="{62A80311-7790-4B29-8A2A-B97A10648F1C}" type="pres">
      <dgm:prSet presAssocID="{3EC4B65F-B418-4258-B23A-94BDB2E57D82}" presName="imgShp" presStyleLbl="fgImgPlace1" presStyleIdx="5" presStyleCnt="6"/>
      <dgm:spPr/>
    </dgm:pt>
    <dgm:pt modelId="{31794704-CD8F-44BF-9ED8-F9CA4BE7D7A3}" type="pres">
      <dgm:prSet presAssocID="{3EC4B65F-B418-4258-B23A-94BDB2E57D82}" presName="txShp" presStyleLbl="node1" presStyleIdx="5" presStyleCnt="6">
        <dgm:presLayoutVars>
          <dgm:bulletEnabled val="1"/>
        </dgm:presLayoutVars>
      </dgm:prSet>
      <dgm:spPr/>
    </dgm:pt>
  </dgm:ptLst>
  <dgm:cxnLst>
    <dgm:cxn modelId="{AB92FA07-2FC9-41EC-88F1-D8BB24D27B65}" srcId="{F54937ED-4164-46B9-8712-A0E187D2A8CC}" destId="{3EC4B65F-B418-4258-B23A-94BDB2E57D82}" srcOrd="5" destOrd="0" parTransId="{0E18B3EC-9CDB-49B5-83FE-A901F5CC3AEF}" sibTransId="{D6E520C6-FD5C-4D6A-BBB4-0A2E2F27B0D2}"/>
    <dgm:cxn modelId="{F7122C0F-0BB6-44BD-B71F-222934923133}" srcId="{F54937ED-4164-46B9-8712-A0E187D2A8CC}" destId="{D2252DC4-1829-4622-BFDE-D4A896DB1646}" srcOrd="0" destOrd="0" parTransId="{0D7D62D1-E897-4FA8-9253-718B974FA69F}" sibTransId="{C798C332-2EA2-4B1E-8D43-D583FC8B22BA}"/>
    <dgm:cxn modelId="{5EA81810-86AD-488E-81C4-767FBB1387CE}" type="presOf" srcId="{7D215C88-F009-4E5A-8054-F72CA2E3C26F}" destId="{ED69395E-9CEF-4395-AA92-190600B1BB19}" srcOrd="0" destOrd="0" presId="urn:microsoft.com/office/officeart/2005/8/layout/vList3"/>
    <dgm:cxn modelId="{AF335826-704C-4D0F-9683-F6A5E6D71A8C}" srcId="{F54937ED-4164-46B9-8712-A0E187D2A8CC}" destId="{A128CDBB-6AC5-4BDA-BAB3-F5B91ADA36ED}" srcOrd="2" destOrd="0" parTransId="{435DBB8E-B2A8-4B6B-8150-C53A5BDC96A7}" sibTransId="{9803EB20-DD81-40FF-B945-D4BC9EE001D6}"/>
    <dgm:cxn modelId="{C6168127-7F53-4E05-9BA8-FD3C43CB72D6}" type="presOf" srcId="{21E46634-45D6-4322-8797-177565F9CEA1}" destId="{A3034AB1-A608-4175-ACF6-7BB8DC8433D9}" srcOrd="0" destOrd="0" presId="urn:microsoft.com/office/officeart/2005/8/layout/vList3"/>
    <dgm:cxn modelId="{30940D49-F6D2-4667-A462-A27FD5882776}" srcId="{F54937ED-4164-46B9-8712-A0E187D2A8CC}" destId="{21E46634-45D6-4322-8797-177565F9CEA1}" srcOrd="4" destOrd="0" parTransId="{0783EC70-260B-4DBE-A442-953BA41D48EE}" sibTransId="{334D2659-679C-432E-8D3C-9A2CA53296BD}"/>
    <dgm:cxn modelId="{BCE7394F-8118-47FB-9A91-27983C5D3DC6}" type="presOf" srcId="{A128CDBB-6AC5-4BDA-BAB3-F5B91ADA36ED}" destId="{ABA0CD73-2F67-4697-A40D-7C1A782F3DDE}" srcOrd="0" destOrd="0" presId="urn:microsoft.com/office/officeart/2005/8/layout/vList3"/>
    <dgm:cxn modelId="{9C3A3787-FEDC-43E6-910B-A7C10E5331F8}" srcId="{F54937ED-4164-46B9-8712-A0E187D2A8CC}" destId="{AA1E2B08-9038-46B1-AA49-ECD705F66C95}" srcOrd="1" destOrd="0" parTransId="{2DDB6232-53FA-4040-9C44-948B8B3700B6}" sibTransId="{FE6CEE30-51C0-4184-98E5-A389C5D94D55}"/>
    <dgm:cxn modelId="{D01D6F9D-CF53-4DEF-9907-391C28D4B4FC}" srcId="{F54937ED-4164-46B9-8712-A0E187D2A8CC}" destId="{7D215C88-F009-4E5A-8054-F72CA2E3C26F}" srcOrd="3" destOrd="0" parTransId="{77FF676F-A77D-48D5-BB90-674B2D8DC770}" sibTransId="{56C8192D-D2AB-45E9-B271-6219EB712092}"/>
    <dgm:cxn modelId="{34638EDC-C8B3-499B-A9EE-FFB27AE86010}" type="presOf" srcId="{3EC4B65F-B418-4258-B23A-94BDB2E57D82}" destId="{31794704-CD8F-44BF-9ED8-F9CA4BE7D7A3}" srcOrd="0" destOrd="0" presId="urn:microsoft.com/office/officeart/2005/8/layout/vList3"/>
    <dgm:cxn modelId="{0BA6A6F3-0F0E-43DE-A50F-A33221DB5077}" type="presOf" srcId="{F54937ED-4164-46B9-8712-A0E187D2A8CC}" destId="{33A1BFAB-7446-4217-A489-52C8C652922C}" srcOrd="0" destOrd="0" presId="urn:microsoft.com/office/officeart/2005/8/layout/vList3"/>
    <dgm:cxn modelId="{5896D5F4-0360-4F78-9E3D-11C31782E426}" type="presOf" srcId="{AA1E2B08-9038-46B1-AA49-ECD705F66C95}" destId="{363D047C-174C-46B2-B1DE-C036A51728A7}" srcOrd="0" destOrd="0" presId="urn:microsoft.com/office/officeart/2005/8/layout/vList3"/>
    <dgm:cxn modelId="{E470C4FD-8C56-42CF-AEEC-253BA911CB15}" type="presOf" srcId="{D2252DC4-1829-4622-BFDE-D4A896DB1646}" destId="{5A19297E-9463-48CD-BE97-89805B3B61B8}" srcOrd="0" destOrd="0" presId="urn:microsoft.com/office/officeart/2005/8/layout/vList3"/>
    <dgm:cxn modelId="{F42DC540-4747-4291-996C-929E04838B61}" type="presParOf" srcId="{33A1BFAB-7446-4217-A489-52C8C652922C}" destId="{FBC36339-189E-45AE-B3B2-BF8C5F8F6AC8}" srcOrd="0" destOrd="0" presId="urn:microsoft.com/office/officeart/2005/8/layout/vList3"/>
    <dgm:cxn modelId="{350665DD-FB85-48AD-B61C-6F1EB8EA5FF1}" type="presParOf" srcId="{FBC36339-189E-45AE-B3B2-BF8C5F8F6AC8}" destId="{411B5A58-FE95-43F4-9749-DFA4DDCEE39D}" srcOrd="0" destOrd="0" presId="urn:microsoft.com/office/officeart/2005/8/layout/vList3"/>
    <dgm:cxn modelId="{B3612302-92B2-4132-8FD9-968B49DD3DD7}" type="presParOf" srcId="{FBC36339-189E-45AE-B3B2-BF8C5F8F6AC8}" destId="{5A19297E-9463-48CD-BE97-89805B3B61B8}" srcOrd="1" destOrd="0" presId="urn:microsoft.com/office/officeart/2005/8/layout/vList3"/>
    <dgm:cxn modelId="{CE20332A-430A-4EDE-82F8-71EE631351D9}" type="presParOf" srcId="{33A1BFAB-7446-4217-A489-52C8C652922C}" destId="{A5C6C8E1-BDAB-40F3-A3F3-BFE35B0642DA}" srcOrd="1" destOrd="0" presId="urn:microsoft.com/office/officeart/2005/8/layout/vList3"/>
    <dgm:cxn modelId="{8C83BA2F-403D-4E1A-BD26-84E468D0212B}" type="presParOf" srcId="{33A1BFAB-7446-4217-A489-52C8C652922C}" destId="{2585D029-0158-4B57-BB4A-D6E1506A004B}" srcOrd="2" destOrd="0" presId="urn:microsoft.com/office/officeart/2005/8/layout/vList3"/>
    <dgm:cxn modelId="{8382192A-6BDD-4845-9CB5-F6A0EE63EC1E}" type="presParOf" srcId="{2585D029-0158-4B57-BB4A-D6E1506A004B}" destId="{284CB751-B5E8-40E4-95C4-DEC1C1B8D310}" srcOrd="0" destOrd="0" presId="urn:microsoft.com/office/officeart/2005/8/layout/vList3"/>
    <dgm:cxn modelId="{8A0D4C4B-2B5C-4AAD-A848-112F4403ADB0}" type="presParOf" srcId="{2585D029-0158-4B57-BB4A-D6E1506A004B}" destId="{363D047C-174C-46B2-B1DE-C036A51728A7}" srcOrd="1" destOrd="0" presId="urn:microsoft.com/office/officeart/2005/8/layout/vList3"/>
    <dgm:cxn modelId="{1887038A-C9A2-47C0-9C52-30010654E380}" type="presParOf" srcId="{33A1BFAB-7446-4217-A489-52C8C652922C}" destId="{54F6F868-943B-4AFA-9769-96B21FD65E31}" srcOrd="3" destOrd="0" presId="urn:microsoft.com/office/officeart/2005/8/layout/vList3"/>
    <dgm:cxn modelId="{888C4C46-A4BF-4737-B77A-4EFD23E7948C}" type="presParOf" srcId="{33A1BFAB-7446-4217-A489-52C8C652922C}" destId="{D7AE7E42-755F-4752-82C7-FD29A5CE668D}" srcOrd="4" destOrd="0" presId="urn:microsoft.com/office/officeart/2005/8/layout/vList3"/>
    <dgm:cxn modelId="{173204AD-2735-4851-A3D4-E5A24E8AB6F1}" type="presParOf" srcId="{D7AE7E42-755F-4752-82C7-FD29A5CE668D}" destId="{FCF67CEE-FA8F-478B-BAE4-ABFAC43A38EB}" srcOrd="0" destOrd="0" presId="urn:microsoft.com/office/officeart/2005/8/layout/vList3"/>
    <dgm:cxn modelId="{6F21580E-5DF6-4BD8-9226-FC23C8E420B1}" type="presParOf" srcId="{D7AE7E42-755F-4752-82C7-FD29A5CE668D}" destId="{ABA0CD73-2F67-4697-A40D-7C1A782F3DDE}" srcOrd="1" destOrd="0" presId="urn:microsoft.com/office/officeart/2005/8/layout/vList3"/>
    <dgm:cxn modelId="{F80DBF78-0B4C-4BDC-BA2A-C2BB774E7912}" type="presParOf" srcId="{33A1BFAB-7446-4217-A489-52C8C652922C}" destId="{B9A0C3D1-08E8-4097-8AFC-0B16305A5AA8}" srcOrd="5" destOrd="0" presId="urn:microsoft.com/office/officeart/2005/8/layout/vList3"/>
    <dgm:cxn modelId="{9030292B-79EF-4AA1-8BCA-C4363AF45B5E}" type="presParOf" srcId="{33A1BFAB-7446-4217-A489-52C8C652922C}" destId="{0A7E5739-1D06-47E7-89E0-8A0675443229}" srcOrd="6" destOrd="0" presId="urn:microsoft.com/office/officeart/2005/8/layout/vList3"/>
    <dgm:cxn modelId="{BF8AB47F-57B8-43D2-BB1D-E6D83DA5A6F2}" type="presParOf" srcId="{0A7E5739-1D06-47E7-89E0-8A0675443229}" destId="{460DDE25-A104-4A01-A8D8-7253FB09A533}" srcOrd="0" destOrd="0" presId="urn:microsoft.com/office/officeart/2005/8/layout/vList3"/>
    <dgm:cxn modelId="{BEA4285A-9B06-4CB3-BF74-5CC6EE736CDC}" type="presParOf" srcId="{0A7E5739-1D06-47E7-89E0-8A0675443229}" destId="{ED69395E-9CEF-4395-AA92-190600B1BB19}" srcOrd="1" destOrd="0" presId="urn:microsoft.com/office/officeart/2005/8/layout/vList3"/>
    <dgm:cxn modelId="{A1DD1A4E-3688-4D04-AC38-35451DFEC517}" type="presParOf" srcId="{33A1BFAB-7446-4217-A489-52C8C652922C}" destId="{CD67D317-B0A7-4AE3-92F3-EDCD82488004}" srcOrd="7" destOrd="0" presId="urn:microsoft.com/office/officeart/2005/8/layout/vList3"/>
    <dgm:cxn modelId="{111F371F-98A4-4002-A034-0A0C5DE8E933}" type="presParOf" srcId="{33A1BFAB-7446-4217-A489-52C8C652922C}" destId="{E5A099CE-383C-428C-AF83-1A4C098EA73B}" srcOrd="8" destOrd="0" presId="urn:microsoft.com/office/officeart/2005/8/layout/vList3"/>
    <dgm:cxn modelId="{873EAAF0-1142-4957-8647-7195711DA22E}" type="presParOf" srcId="{E5A099CE-383C-428C-AF83-1A4C098EA73B}" destId="{EB956C31-C9C1-4881-A04F-2362EEB42537}" srcOrd="0" destOrd="0" presId="urn:microsoft.com/office/officeart/2005/8/layout/vList3"/>
    <dgm:cxn modelId="{B517AB3D-91E9-4973-AFB3-0A705FB663A8}" type="presParOf" srcId="{E5A099CE-383C-428C-AF83-1A4C098EA73B}" destId="{A3034AB1-A608-4175-ACF6-7BB8DC8433D9}" srcOrd="1" destOrd="0" presId="urn:microsoft.com/office/officeart/2005/8/layout/vList3"/>
    <dgm:cxn modelId="{A42A5F96-E052-4994-B68D-7E690265A29C}" type="presParOf" srcId="{33A1BFAB-7446-4217-A489-52C8C652922C}" destId="{88B93F27-35B5-4C14-953D-D06F84F06C5E}" srcOrd="9" destOrd="0" presId="urn:microsoft.com/office/officeart/2005/8/layout/vList3"/>
    <dgm:cxn modelId="{78D259F3-9E01-4CC8-B316-DAA4D4C55D0D}" type="presParOf" srcId="{33A1BFAB-7446-4217-A489-52C8C652922C}" destId="{80D0D8D2-B227-45B6-A015-97BE44A1AF5C}" srcOrd="10" destOrd="0" presId="urn:microsoft.com/office/officeart/2005/8/layout/vList3"/>
    <dgm:cxn modelId="{9A252F10-7D10-4609-8230-78985BACF62A}" type="presParOf" srcId="{80D0D8D2-B227-45B6-A015-97BE44A1AF5C}" destId="{62A80311-7790-4B29-8A2A-B97A10648F1C}" srcOrd="0" destOrd="0" presId="urn:microsoft.com/office/officeart/2005/8/layout/vList3"/>
    <dgm:cxn modelId="{1F9294E9-B102-4134-AB48-DC67289E9463}" type="presParOf" srcId="{80D0D8D2-B227-45B6-A015-97BE44A1AF5C}" destId="{31794704-CD8F-44BF-9ED8-F9CA4BE7D7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6F93BA-5D01-485B-97C5-DC8D28198B24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2DDE1F-8D62-41E6-9B11-A1140857A547}">
      <dgm:prSet phldrT="[Text]" custT="1"/>
      <dgm:spPr/>
      <dgm:t>
        <a:bodyPr/>
        <a:lstStyle/>
        <a:p>
          <a:pPr algn="just"/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diperkirakan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timbul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akibat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peristiwa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masa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depan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0FD4B4-54BF-4D0F-BFED-ACB5D3063331}" type="parTrans" cxnId="{44117BEB-B77B-4258-B595-1872466775C3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EE8C72-2B5D-4564-B023-6D16F9F2976A}" type="sibTrans" cxnId="{44117BEB-B77B-4258-B595-1872466775C3}">
      <dgm:prSet custT="1"/>
      <dgm:spPr/>
      <dgm:t>
        <a:bodyPr/>
        <a:lstStyle/>
        <a:p>
          <a:pPr algn="just"/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DF1788-6F87-4664-9AFF-E79EF792ACF7}">
      <dgm:prSet phldrT="[Text]" custT="1"/>
      <dgm:spPr/>
      <dgm:t>
        <a:bodyPr/>
        <a:lstStyle/>
        <a:p>
          <a:pPr algn="just"/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Pegaruh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penuruan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individu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maupun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kelompok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3D1663-3340-4E8E-9F85-54187E75DA20}" type="parTrans" cxnId="{1BA65713-DC01-4AA2-9FD4-C02E71BA7409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24927B-A346-4DBD-AEEF-EBF313760E1B}" type="sibTrans" cxnId="{1BA65713-DC01-4AA2-9FD4-C02E71BA7409}">
      <dgm:prSet custT="1"/>
      <dgm:spPr/>
      <dgm:t>
        <a:bodyPr/>
        <a:lstStyle/>
        <a:p>
          <a:pPr algn="just"/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691CF7-9910-42A1-BC51-F543A295167F}">
      <dgm:prSet phldrT="[Text]" custT="1"/>
      <dgm:spPr/>
      <dgm:t>
        <a:bodyPr/>
        <a:lstStyle/>
        <a:p>
          <a:pPr algn="just"/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selisih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diperoleh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kembali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A61D323-0B69-40DD-A480-853B20173125}" type="parTrans" cxnId="{0059E58E-1E55-40A2-B3F2-5E492615EDD8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6EA188-E4CB-49A3-BC92-6360B9DF97F6}" type="sibTrans" cxnId="{0059E58E-1E55-40A2-B3F2-5E492615EDD8}">
      <dgm:prSet custT="1"/>
      <dgm:spPr/>
      <dgm:t>
        <a:bodyPr/>
        <a:lstStyle/>
        <a:p>
          <a:pPr algn="just"/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E8BF9C-56FE-4E0C-B909-BBBA608318DD}">
      <dgm:prSet custT="1"/>
      <dgm:spPr/>
      <dgm:t>
        <a:bodyPr/>
        <a:lstStyle/>
        <a:p>
          <a:pPr algn="just"/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diperoleh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</a:rPr>
            <a:t>kembali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kini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estimasi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arus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kas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masa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depan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didiskonto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suku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bunga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efektif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awal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dirty="0" err="1">
              <a:solidFill>
                <a:schemeClr val="tx1">
                  <a:lumMod val="95000"/>
                  <a:lumOff val="5000"/>
                </a:schemeClr>
              </a:solidFill>
            </a:rPr>
            <a:t>tersebut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21D4B6-1342-4ED7-989C-81ADACAC7E0A}" type="parTrans" cxnId="{63AB795B-6B81-4E82-BC78-B9640142DDD9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7537ACA-372E-4673-95DE-8E2EA4A51A63}" type="sibTrans" cxnId="{63AB795B-6B81-4E82-BC78-B9640142DDD9}">
      <dgm:prSet/>
      <dgm:spPr/>
      <dgm:t>
        <a:bodyPr/>
        <a:lstStyle/>
        <a:p>
          <a:pPr algn="just"/>
          <a:endParaRPr lang="en-US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5938A5-D823-45AC-A692-B5CC5606F58F}" type="pres">
      <dgm:prSet presAssocID="{246F93BA-5D01-485B-97C5-DC8D28198B24}" presName="outerComposite" presStyleCnt="0">
        <dgm:presLayoutVars>
          <dgm:chMax val="5"/>
          <dgm:dir/>
          <dgm:resizeHandles val="exact"/>
        </dgm:presLayoutVars>
      </dgm:prSet>
      <dgm:spPr/>
    </dgm:pt>
    <dgm:pt modelId="{8F236F7C-F2CB-4E7D-9D0D-699223282810}" type="pres">
      <dgm:prSet presAssocID="{246F93BA-5D01-485B-97C5-DC8D28198B24}" presName="dummyMaxCanvas" presStyleCnt="0">
        <dgm:presLayoutVars/>
      </dgm:prSet>
      <dgm:spPr/>
    </dgm:pt>
    <dgm:pt modelId="{EF51694B-D252-4978-BE63-5E36F57BEFE1}" type="pres">
      <dgm:prSet presAssocID="{246F93BA-5D01-485B-97C5-DC8D28198B24}" presName="FourNodes_1" presStyleLbl="node1" presStyleIdx="0" presStyleCnt="4">
        <dgm:presLayoutVars>
          <dgm:bulletEnabled val="1"/>
        </dgm:presLayoutVars>
      </dgm:prSet>
      <dgm:spPr/>
    </dgm:pt>
    <dgm:pt modelId="{A6C09E75-30CB-4571-A6AE-2DFEFDF3A9EF}" type="pres">
      <dgm:prSet presAssocID="{246F93BA-5D01-485B-97C5-DC8D28198B24}" presName="FourNodes_2" presStyleLbl="node1" presStyleIdx="1" presStyleCnt="4" custLinFactNeighborY="-2021">
        <dgm:presLayoutVars>
          <dgm:bulletEnabled val="1"/>
        </dgm:presLayoutVars>
      </dgm:prSet>
      <dgm:spPr/>
    </dgm:pt>
    <dgm:pt modelId="{BC16BBD3-8FCF-4EDF-8C77-AAD46F1A4721}" type="pres">
      <dgm:prSet presAssocID="{246F93BA-5D01-485B-97C5-DC8D28198B24}" presName="FourNodes_3" presStyleLbl="node1" presStyleIdx="2" presStyleCnt="4" custLinFactNeighborY="-7750">
        <dgm:presLayoutVars>
          <dgm:bulletEnabled val="1"/>
        </dgm:presLayoutVars>
      </dgm:prSet>
      <dgm:spPr/>
    </dgm:pt>
    <dgm:pt modelId="{3C7BA3BF-62E4-4C8E-B461-E491A5228DA6}" type="pres">
      <dgm:prSet presAssocID="{246F93BA-5D01-485B-97C5-DC8D28198B24}" presName="FourNodes_4" presStyleLbl="node1" presStyleIdx="3" presStyleCnt="4" custScaleY="117818">
        <dgm:presLayoutVars>
          <dgm:bulletEnabled val="1"/>
        </dgm:presLayoutVars>
      </dgm:prSet>
      <dgm:spPr/>
    </dgm:pt>
    <dgm:pt modelId="{446A56D0-66BA-46D9-9875-3247ABC30C2B}" type="pres">
      <dgm:prSet presAssocID="{246F93BA-5D01-485B-97C5-DC8D28198B24}" presName="FourConn_1-2" presStyleLbl="fgAccFollowNode1" presStyleIdx="0" presStyleCnt="3">
        <dgm:presLayoutVars>
          <dgm:bulletEnabled val="1"/>
        </dgm:presLayoutVars>
      </dgm:prSet>
      <dgm:spPr/>
    </dgm:pt>
    <dgm:pt modelId="{F0984DE5-2DE4-4E2A-83E4-F908C7E6F27B}" type="pres">
      <dgm:prSet presAssocID="{246F93BA-5D01-485B-97C5-DC8D28198B24}" presName="FourConn_2-3" presStyleLbl="fgAccFollowNode1" presStyleIdx="1" presStyleCnt="3">
        <dgm:presLayoutVars>
          <dgm:bulletEnabled val="1"/>
        </dgm:presLayoutVars>
      </dgm:prSet>
      <dgm:spPr/>
    </dgm:pt>
    <dgm:pt modelId="{A96DEA51-1F4B-4753-9638-73DD2A565A55}" type="pres">
      <dgm:prSet presAssocID="{246F93BA-5D01-485B-97C5-DC8D28198B24}" presName="FourConn_3-4" presStyleLbl="fgAccFollowNode1" presStyleIdx="2" presStyleCnt="3">
        <dgm:presLayoutVars>
          <dgm:bulletEnabled val="1"/>
        </dgm:presLayoutVars>
      </dgm:prSet>
      <dgm:spPr/>
    </dgm:pt>
    <dgm:pt modelId="{06D5586C-7DB2-4938-A521-BD2BE570BF6C}" type="pres">
      <dgm:prSet presAssocID="{246F93BA-5D01-485B-97C5-DC8D28198B24}" presName="FourNodes_1_text" presStyleLbl="node1" presStyleIdx="3" presStyleCnt="4">
        <dgm:presLayoutVars>
          <dgm:bulletEnabled val="1"/>
        </dgm:presLayoutVars>
      </dgm:prSet>
      <dgm:spPr/>
    </dgm:pt>
    <dgm:pt modelId="{DAFBF046-A70F-4AB3-8CD9-EC2D9A2470A7}" type="pres">
      <dgm:prSet presAssocID="{246F93BA-5D01-485B-97C5-DC8D28198B24}" presName="FourNodes_2_text" presStyleLbl="node1" presStyleIdx="3" presStyleCnt="4">
        <dgm:presLayoutVars>
          <dgm:bulletEnabled val="1"/>
        </dgm:presLayoutVars>
      </dgm:prSet>
      <dgm:spPr/>
    </dgm:pt>
    <dgm:pt modelId="{8A80BED0-EC87-49A9-8319-D9A473511C6B}" type="pres">
      <dgm:prSet presAssocID="{246F93BA-5D01-485B-97C5-DC8D28198B24}" presName="FourNodes_3_text" presStyleLbl="node1" presStyleIdx="3" presStyleCnt="4">
        <dgm:presLayoutVars>
          <dgm:bulletEnabled val="1"/>
        </dgm:presLayoutVars>
      </dgm:prSet>
      <dgm:spPr/>
    </dgm:pt>
    <dgm:pt modelId="{C8324A49-1593-4969-9A30-4F5383350C59}" type="pres">
      <dgm:prSet presAssocID="{246F93BA-5D01-485B-97C5-DC8D28198B2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BA65713-DC01-4AA2-9FD4-C02E71BA7409}" srcId="{246F93BA-5D01-485B-97C5-DC8D28198B24}" destId="{A1DF1788-6F87-4664-9AFF-E79EF792ACF7}" srcOrd="1" destOrd="0" parTransId="{5B3D1663-3340-4E8E-9F85-54187E75DA20}" sibTransId="{0824927B-A346-4DBD-AEEF-EBF313760E1B}"/>
    <dgm:cxn modelId="{7669F82C-B844-481D-A54C-3BC3D71A2D38}" type="presOf" srcId="{CA691CF7-9910-42A1-BC51-F543A295167F}" destId="{8A80BED0-EC87-49A9-8319-D9A473511C6B}" srcOrd="1" destOrd="0" presId="urn:microsoft.com/office/officeart/2005/8/layout/vProcess5"/>
    <dgm:cxn modelId="{F3ACF840-3A72-482F-A9EF-57E74D713382}" type="presOf" srcId="{6EEE8C72-2B5D-4564-B023-6D16F9F2976A}" destId="{446A56D0-66BA-46D9-9875-3247ABC30C2B}" srcOrd="0" destOrd="0" presId="urn:microsoft.com/office/officeart/2005/8/layout/vProcess5"/>
    <dgm:cxn modelId="{63AB795B-6B81-4E82-BC78-B9640142DDD9}" srcId="{246F93BA-5D01-485B-97C5-DC8D28198B24}" destId="{8AE8BF9C-56FE-4E0C-B909-BBBA608318DD}" srcOrd="3" destOrd="0" parTransId="{0D21D4B6-1342-4ED7-989C-81ADACAC7E0A}" sibTransId="{87537ACA-372E-4673-95DE-8E2EA4A51A63}"/>
    <dgm:cxn modelId="{8A67C261-D508-4332-9F2F-ADFF5C948A6C}" type="presOf" srcId="{5D2DDE1F-8D62-41E6-9B11-A1140857A547}" destId="{EF51694B-D252-4978-BE63-5E36F57BEFE1}" srcOrd="0" destOrd="0" presId="urn:microsoft.com/office/officeart/2005/8/layout/vProcess5"/>
    <dgm:cxn modelId="{44CD484C-9376-4FC8-98DB-452DD398B184}" type="presOf" srcId="{5D2DDE1F-8D62-41E6-9B11-A1140857A547}" destId="{06D5586C-7DB2-4938-A521-BD2BE570BF6C}" srcOrd="1" destOrd="0" presId="urn:microsoft.com/office/officeart/2005/8/layout/vProcess5"/>
    <dgm:cxn modelId="{F0356672-CBD9-411C-ABEA-A0711FF1DF7D}" type="presOf" srcId="{246F93BA-5D01-485B-97C5-DC8D28198B24}" destId="{CB5938A5-D823-45AC-A692-B5CC5606F58F}" srcOrd="0" destOrd="0" presId="urn:microsoft.com/office/officeart/2005/8/layout/vProcess5"/>
    <dgm:cxn modelId="{BFF5F472-4E7F-42A8-9089-ECACD9FC8B17}" type="presOf" srcId="{8AE8BF9C-56FE-4E0C-B909-BBBA608318DD}" destId="{C8324A49-1593-4969-9A30-4F5383350C59}" srcOrd="1" destOrd="0" presId="urn:microsoft.com/office/officeart/2005/8/layout/vProcess5"/>
    <dgm:cxn modelId="{52381B56-6181-4BAA-98DC-2CE16F65B940}" type="presOf" srcId="{0824927B-A346-4DBD-AEEF-EBF313760E1B}" destId="{F0984DE5-2DE4-4E2A-83E4-F908C7E6F27B}" srcOrd="0" destOrd="0" presId="urn:microsoft.com/office/officeart/2005/8/layout/vProcess5"/>
    <dgm:cxn modelId="{AF70507A-8008-4735-9E0A-D3F7CD98E1DC}" type="presOf" srcId="{A1DF1788-6F87-4664-9AFF-E79EF792ACF7}" destId="{A6C09E75-30CB-4571-A6AE-2DFEFDF3A9EF}" srcOrd="0" destOrd="0" presId="urn:microsoft.com/office/officeart/2005/8/layout/vProcess5"/>
    <dgm:cxn modelId="{0059E58E-1E55-40A2-B3F2-5E492615EDD8}" srcId="{246F93BA-5D01-485B-97C5-DC8D28198B24}" destId="{CA691CF7-9910-42A1-BC51-F543A295167F}" srcOrd="2" destOrd="0" parTransId="{4A61D323-0B69-40DD-A480-853B20173125}" sibTransId="{4D6EA188-E4CB-49A3-BC92-6360B9DF97F6}"/>
    <dgm:cxn modelId="{6D41ADAC-54F1-4F53-8B25-FB8178C136D0}" type="presOf" srcId="{4D6EA188-E4CB-49A3-BC92-6360B9DF97F6}" destId="{A96DEA51-1F4B-4753-9638-73DD2A565A55}" srcOrd="0" destOrd="0" presId="urn:microsoft.com/office/officeart/2005/8/layout/vProcess5"/>
    <dgm:cxn modelId="{1698DDD5-9B86-4AD2-B6DA-0969645F0D5F}" type="presOf" srcId="{CA691CF7-9910-42A1-BC51-F543A295167F}" destId="{BC16BBD3-8FCF-4EDF-8C77-AAD46F1A4721}" srcOrd="0" destOrd="0" presId="urn:microsoft.com/office/officeart/2005/8/layout/vProcess5"/>
    <dgm:cxn modelId="{8E6F38E5-C40F-4D98-8A9F-BA65FE0DFD9C}" type="presOf" srcId="{8AE8BF9C-56FE-4E0C-B909-BBBA608318DD}" destId="{3C7BA3BF-62E4-4C8E-B461-E491A5228DA6}" srcOrd="0" destOrd="0" presId="urn:microsoft.com/office/officeart/2005/8/layout/vProcess5"/>
    <dgm:cxn modelId="{6BDD81E6-88E8-445A-B7A0-5EF2D089498D}" type="presOf" srcId="{A1DF1788-6F87-4664-9AFF-E79EF792ACF7}" destId="{DAFBF046-A70F-4AB3-8CD9-EC2D9A2470A7}" srcOrd="1" destOrd="0" presId="urn:microsoft.com/office/officeart/2005/8/layout/vProcess5"/>
    <dgm:cxn modelId="{44117BEB-B77B-4258-B595-1872466775C3}" srcId="{246F93BA-5D01-485B-97C5-DC8D28198B24}" destId="{5D2DDE1F-8D62-41E6-9B11-A1140857A547}" srcOrd="0" destOrd="0" parTransId="{660FD4B4-54BF-4D0F-BFED-ACB5D3063331}" sibTransId="{6EEE8C72-2B5D-4564-B023-6D16F9F2976A}"/>
    <dgm:cxn modelId="{7B357D2C-99AC-482C-9D35-0D268B92AB62}" type="presParOf" srcId="{CB5938A5-D823-45AC-A692-B5CC5606F58F}" destId="{8F236F7C-F2CB-4E7D-9D0D-699223282810}" srcOrd="0" destOrd="0" presId="urn:microsoft.com/office/officeart/2005/8/layout/vProcess5"/>
    <dgm:cxn modelId="{95615BBD-23BD-4BC3-B8D7-CC23C39E8426}" type="presParOf" srcId="{CB5938A5-D823-45AC-A692-B5CC5606F58F}" destId="{EF51694B-D252-4978-BE63-5E36F57BEFE1}" srcOrd="1" destOrd="0" presId="urn:microsoft.com/office/officeart/2005/8/layout/vProcess5"/>
    <dgm:cxn modelId="{B9DB28A4-28C2-4AA2-9C76-541C780BB507}" type="presParOf" srcId="{CB5938A5-D823-45AC-A692-B5CC5606F58F}" destId="{A6C09E75-30CB-4571-A6AE-2DFEFDF3A9EF}" srcOrd="2" destOrd="0" presId="urn:microsoft.com/office/officeart/2005/8/layout/vProcess5"/>
    <dgm:cxn modelId="{716E667C-6E70-4249-AF79-38A901E4243C}" type="presParOf" srcId="{CB5938A5-D823-45AC-A692-B5CC5606F58F}" destId="{BC16BBD3-8FCF-4EDF-8C77-AAD46F1A4721}" srcOrd="3" destOrd="0" presId="urn:microsoft.com/office/officeart/2005/8/layout/vProcess5"/>
    <dgm:cxn modelId="{9AAE7EE9-1C1D-48A1-AAEC-C054DA09A16D}" type="presParOf" srcId="{CB5938A5-D823-45AC-A692-B5CC5606F58F}" destId="{3C7BA3BF-62E4-4C8E-B461-E491A5228DA6}" srcOrd="4" destOrd="0" presId="urn:microsoft.com/office/officeart/2005/8/layout/vProcess5"/>
    <dgm:cxn modelId="{AF808BE0-1738-4BB1-B2CC-F27E83F780DE}" type="presParOf" srcId="{CB5938A5-D823-45AC-A692-B5CC5606F58F}" destId="{446A56D0-66BA-46D9-9875-3247ABC30C2B}" srcOrd="5" destOrd="0" presId="urn:microsoft.com/office/officeart/2005/8/layout/vProcess5"/>
    <dgm:cxn modelId="{D39D58A7-C499-4CF8-B377-E865305C370C}" type="presParOf" srcId="{CB5938A5-D823-45AC-A692-B5CC5606F58F}" destId="{F0984DE5-2DE4-4E2A-83E4-F908C7E6F27B}" srcOrd="6" destOrd="0" presId="urn:microsoft.com/office/officeart/2005/8/layout/vProcess5"/>
    <dgm:cxn modelId="{68A536D0-71F1-4B51-9EB7-A09AEA85212A}" type="presParOf" srcId="{CB5938A5-D823-45AC-A692-B5CC5606F58F}" destId="{A96DEA51-1F4B-4753-9638-73DD2A565A55}" srcOrd="7" destOrd="0" presId="urn:microsoft.com/office/officeart/2005/8/layout/vProcess5"/>
    <dgm:cxn modelId="{0D6EC3AF-23B5-471A-9BF8-FD6056C829C3}" type="presParOf" srcId="{CB5938A5-D823-45AC-A692-B5CC5606F58F}" destId="{06D5586C-7DB2-4938-A521-BD2BE570BF6C}" srcOrd="8" destOrd="0" presId="urn:microsoft.com/office/officeart/2005/8/layout/vProcess5"/>
    <dgm:cxn modelId="{F7155D63-7EE7-4609-BC32-9F9A30564CC6}" type="presParOf" srcId="{CB5938A5-D823-45AC-A692-B5CC5606F58F}" destId="{DAFBF046-A70F-4AB3-8CD9-EC2D9A2470A7}" srcOrd="9" destOrd="0" presId="urn:microsoft.com/office/officeart/2005/8/layout/vProcess5"/>
    <dgm:cxn modelId="{A5B3D8C9-EA18-41CD-BF63-85C86174504D}" type="presParOf" srcId="{CB5938A5-D823-45AC-A692-B5CC5606F58F}" destId="{8A80BED0-EC87-49A9-8319-D9A473511C6B}" srcOrd="10" destOrd="0" presId="urn:microsoft.com/office/officeart/2005/8/layout/vProcess5"/>
    <dgm:cxn modelId="{60AA493E-5007-4739-B5FE-E35498AC7012}" type="presParOf" srcId="{CB5938A5-D823-45AC-A692-B5CC5606F58F}" destId="{C8324A49-1593-4969-9A30-4F5383350C5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0C1517-AA59-411A-ADB8-B1C5A4F147F0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D6F1E4-87AC-4FA8-AD45-8C66158316A1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B2627E22-163D-4199-81CF-ECA87424644E}" type="parTrans" cxnId="{39A131EB-84B4-48FE-A0E8-60E167266E4A}">
      <dgm:prSet/>
      <dgm:spPr/>
      <dgm:t>
        <a:bodyPr/>
        <a:lstStyle/>
        <a:p>
          <a:endParaRPr lang="en-US"/>
        </a:p>
      </dgm:t>
    </dgm:pt>
    <dgm:pt modelId="{E7DEBA59-0FDA-4694-B662-8F6AF9E1F892}" type="sibTrans" cxnId="{39A131EB-84B4-48FE-A0E8-60E167266E4A}">
      <dgm:prSet/>
      <dgm:spPr/>
      <dgm:t>
        <a:bodyPr/>
        <a:lstStyle/>
        <a:p>
          <a:endParaRPr lang="en-US"/>
        </a:p>
      </dgm:t>
    </dgm:pt>
    <dgm:pt modelId="{76B1D4C3-8F26-4028-A730-BC7F5A4C5261}">
      <dgm:prSet phldrT="[Text]"/>
      <dgm:spPr/>
      <dgm:t>
        <a:bodyPr/>
        <a:lstStyle/>
        <a:p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tercatat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</a:t>
          </a:r>
          <a:r>
            <a:rPr lang="en-US" dirty="0" err="1"/>
            <a:t>dikurangi</a:t>
          </a:r>
          <a:endParaRPr lang="en-US" dirty="0"/>
        </a:p>
      </dgm:t>
    </dgm:pt>
    <dgm:pt modelId="{FF0B9F59-F982-4D05-AB5E-C26C798658A0}" type="parTrans" cxnId="{691FC990-AB36-4F93-904C-475E77AC3E07}">
      <dgm:prSet/>
      <dgm:spPr/>
      <dgm:t>
        <a:bodyPr/>
        <a:lstStyle/>
        <a:p>
          <a:endParaRPr lang="en-US"/>
        </a:p>
      </dgm:t>
    </dgm:pt>
    <dgm:pt modelId="{C48F92D6-13D6-4E37-9CD3-9F67CC70233A}" type="sibTrans" cxnId="{691FC990-AB36-4F93-904C-475E77AC3E07}">
      <dgm:prSet/>
      <dgm:spPr/>
      <dgm:t>
        <a:bodyPr/>
        <a:lstStyle/>
        <a:p>
          <a:endParaRPr lang="en-US"/>
        </a:p>
      </dgm:t>
    </dgm:pt>
    <dgm:pt modelId="{AA85092A-F136-42C7-B40F-ECAD74B4B1CD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4B5192D-33D4-405C-9363-8F9C1ED5AC48}" type="parTrans" cxnId="{37027BD4-C8A4-4022-BE1D-95BA0A8AB679}">
      <dgm:prSet/>
      <dgm:spPr/>
      <dgm:t>
        <a:bodyPr/>
        <a:lstStyle/>
        <a:p>
          <a:endParaRPr lang="en-US"/>
        </a:p>
      </dgm:t>
    </dgm:pt>
    <dgm:pt modelId="{22C9540B-8401-4FAE-BB98-B9940A7AC410}" type="sibTrans" cxnId="{37027BD4-C8A4-4022-BE1D-95BA0A8AB679}">
      <dgm:prSet/>
      <dgm:spPr/>
      <dgm:t>
        <a:bodyPr/>
        <a:lstStyle/>
        <a:p>
          <a:endParaRPr lang="en-US"/>
        </a:p>
      </dgm:t>
    </dgm:pt>
    <dgm:pt modelId="{0433256F-6620-4F44-8A7D-08D6EACFDCDD}">
      <dgm:prSet phldrT="[Text]"/>
      <dgm:spPr/>
      <dgm:t>
        <a:bodyPr/>
        <a:lstStyle/>
        <a:p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langsung</a:t>
          </a:r>
          <a:r>
            <a:rPr lang="en-US" dirty="0"/>
            <a:t> (</a:t>
          </a:r>
          <a:r>
            <a:rPr lang="en-US" i="1" dirty="0"/>
            <a:t>direct write off</a:t>
          </a:r>
          <a:r>
            <a:rPr lang="en-US" dirty="0"/>
            <a:t>)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pos </a:t>
          </a:r>
          <a:r>
            <a:rPr lang="en-US" dirty="0" err="1"/>
            <a:t>cadangan</a:t>
          </a:r>
          <a:r>
            <a:rPr lang="en-US" dirty="0"/>
            <a:t> (</a:t>
          </a:r>
          <a:r>
            <a:rPr lang="en-US" i="1" dirty="0"/>
            <a:t>allowance method</a:t>
          </a:r>
          <a:r>
            <a:rPr lang="en-US" dirty="0"/>
            <a:t>)</a:t>
          </a:r>
        </a:p>
      </dgm:t>
    </dgm:pt>
    <dgm:pt modelId="{51AA1110-88CA-4EB7-AC1D-5BD2653C5BA2}" type="parTrans" cxnId="{4FDFCB21-3E2B-45F6-B1D5-1298EEE164A5}">
      <dgm:prSet/>
      <dgm:spPr/>
      <dgm:t>
        <a:bodyPr/>
        <a:lstStyle/>
        <a:p>
          <a:endParaRPr lang="en-US"/>
        </a:p>
      </dgm:t>
    </dgm:pt>
    <dgm:pt modelId="{8DEEF44C-F4E0-42B9-82C5-6CAB43281EEF}" type="sibTrans" cxnId="{4FDFCB21-3E2B-45F6-B1D5-1298EEE164A5}">
      <dgm:prSet/>
      <dgm:spPr/>
      <dgm:t>
        <a:bodyPr/>
        <a:lstStyle/>
        <a:p>
          <a:endParaRPr lang="en-US"/>
        </a:p>
      </dgm:t>
    </dgm:pt>
    <dgm:pt modelId="{79E16B2F-F1F3-46B7-9E6A-4104A87DF93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21A58E4-9F2B-4669-9642-94E6EB4D5C16}" type="parTrans" cxnId="{5809A895-B103-4C07-BCC0-DD2D2B7BABBD}">
      <dgm:prSet/>
      <dgm:spPr/>
      <dgm:t>
        <a:bodyPr/>
        <a:lstStyle/>
        <a:p>
          <a:endParaRPr lang="en-US"/>
        </a:p>
      </dgm:t>
    </dgm:pt>
    <dgm:pt modelId="{0979B484-FBE0-4DFD-945A-0888F049E276}" type="sibTrans" cxnId="{5809A895-B103-4C07-BCC0-DD2D2B7BABBD}">
      <dgm:prSet/>
      <dgm:spPr/>
      <dgm:t>
        <a:bodyPr/>
        <a:lstStyle/>
        <a:p>
          <a:endParaRPr lang="en-US"/>
        </a:p>
      </dgm:t>
    </dgm:pt>
    <dgm:pt modelId="{7EEEB62D-F459-4F01-9372-F126EABB1373}">
      <dgm:prSet phldrT="[Text]"/>
      <dgm:spPr/>
      <dgm:t>
        <a:bodyPr/>
        <a:lstStyle/>
        <a:p>
          <a:r>
            <a:rPr lang="en-US" dirty="0" err="1"/>
            <a:t>kerugian</a:t>
          </a:r>
          <a:r>
            <a:rPr lang="en-US" dirty="0"/>
            <a:t> </a:t>
          </a:r>
          <a:r>
            <a:rPr lang="en-US" dirty="0" err="1"/>
            <a:t>penurunan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diakui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laba</a:t>
          </a:r>
          <a:r>
            <a:rPr lang="en-US" dirty="0"/>
            <a:t> </a:t>
          </a:r>
          <a:r>
            <a:rPr lang="en-US" dirty="0" err="1"/>
            <a:t>rugi</a:t>
          </a:r>
          <a:endParaRPr lang="en-US" dirty="0"/>
        </a:p>
      </dgm:t>
    </dgm:pt>
    <dgm:pt modelId="{58C6CBF2-A043-42F8-ACF0-4C954FB5A2B3}" type="parTrans" cxnId="{E5788694-9C0E-41C8-A8B7-E1ACE6DCAE54}">
      <dgm:prSet/>
      <dgm:spPr/>
      <dgm:t>
        <a:bodyPr/>
        <a:lstStyle/>
        <a:p>
          <a:endParaRPr lang="en-US"/>
        </a:p>
      </dgm:t>
    </dgm:pt>
    <dgm:pt modelId="{E1F081FF-169E-4EEF-ACD2-5F500D0D2CB0}" type="sibTrans" cxnId="{E5788694-9C0E-41C8-A8B7-E1ACE6DCAE54}">
      <dgm:prSet/>
      <dgm:spPr/>
      <dgm:t>
        <a:bodyPr/>
        <a:lstStyle/>
        <a:p>
          <a:endParaRPr lang="en-US"/>
        </a:p>
      </dgm:t>
    </dgm:pt>
    <dgm:pt modelId="{AF14E2EE-0C82-4152-BC32-62555E2B6A3B}" type="pres">
      <dgm:prSet presAssocID="{960C1517-AA59-411A-ADB8-B1C5A4F147F0}" presName="Name0" presStyleCnt="0">
        <dgm:presLayoutVars>
          <dgm:dir/>
          <dgm:animLvl val="lvl"/>
          <dgm:resizeHandles val="exact"/>
        </dgm:presLayoutVars>
      </dgm:prSet>
      <dgm:spPr/>
    </dgm:pt>
    <dgm:pt modelId="{0A4BA96B-7E9B-40B8-997F-1B39FDB42636}" type="pres">
      <dgm:prSet presAssocID="{12D6F1E4-87AC-4FA8-AD45-8C66158316A1}" presName="linNode" presStyleCnt="0"/>
      <dgm:spPr/>
    </dgm:pt>
    <dgm:pt modelId="{B373329E-D291-44E8-987B-3113531AC634}" type="pres">
      <dgm:prSet presAssocID="{12D6F1E4-87AC-4FA8-AD45-8C66158316A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F67EFCA-8DE1-44F3-B507-22F338858720}" type="pres">
      <dgm:prSet presAssocID="{12D6F1E4-87AC-4FA8-AD45-8C66158316A1}" presName="descendantText" presStyleLbl="alignAccFollowNode1" presStyleIdx="0" presStyleCnt="3">
        <dgm:presLayoutVars>
          <dgm:bulletEnabled val="1"/>
        </dgm:presLayoutVars>
      </dgm:prSet>
      <dgm:spPr/>
    </dgm:pt>
    <dgm:pt modelId="{310E4189-86BA-472F-9BB5-C8E76FE42ED9}" type="pres">
      <dgm:prSet presAssocID="{E7DEBA59-0FDA-4694-B662-8F6AF9E1F892}" presName="sp" presStyleCnt="0"/>
      <dgm:spPr/>
    </dgm:pt>
    <dgm:pt modelId="{51AFBA5E-49F6-41D1-8544-6A85E05E9A59}" type="pres">
      <dgm:prSet presAssocID="{AA85092A-F136-42C7-B40F-ECAD74B4B1CD}" presName="linNode" presStyleCnt="0"/>
      <dgm:spPr/>
    </dgm:pt>
    <dgm:pt modelId="{494D8F22-1781-4BE4-BBD7-5936E723A490}" type="pres">
      <dgm:prSet presAssocID="{AA85092A-F136-42C7-B40F-ECAD74B4B1C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1A574D1-2660-4587-9848-6C97F4E6480E}" type="pres">
      <dgm:prSet presAssocID="{AA85092A-F136-42C7-B40F-ECAD74B4B1CD}" presName="descendantText" presStyleLbl="alignAccFollowNode1" presStyleIdx="1" presStyleCnt="3">
        <dgm:presLayoutVars>
          <dgm:bulletEnabled val="1"/>
        </dgm:presLayoutVars>
      </dgm:prSet>
      <dgm:spPr/>
    </dgm:pt>
    <dgm:pt modelId="{E72282BA-F378-4D7F-986B-9F8D8A0A97E1}" type="pres">
      <dgm:prSet presAssocID="{22C9540B-8401-4FAE-BB98-B9940A7AC410}" presName="sp" presStyleCnt="0"/>
      <dgm:spPr/>
    </dgm:pt>
    <dgm:pt modelId="{71FC4A62-31C4-42BD-A690-80B52BCC5F5E}" type="pres">
      <dgm:prSet presAssocID="{79E16B2F-F1F3-46B7-9E6A-4104A87DF937}" presName="linNode" presStyleCnt="0"/>
      <dgm:spPr/>
    </dgm:pt>
    <dgm:pt modelId="{4DF0BAD9-4089-47B6-ABCE-1BD7BCD2B29F}" type="pres">
      <dgm:prSet presAssocID="{79E16B2F-F1F3-46B7-9E6A-4104A87DF93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0E86E52-1E63-4553-88F5-185275A55751}" type="pres">
      <dgm:prSet presAssocID="{79E16B2F-F1F3-46B7-9E6A-4104A87DF93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D283F1C-1D09-46A5-A9D6-3E04A76889CC}" type="presOf" srcId="{12D6F1E4-87AC-4FA8-AD45-8C66158316A1}" destId="{B373329E-D291-44E8-987B-3113531AC634}" srcOrd="0" destOrd="0" presId="urn:microsoft.com/office/officeart/2005/8/layout/vList5"/>
    <dgm:cxn modelId="{4FDFCB21-3E2B-45F6-B1D5-1298EEE164A5}" srcId="{AA85092A-F136-42C7-B40F-ECAD74B4B1CD}" destId="{0433256F-6620-4F44-8A7D-08D6EACFDCDD}" srcOrd="0" destOrd="0" parTransId="{51AA1110-88CA-4EB7-AC1D-5BD2653C5BA2}" sibTransId="{8DEEF44C-F4E0-42B9-82C5-6CAB43281EEF}"/>
    <dgm:cxn modelId="{7145EE3A-034D-4259-8E6D-DDE807299472}" type="presOf" srcId="{79E16B2F-F1F3-46B7-9E6A-4104A87DF937}" destId="{4DF0BAD9-4089-47B6-ABCE-1BD7BCD2B29F}" srcOrd="0" destOrd="0" presId="urn:microsoft.com/office/officeart/2005/8/layout/vList5"/>
    <dgm:cxn modelId="{F5C1F364-D4FB-4A1F-82C2-751334FCCBD1}" type="presOf" srcId="{960C1517-AA59-411A-ADB8-B1C5A4F147F0}" destId="{AF14E2EE-0C82-4152-BC32-62555E2B6A3B}" srcOrd="0" destOrd="0" presId="urn:microsoft.com/office/officeart/2005/8/layout/vList5"/>
    <dgm:cxn modelId="{201E227F-A672-4046-9E6E-F00D3BAEC702}" type="presOf" srcId="{7EEEB62D-F459-4F01-9372-F126EABB1373}" destId="{70E86E52-1E63-4553-88F5-185275A55751}" srcOrd="0" destOrd="0" presId="urn:microsoft.com/office/officeart/2005/8/layout/vList5"/>
    <dgm:cxn modelId="{691FC990-AB36-4F93-904C-475E77AC3E07}" srcId="{12D6F1E4-87AC-4FA8-AD45-8C66158316A1}" destId="{76B1D4C3-8F26-4028-A730-BC7F5A4C5261}" srcOrd="0" destOrd="0" parTransId="{FF0B9F59-F982-4D05-AB5E-C26C798658A0}" sibTransId="{C48F92D6-13D6-4E37-9CD3-9F67CC70233A}"/>
    <dgm:cxn modelId="{E472FB93-241F-4CCA-97BF-246BBA599727}" type="presOf" srcId="{0433256F-6620-4F44-8A7D-08D6EACFDCDD}" destId="{B1A574D1-2660-4587-9848-6C97F4E6480E}" srcOrd="0" destOrd="0" presId="urn:microsoft.com/office/officeart/2005/8/layout/vList5"/>
    <dgm:cxn modelId="{E5788694-9C0E-41C8-A8B7-E1ACE6DCAE54}" srcId="{79E16B2F-F1F3-46B7-9E6A-4104A87DF937}" destId="{7EEEB62D-F459-4F01-9372-F126EABB1373}" srcOrd="0" destOrd="0" parTransId="{58C6CBF2-A043-42F8-ACF0-4C954FB5A2B3}" sibTransId="{E1F081FF-169E-4EEF-ACD2-5F500D0D2CB0}"/>
    <dgm:cxn modelId="{5809A895-B103-4C07-BCC0-DD2D2B7BABBD}" srcId="{960C1517-AA59-411A-ADB8-B1C5A4F147F0}" destId="{79E16B2F-F1F3-46B7-9E6A-4104A87DF937}" srcOrd="2" destOrd="0" parTransId="{221A58E4-9F2B-4669-9642-94E6EB4D5C16}" sibTransId="{0979B484-FBE0-4DFD-945A-0888F049E276}"/>
    <dgm:cxn modelId="{E3A3A4D2-0677-4596-9EDF-051ACBE330CA}" type="presOf" srcId="{AA85092A-F136-42C7-B40F-ECAD74B4B1CD}" destId="{494D8F22-1781-4BE4-BBD7-5936E723A490}" srcOrd="0" destOrd="0" presId="urn:microsoft.com/office/officeart/2005/8/layout/vList5"/>
    <dgm:cxn modelId="{37027BD4-C8A4-4022-BE1D-95BA0A8AB679}" srcId="{960C1517-AA59-411A-ADB8-B1C5A4F147F0}" destId="{AA85092A-F136-42C7-B40F-ECAD74B4B1CD}" srcOrd="1" destOrd="0" parTransId="{04B5192D-33D4-405C-9363-8F9C1ED5AC48}" sibTransId="{22C9540B-8401-4FAE-BB98-B9940A7AC410}"/>
    <dgm:cxn modelId="{872E5BE7-32F8-403C-94C9-0453F8AE81CB}" type="presOf" srcId="{76B1D4C3-8F26-4028-A730-BC7F5A4C5261}" destId="{4F67EFCA-8DE1-44F3-B507-22F338858720}" srcOrd="0" destOrd="0" presId="urn:microsoft.com/office/officeart/2005/8/layout/vList5"/>
    <dgm:cxn modelId="{39A131EB-84B4-48FE-A0E8-60E167266E4A}" srcId="{960C1517-AA59-411A-ADB8-B1C5A4F147F0}" destId="{12D6F1E4-87AC-4FA8-AD45-8C66158316A1}" srcOrd="0" destOrd="0" parTransId="{B2627E22-163D-4199-81CF-ECA87424644E}" sibTransId="{E7DEBA59-0FDA-4694-B662-8F6AF9E1F892}"/>
    <dgm:cxn modelId="{C14C6DCC-8447-4930-97EE-978B22D39776}" type="presParOf" srcId="{AF14E2EE-0C82-4152-BC32-62555E2B6A3B}" destId="{0A4BA96B-7E9B-40B8-997F-1B39FDB42636}" srcOrd="0" destOrd="0" presId="urn:microsoft.com/office/officeart/2005/8/layout/vList5"/>
    <dgm:cxn modelId="{02515C0A-0483-4F9D-89EF-06305423A50B}" type="presParOf" srcId="{0A4BA96B-7E9B-40B8-997F-1B39FDB42636}" destId="{B373329E-D291-44E8-987B-3113531AC634}" srcOrd="0" destOrd="0" presId="urn:microsoft.com/office/officeart/2005/8/layout/vList5"/>
    <dgm:cxn modelId="{810F2F64-5064-491C-87F5-7849E48E279A}" type="presParOf" srcId="{0A4BA96B-7E9B-40B8-997F-1B39FDB42636}" destId="{4F67EFCA-8DE1-44F3-B507-22F338858720}" srcOrd="1" destOrd="0" presId="urn:microsoft.com/office/officeart/2005/8/layout/vList5"/>
    <dgm:cxn modelId="{E48FC33D-99B9-43CE-863E-7C32CD1C2849}" type="presParOf" srcId="{AF14E2EE-0C82-4152-BC32-62555E2B6A3B}" destId="{310E4189-86BA-472F-9BB5-C8E76FE42ED9}" srcOrd="1" destOrd="0" presId="urn:microsoft.com/office/officeart/2005/8/layout/vList5"/>
    <dgm:cxn modelId="{381E13CB-C03F-4B3F-88DE-3128B5672E2A}" type="presParOf" srcId="{AF14E2EE-0C82-4152-BC32-62555E2B6A3B}" destId="{51AFBA5E-49F6-41D1-8544-6A85E05E9A59}" srcOrd="2" destOrd="0" presId="urn:microsoft.com/office/officeart/2005/8/layout/vList5"/>
    <dgm:cxn modelId="{B8519DCD-C903-4C73-8490-83FD778C1F8B}" type="presParOf" srcId="{51AFBA5E-49F6-41D1-8544-6A85E05E9A59}" destId="{494D8F22-1781-4BE4-BBD7-5936E723A490}" srcOrd="0" destOrd="0" presId="urn:microsoft.com/office/officeart/2005/8/layout/vList5"/>
    <dgm:cxn modelId="{72271A4A-A0E0-417B-A552-CE454BE9072D}" type="presParOf" srcId="{51AFBA5E-49F6-41D1-8544-6A85E05E9A59}" destId="{B1A574D1-2660-4587-9848-6C97F4E6480E}" srcOrd="1" destOrd="0" presId="urn:microsoft.com/office/officeart/2005/8/layout/vList5"/>
    <dgm:cxn modelId="{465DFCE5-7219-4665-9EB3-D8968DEB9AF2}" type="presParOf" srcId="{AF14E2EE-0C82-4152-BC32-62555E2B6A3B}" destId="{E72282BA-F378-4D7F-986B-9F8D8A0A97E1}" srcOrd="3" destOrd="0" presId="urn:microsoft.com/office/officeart/2005/8/layout/vList5"/>
    <dgm:cxn modelId="{4E79FDC4-75DB-4A35-A975-34CC53F68B5D}" type="presParOf" srcId="{AF14E2EE-0C82-4152-BC32-62555E2B6A3B}" destId="{71FC4A62-31C4-42BD-A690-80B52BCC5F5E}" srcOrd="4" destOrd="0" presId="urn:microsoft.com/office/officeart/2005/8/layout/vList5"/>
    <dgm:cxn modelId="{91975E42-6BC5-48FC-9564-ADA895C53409}" type="presParOf" srcId="{71FC4A62-31C4-42BD-A690-80B52BCC5F5E}" destId="{4DF0BAD9-4089-47B6-ABCE-1BD7BCD2B29F}" srcOrd="0" destOrd="0" presId="urn:microsoft.com/office/officeart/2005/8/layout/vList5"/>
    <dgm:cxn modelId="{6A411997-4FED-4B0F-9639-6922349B1CDE}" type="presParOf" srcId="{71FC4A62-31C4-42BD-A690-80B52BCC5F5E}" destId="{70E86E52-1E63-4553-88F5-185275A557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9BE43-23DD-4D36-BD4D-FB040C87D36D}">
      <dsp:nvSpPr>
        <dsp:cNvPr id="0" name=""/>
        <dsp:cNvSpPr/>
      </dsp:nvSpPr>
      <dsp:spPr>
        <a:xfrm rot="5400000">
          <a:off x="-176806" y="179213"/>
          <a:ext cx="1178710" cy="8250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1</a:t>
          </a:r>
        </a:p>
      </dsp:txBody>
      <dsp:txXfrm rot="-5400000">
        <a:off x="1" y="414956"/>
        <a:ext cx="825097" cy="353613"/>
      </dsp:txXfrm>
    </dsp:sp>
    <dsp:sp modelId="{06B86F9D-3B6C-4ACA-B989-F6027206775D}">
      <dsp:nvSpPr>
        <dsp:cNvPr id="0" name=""/>
        <dsp:cNvSpPr/>
      </dsp:nvSpPr>
      <dsp:spPr>
        <a:xfrm rot="5400000">
          <a:off x="4182166" y="-3354661"/>
          <a:ext cx="766564" cy="748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Diukur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dengan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nilai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wajar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melalui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laba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rugi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i="1" kern="1200" dirty="0">
              <a:latin typeface="Calibri" pitchFamily="34" charset="0"/>
              <a:cs typeface="Calibri" pitchFamily="34" charset="0"/>
            </a:rPr>
            <a:t>fair value to profit and loss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/ FVPL)</a:t>
          </a:r>
        </a:p>
      </dsp:txBody>
      <dsp:txXfrm rot="-5400000">
        <a:off x="825098" y="39828"/>
        <a:ext cx="7443281" cy="691722"/>
      </dsp:txXfrm>
    </dsp:sp>
    <dsp:sp modelId="{A2F971DD-B005-42D6-BE7F-664AF8C0A8CA}">
      <dsp:nvSpPr>
        <dsp:cNvPr id="0" name=""/>
        <dsp:cNvSpPr/>
      </dsp:nvSpPr>
      <dsp:spPr>
        <a:xfrm rot="5400000">
          <a:off x="-176806" y="1210285"/>
          <a:ext cx="1178710" cy="825097"/>
        </a:xfrm>
        <a:prstGeom prst="chevron">
          <a:avLst/>
        </a:prstGeom>
        <a:gradFill rotWithShape="0">
          <a:gsLst>
            <a:gs pos="0">
              <a:schemeClr val="accent5">
                <a:hueOff val="-3657888"/>
                <a:satOff val="-669"/>
                <a:lumOff val="-9477"/>
                <a:alphaOff val="0"/>
                <a:shade val="51000"/>
                <a:satMod val="130000"/>
              </a:schemeClr>
            </a:gs>
            <a:gs pos="80000">
              <a:schemeClr val="accent5">
                <a:hueOff val="-3657888"/>
                <a:satOff val="-669"/>
                <a:lumOff val="-947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57888"/>
                <a:satOff val="-669"/>
                <a:lumOff val="-94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657888"/>
              <a:satOff val="-669"/>
              <a:lumOff val="-94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2</a:t>
          </a:r>
        </a:p>
      </dsp:txBody>
      <dsp:txXfrm rot="-5400000">
        <a:off x="1" y="1446028"/>
        <a:ext cx="825097" cy="353613"/>
      </dsp:txXfrm>
    </dsp:sp>
    <dsp:sp modelId="{3BC42CB8-8DEE-4FFB-B498-4D8031554689}">
      <dsp:nvSpPr>
        <dsp:cNvPr id="0" name=""/>
        <dsp:cNvSpPr/>
      </dsp:nvSpPr>
      <dsp:spPr>
        <a:xfrm rot="5400000">
          <a:off x="4182367" y="-2323791"/>
          <a:ext cx="766161" cy="748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657888"/>
              <a:satOff val="-669"/>
              <a:lumOff val="-94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Dipegang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hingga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jatuh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tempo (</a:t>
          </a:r>
          <a:r>
            <a:rPr lang="en-US" sz="2800" i="1" kern="1200" dirty="0">
              <a:latin typeface="Calibri" pitchFamily="34" charset="0"/>
              <a:cs typeface="Calibri" pitchFamily="34" charset="0"/>
            </a:rPr>
            <a:t>held to maturities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/ HTM)</a:t>
          </a:r>
        </a:p>
      </dsp:txBody>
      <dsp:txXfrm rot="-5400000">
        <a:off x="825097" y="1070880"/>
        <a:ext cx="7443301" cy="691359"/>
      </dsp:txXfrm>
    </dsp:sp>
    <dsp:sp modelId="{39F053FC-30F0-4BC9-9349-8B074EF7ED3D}">
      <dsp:nvSpPr>
        <dsp:cNvPr id="0" name=""/>
        <dsp:cNvSpPr/>
      </dsp:nvSpPr>
      <dsp:spPr>
        <a:xfrm rot="5400000">
          <a:off x="-176806" y="2241357"/>
          <a:ext cx="1178710" cy="825097"/>
        </a:xfrm>
        <a:prstGeom prst="chevron">
          <a:avLst/>
        </a:prstGeom>
        <a:gradFill rotWithShape="0">
          <a:gsLst>
            <a:gs pos="0">
              <a:schemeClr val="accent5">
                <a:hueOff val="-7315777"/>
                <a:satOff val="-1338"/>
                <a:lumOff val="-18954"/>
                <a:alphaOff val="0"/>
                <a:shade val="51000"/>
                <a:satMod val="130000"/>
              </a:schemeClr>
            </a:gs>
            <a:gs pos="80000">
              <a:schemeClr val="accent5">
                <a:hueOff val="-7315777"/>
                <a:satOff val="-1338"/>
                <a:lumOff val="-18954"/>
                <a:alphaOff val="0"/>
                <a:shade val="93000"/>
                <a:satMod val="130000"/>
              </a:schemeClr>
            </a:gs>
            <a:gs pos="100000">
              <a:schemeClr val="accent5">
                <a:hueOff val="-7315777"/>
                <a:satOff val="-1338"/>
                <a:lumOff val="-189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315777"/>
              <a:satOff val="-1338"/>
              <a:lumOff val="-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3</a:t>
          </a:r>
        </a:p>
      </dsp:txBody>
      <dsp:txXfrm rot="-5400000">
        <a:off x="1" y="2477100"/>
        <a:ext cx="825097" cy="353613"/>
      </dsp:txXfrm>
    </dsp:sp>
    <dsp:sp modelId="{7D5BF164-4693-4C63-A0B5-85550FC5A995}">
      <dsp:nvSpPr>
        <dsp:cNvPr id="0" name=""/>
        <dsp:cNvSpPr/>
      </dsp:nvSpPr>
      <dsp:spPr>
        <a:xfrm rot="5400000">
          <a:off x="4182367" y="-1292719"/>
          <a:ext cx="766161" cy="748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315777"/>
              <a:satOff val="-1338"/>
              <a:lumOff val="-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Pinjaman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diberikan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Piutang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i="1" kern="1200" dirty="0">
              <a:latin typeface="Calibri" pitchFamily="34" charset="0"/>
              <a:cs typeface="Calibri" pitchFamily="34" charset="0"/>
            </a:rPr>
            <a:t>Loans or Receivable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)</a:t>
          </a:r>
        </a:p>
      </dsp:txBody>
      <dsp:txXfrm rot="-5400000">
        <a:off x="825097" y="2101952"/>
        <a:ext cx="7443301" cy="691359"/>
      </dsp:txXfrm>
    </dsp:sp>
    <dsp:sp modelId="{552DE57C-5B07-4132-8014-0F160CCB7EA4}">
      <dsp:nvSpPr>
        <dsp:cNvPr id="0" name=""/>
        <dsp:cNvSpPr/>
      </dsp:nvSpPr>
      <dsp:spPr>
        <a:xfrm rot="5400000">
          <a:off x="-176806" y="3272428"/>
          <a:ext cx="1178710" cy="825097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4</a:t>
          </a:r>
        </a:p>
      </dsp:txBody>
      <dsp:txXfrm rot="-5400000">
        <a:off x="1" y="3508171"/>
        <a:ext cx="825097" cy="353613"/>
      </dsp:txXfrm>
    </dsp:sp>
    <dsp:sp modelId="{ABB7D07B-B2CF-4327-9492-F19204C38866}">
      <dsp:nvSpPr>
        <dsp:cNvPr id="0" name=""/>
        <dsp:cNvSpPr/>
      </dsp:nvSpPr>
      <dsp:spPr>
        <a:xfrm rot="5400000">
          <a:off x="4182367" y="-261648"/>
          <a:ext cx="766161" cy="748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Tersedia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dijual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i="1" kern="1200" dirty="0">
              <a:latin typeface="Calibri" pitchFamily="34" charset="0"/>
              <a:cs typeface="Calibri" pitchFamily="34" charset="0"/>
            </a:rPr>
            <a:t>Available for sale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/ AFS)</a:t>
          </a:r>
        </a:p>
      </dsp:txBody>
      <dsp:txXfrm rot="-5400000">
        <a:off x="825097" y="3133023"/>
        <a:ext cx="7443301" cy="6913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9FDBC-18D4-4F24-BE85-93EFA400A854}">
      <dsp:nvSpPr>
        <dsp:cNvPr id="0" name=""/>
        <dsp:cNvSpPr/>
      </dsp:nvSpPr>
      <dsp:spPr>
        <a:xfrm rot="5400000">
          <a:off x="4382114" y="-2803538"/>
          <a:ext cx="1353075" cy="73035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Aset</a:t>
          </a:r>
          <a:r>
            <a:rPr lang="en-US" sz="2400" kern="1200" dirty="0"/>
            <a:t> </a:t>
          </a:r>
          <a:r>
            <a:rPr lang="en-US" sz="2400" kern="1200" dirty="0" err="1"/>
            <a:t>keuangan</a:t>
          </a:r>
          <a:r>
            <a:rPr lang="en-US" sz="2400" kern="1200" dirty="0"/>
            <a:t> yang </a:t>
          </a:r>
          <a:r>
            <a:rPr lang="en-US" sz="2400" kern="1200" dirty="0" err="1"/>
            <a:t>secara</a:t>
          </a:r>
          <a:r>
            <a:rPr lang="en-US" sz="2400" kern="1200" dirty="0"/>
            <a:t> </a:t>
          </a:r>
          <a:r>
            <a:rPr lang="en-US" sz="2400" b="1" kern="1200" dirty="0" err="1"/>
            <a:t>individu</a:t>
          </a:r>
          <a:r>
            <a:rPr lang="en-US" sz="2400" b="1" kern="1200" dirty="0"/>
            <a:t> </a:t>
          </a:r>
          <a:r>
            <a:rPr lang="en-US" sz="2400" b="1" kern="1200" dirty="0" err="1"/>
            <a:t>signifikan</a:t>
          </a:r>
          <a:r>
            <a:rPr lang="en-US" sz="2400" b="1" kern="1200" dirty="0"/>
            <a:t> </a:t>
          </a:r>
          <a:r>
            <a:rPr lang="en-US" sz="2400" kern="1200" dirty="0" err="1"/>
            <a:t>dilakukan</a:t>
          </a:r>
          <a:r>
            <a:rPr lang="en-US" sz="2400" kern="1200" dirty="0"/>
            <a:t> </a:t>
          </a:r>
          <a:r>
            <a:rPr lang="en-US" sz="2400" b="1" kern="1200" dirty="0" err="1"/>
            <a:t>pengujian</a:t>
          </a:r>
          <a:r>
            <a:rPr lang="en-US" sz="2400" kern="1200" dirty="0"/>
            <a:t> </a:t>
          </a:r>
          <a:r>
            <a:rPr lang="en-US" sz="2400" kern="1200" dirty="0" err="1"/>
            <a:t>penurunan</a:t>
          </a:r>
          <a:r>
            <a:rPr lang="en-US" sz="2400" kern="1200" dirty="0"/>
            <a:t> </a:t>
          </a:r>
          <a:r>
            <a:rPr lang="en-US" sz="2400" kern="1200" dirty="0" err="1"/>
            <a:t>nilai</a:t>
          </a:r>
          <a:r>
            <a:rPr lang="en-US" sz="2400" kern="1200" dirty="0"/>
            <a:t> </a:t>
          </a:r>
          <a:r>
            <a:rPr lang="en-US" sz="2400" kern="1200" dirty="0" err="1"/>
            <a:t>secara</a:t>
          </a:r>
          <a:r>
            <a:rPr lang="en-US" sz="2400" kern="1200" dirty="0"/>
            <a:t> </a:t>
          </a:r>
          <a:r>
            <a:rPr lang="en-US" sz="2400" kern="1200" dirty="0" err="1"/>
            <a:t>individu</a:t>
          </a:r>
          <a:endParaRPr lang="en-US" sz="2400" kern="1200" dirty="0"/>
        </a:p>
      </dsp:txBody>
      <dsp:txXfrm rot="-5400000">
        <a:off x="1406879" y="237749"/>
        <a:ext cx="7237494" cy="1220971"/>
      </dsp:txXfrm>
    </dsp:sp>
    <dsp:sp modelId="{52E48191-01BF-45E1-8CF9-3FB936668E96}">
      <dsp:nvSpPr>
        <dsp:cNvPr id="0" name=""/>
        <dsp:cNvSpPr/>
      </dsp:nvSpPr>
      <dsp:spPr>
        <a:xfrm>
          <a:off x="52574" y="2562"/>
          <a:ext cx="1354304" cy="16913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118686" y="68674"/>
        <a:ext cx="1222080" cy="1559120"/>
      </dsp:txXfrm>
    </dsp:sp>
    <dsp:sp modelId="{81A17951-CB1C-4E26-89C0-2B4473D8A2B6}">
      <dsp:nvSpPr>
        <dsp:cNvPr id="0" name=""/>
        <dsp:cNvSpPr/>
      </dsp:nvSpPr>
      <dsp:spPr>
        <a:xfrm rot="5400000">
          <a:off x="4220455" y="-1027627"/>
          <a:ext cx="1676392" cy="7303546"/>
        </a:xfrm>
        <a:prstGeom prst="round2SameRect">
          <a:avLst/>
        </a:prstGeom>
        <a:solidFill>
          <a:schemeClr val="accent5">
            <a:tint val="40000"/>
            <a:alpha val="90000"/>
            <a:hueOff val="-5778779"/>
            <a:satOff val="-5615"/>
            <a:lumOff val="-32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aset</a:t>
          </a:r>
          <a:r>
            <a:rPr lang="en-US" sz="2000" kern="1200" dirty="0"/>
            <a:t> </a:t>
          </a:r>
          <a:r>
            <a:rPr lang="en-US" sz="2000" kern="1200" dirty="0" err="1"/>
            <a:t>keuangan</a:t>
          </a:r>
          <a:r>
            <a:rPr lang="en-US" sz="2000" kern="1200" dirty="0"/>
            <a:t> yang </a:t>
          </a:r>
          <a:r>
            <a:rPr lang="en-US" sz="2000" b="1" kern="1200" dirty="0" err="1"/>
            <a:t>signifikan</a:t>
          </a:r>
          <a:r>
            <a:rPr lang="en-US" sz="2000" b="1" kern="1200" dirty="0"/>
            <a:t> </a:t>
          </a:r>
          <a:r>
            <a:rPr lang="en-US" sz="2000" b="1" kern="1200" dirty="0" err="1"/>
            <a:t>ini</a:t>
          </a:r>
          <a:r>
            <a:rPr lang="en-US" sz="2000" b="1" kern="1200" dirty="0"/>
            <a:t> </a:t>
          </a:r>
          <a:r>
            <a:rPr lang="en-US" sz="2000" b="1" kern="1200" dirty="0" err="1"/>
            <a:t>secara</a:t>
          </a:r>
          <a:r>
            <a:rPr lang="en-US" sz="2000" b="1" kern="1200" dirty="0"/>
            <a:t> </a:t>
          </a:r>
          <a:r>
            <a:rPr lang="en-US" sz="2000" b="1" kern="1200" dirty="0" err="1"/>
            <a:t>individu</a:t>
          </a:r>
          <a:r>
            <a:rPr lang="en-US" sz="2000" b="1" kern="1200" dirty="0"/>
            <a:t> </a:t>
          </a:r>
          <a:r>
            <a:rPr lang="en-US" sz="2000" kern="1200" dirty="0" err="1"/>
            <a:t>signifikan</a:t>
          </a:r>
          <a:r>
            <a:rPr lang="en-US" sz="2000" kern="1200" dirty="0"/>
            <a:t>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 err="1"/>
            <a:t>pengujian</a:t>
          </a:r>
          <a:r>
            <a:rPr lang="en-US" sz="2000" kern="1200" dirty="0"/>
            <a:t> individual </a:t>
          </a:r>
          <a:r>
            <a:rPr lang="en-US" sz="2000" b="1" kern="1200" dirty="0" err="1"/>
            <a:t>tidak</a:t>
          </a:r>
          <a:r>
            <a:rPr lang="en-US" sz="2000" b="1" kern="1200" dirty="0"/>
            <a:t> </a:t>
          </a:r>
          <a:r>
            <a:rPr lang="en-US" sz="2000" b="1" kern="1200" dirty="0" err="1"/>
            <a:t>mengalami</a:t>
          </a:r>
          <a:r>
            <a:rPr lang="en-US" sz="2000" b="1" kern="1200" dirty="0"/>
            <a:t> </a:t>
          </a:r>
          <a:r>
            <a:rPr lang="en-US" sz="2000" b="1" kern="1200" dirty="0" err="1"/>
            <a:t>penurunan</a:t>
          </a:r>
          <a:r>
            <a:rPr lang="en-US" sz="2000" b="1" kern="1200" dirty="0"/>
            <a:t> </a:t>
          </a:r>
          <a:r>
            <a:rPr lang="en-US" sz="2000" b="1" kern="1200" dirty="0" err="1"/>
            <a:t>nilai</a:t>
          </a:r>
          <a:r>
            <a:rPr lang="en-US" sz="2000" b="1" kern="1200" dirty="0"/>
            <a:t>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 err="1"/>
            <a:t>dinilai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b="1" kern="1200" dirty="0" err="1"/>
            <a:t>kelompok</a:t>
          </a:r>
          <a:r>
            <a:rPr lang="en-US" sz="2000" kern="1200" dirty="0"/>
            <a:t> </a:t>
          </a:r>
          <a:r>
            <a:rPr lang="en-US" sz="2000" kern="1200" dirty="0" err="1"/>
            <a:t>aset</a:t>
          </a:r>
          <a:r>
            <a:rPr lang="en-US" sz="2000" kern="1200" dirty="0"/>
            <a:t> </a:t>
          </a:r>
          <a:r>
            <a:rPr lang="en-US" sz="2000" kern="1200" dirty="0" err="1"/>
            <a:t>keuangan</a:t>
          </a:r>
          <a:r>
            <a:rPr lang="en-US" sz="2000" kern="1200" dirty="0"/>
            <a:t> yang </a:t>
          </a:r>
          <a:r>
            <a:rPr lang="en-US" sz="2000" kern="1200" dirty="0" err="1"/>
            <a:t>memiliki</a:t>
          </a:r>
          <a:r>
            <a:rPr lang="en-US" sz="2000" kern="1200" dirty="0"/>
            <a:t> </a:t>
          </a:r>
          <a:r>
            <a:rPr lang="en-US" sz="2000" kern="1200" dirty="0" err="1"/>
            <a:t>kelompok</a:t>
          </a:r>
          <a:r>
            <a:rPr lang="en-US" sz="2000" kern="1200" dirty="0"/>
            <a:t> yang </a:t>
          </a:r>
          <a:r>
            <a:rPr lang="en-US" sz="2000" kern="1200" dirty="0" err="1"/>
            <a:t>sama</a:t>
          </a:r>
          <a:r>
            <a:rPr lang="en-US" sz="2000" kern="1200" dirty="0"/>
            <a:t> </a:t>
          </a:r>
          <a:r>
            <a:rPr lang="en-US" sz="2000" kern="1200" dirty="0" err="1"/>
            <a:t>karakteristik</a:t>
          </a:r>
          <a:r>
            <a:rPr lang="en-US" sz="2000" kern="1200" dirty="0"/>
            <a:t> </a:t>
          </a:r>
          <a:r>
            <a:rPr lang="en-US" sz="2000" kern="1200" dirty="0" err="1"/>
            <a:t>risiko</a:t>
          </a:r>
          <a:r>
            <a:rPr lang="en-US" sz="2000" kern="1200" dirty="0"/>
            <a:t> </a:t>
          </a:r>
          <a:r>
            <a:rPr lang="en-US" sz="2000" kern="1200" dirty="0" err="1"/>
            <a:t>kreditnya</a:t>
          </a:r>
          <a:r>
            <a:rPr lang="en-US" sz="2000" kern="1200" dirty="0"/>
            <a:t>.</a:t>
          </a:r>
        </a:p>
      </dsp:txBody>
      <dsp:txXfrm rot="-5400000">
        <a:off x="1406879" y="1867784"/>
        <a:ext cx="7221711" cy="1512722"/>
      </dsp:txXfrm>
    </dsp:sp>
    <dsp:sp modelId="{25293047-D325-4A8C-A1BC-3AD2A76AFE51}">
      <dsp:nvSpPr>
        <dsp:cNvPr id="0" name=""/>
        <dsp:cNvSpPr/>
      </dsp:nvSpPr>
      <dsp:spPr>
        <a:xfrm>
          <a:off x="52574" y="1778473"/>
          <a:ext cx="1354304" cy="1691344"/>
        </a:xfrm>
        <a:prstGeom prst="roundRect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118686" y="1844585"/>
        <a:ext cx="1222080" cy="1559120"/>
      </dsp:txXfrm>
    </dsp:sp>
    <dsp:sp modelId="{353ACC07-8598-410C-8533-CBDFABC19468}">
      <dsp:nvSpPr>
        <dsp:cNvPr id="0" name=""/>
        <dsp:cNvSpPr/>
      </dsp:nvSpPr>
      <dsp:spPr>
        <a:xfrm rot="5400000">
          <a:off x="4382114" y="748283"/>
          <a:ext cx="1353075" cy="7303546"/>
        </a:xfrm>
        <a:prstGeom prst="round2SameRect">
          <a:avLst/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Penilaian</a:t>
          </a:r>
          <a:r>
            <a:rPr lang="en-US" sz="2400" kern="1200" dirty="0"/>
            <a:t> </a:t>
          </a:r>
          <a:r>
            <a:rPr lang="en-US" sz="2400" b="1" kern="1200" dirty="0" err="1"/>
            <a:t>kelompok</a:t>
          </a:r>
          <a:r>
            <a:rPr lang="en-US" sz="2400" kern="1200" dirty="0"/>
            <a:t> </a:t>
          </a:r>
          <a:r>
            <a:rPr lang="en-US" sz="2400" kern="1200" dirty="0">
              <a:sym typeface="Wingdings" pitchFamily="2" charset="2"/>
            </a:rPr>
            <a:t> </a:t>
          </a:r>
          <a:r>
            <a:rPr lang="en-US" sz="2400" kern="1200" dirty="0" err="1"/>
            <a:t>aset</a:t>
          </a:r>
          <a:r>
            <a:rPr lang="en-US" sz="2400" kern="1200" dirty="0"/>
            <a:t> yang </a:t>
          </a:r>
          <a:r>
            <a:rPr lang="en-US" sz="2400" kern="1200" dirty="0" err="1"/>
            <a:t>secara</a:t>
          </a:r>
          <a:r>
            <a:rPr lang="en-US" sz="2400" kern="1200" dirty="0"/>
            <a:t> </a:t>
          </a:r>
          <a:r>
            <a:rPr lang="en-US" sz="2400" kern="1200" dirty="0" err="1"/>
            <a:t>individu</a:t>
          </a:r>
          <a:r>
            <a:rPr lang="en-US" sz="2400" kern="1200" dirty="0"/>
            <a:t> </a:t>
          </a:r>
          <a:r>
            <a:rPr lang="en-US" sz="2400" b="1" kern="1200" dirty="0" err="1"/>
            <a:t>tidak</a:t>
          </a:r>
          <a:r>
            <a:rPr lang="en-US" sz="2400" b="1" kern="1200" dirty="0"/>
            <a:t> </a:t>
          </a:r>
          <a:r>
            <a:rPr lang="en-US" sz="2400" b="1" kern="1200" dirty="0" err="1"/>
            <a:t>signifikan</a:t>
          </a:r>
          <a:r>
            <a:rPr lang="en-US" sz="2400" b="1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aset</a:t>
          </a:r>
          <a:r>
            <a:rPr lang="en-US" sz="2400" kern="1200" dirty="0"/>
            <a:t> </a:t>
          </a:r>
          <a:r>
            <a:rPr lang="en-US" sz="2400" kern="1200" dirty="0" err="1"/>
            <a:t>keuangan</a:t>
          </a:r>
          <a:r>
            <a:rPr lang="en-US" sz="2400" kern="1200" dirty="0"/>
            <a:t> yang </a:t>
          </a:r>
          <a:r>
            <a:rPr lang="en-US" sz="2400" kern="1200" dirty="0" err="1"/>
            <a:t>secara</a:t>
          </a:r>
          <a:r>
            <a:rPr lang="en-US" sz="2400" kern="1200" dirty="0"/>
            <a:t> </a:t>
          </a:r>
          <a:r>
            <a:rPr lang="en-US" sz="2400" kern="1200" dirty="0" err="1"/>
            <a:t>individu</a:t>
          </a:r>
          <a:r>
            <a:rPr lang="en-US" sz="2400" kern="1200" dirty="0"/>
            <a:t> </a:t>
          </a:r>
          <a:r>
            <a:rPr lang="en-US" sz="2400" b="1" kern="1200" dirty="0" err="1"/>
            <a:t>signifikan</a:t>
          </a:r>
          <a:r>
            <a:rPr lang="en-US" sz="2400" b="1" kern="1200" dirty="0"/>
            <a:t> </a:t>
          </a:r>
          <a:r>
            <a:rPr lang="en-US" sz="2400" b="1" kern="1200" dirty="0" err="1"/>
            <a:t>tetapi</a:t>
          </a:r>
          <a:r>
            <a:rPr lang="en-US" sz="2400" b="1" kern="1200" dirty="0"/>
            <a:t> </a:t>
          </a:r>
          <a:r>
            <a:rPr lang="en-US" sz="2400" b="1" kern="1200" dirty="0" err="1"/>
            <a:t>tidak</a:t>
          </a:r>
          <a:r>
            <a:rPr lang="en-US" sz="2400" b="1" kern="1200" dirty="0"/>
            <a:t> </a:t>
          </a:r>
          <a:r>
            <a:rPr lang="en-US" sz="2400" b="1" kern="1200" dirty="0" err="1"/>
            <a:t>mengalami</a:t>
          </a:r>
          <a:r>
            <a:rPr lang="en-US" sz="2400" b="1" kern="1200" dirty="0"/>
            <a:t> </a:t>
          </a:r>
          <a:r>
            <a:rPr lang="en-US" sz="2400" b="1" kern="1200" dirty="0" err="1"/>
            <a:t>penurunan</a:t>
          </a:r>
          <a:r>
            <a:rPr lang="en-US" sz="2400" b="1" kern="1200" dirty="0"/>
            <a:t> </a:t>
          </a:r>
          <a:r>
            <a:rPr lang="en-US" sz="2400" b="1" kern="1200" dirty="0" err="1"/>
            <a:t>nilai</a:t>
          </a:r>
          <a:endParaRPr lang="en-US" sz="2400" b="1" kern="1200" dirty="0"/>
        </a:p>
      </dsp:txBody>
      <dsp:txXfrm rot="-5400000">
        <a:off x="1406879" y="3789570"/>
        <a:ext cx="7237494" cy="1220971"/>
      </dsp:txXfrm>
    </dsp:sp>
    <dsp:sp modelId="{F3E65CA1-1CEB-4DDA-A3ED-885E90FEC54F}">
      <dsp:nvSpPr>
        <dsp:cNvPr id="0" name=""/>
        <dsp:cNvSpPr/>
      </dsp:nvSpPr>
      <dsp:spPr>
        <a:xfrm>
          <a:off x="52574" y="3554385"/>
          <a:ext cx="1354304" cy="1691344"/>
        </a:xfrm>
        <a:prstGeom prst="roundRect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118686" y="3620497"/>
        <a:ext cx="1222080" cy="1559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5D1FE-F438-4AA3-AC5C-E1CD191CA545}">
      <dsp:nvSpPr>
        <dsp:cNvPr id="0" name=""/>
        <dsp:cNvSpPr/>
      </dsp:nvSpPr>
      <dsp:spPr>
        <a:xfrm>
          <a:off x="1" y="4888"/>
          <a:ext cx="8305797" cy="87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dinilai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berdasarkan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amortisasi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periode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berikutnya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berkurang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747" y="30634"/>
        <a:ext cx="8254305" cy="827547"/>
      </dsp:txXfrm>
    </dsp:sp>
    <dsp:sp modelId="{EDFF30B6-5BE5-4425-A74A-410481E6587C}">
      <dsp:nvSpPr>
        <dsp:cNvPr id="0" name=""/>
        <dsp:cNvSpPr/>
      </dsp:nvSpPr>
      <dsp:spPr>
        <a:xfrm rot="5400000">
          <a:off x="3988080" y="905903"/>
          <a:ext cx="329639" cy="395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4034229" y="938867"/>
        <a:ext cx="237341" cy="230747"/>
      </dsp:txXfrm>
    </dsp:sp>
    <dsp:sp modelId="{F1C647CE-FB84-4A73-B926-82E74E4E2912}">
      <dsp:nvSpPr>
        <dsp:cNvPr id="0" name=""/>
        <dsp:cNvSpPr/>
      </dsp:nvSpPr>
      <dsp:spPr>
        <a:xfrm>
          <a:off x="1" y="1323447"/>
          <a:ext cx="8305797" cy="87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44566"/>
                <a:satOff val="-27946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744566"/>
                <a:satOff val="-27946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744566"/>
                <a:satOff val="-27946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sebelumnya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harus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dipulihkan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sp:txBody>
      <dsp:txXfrm>
        <a:off x="25747" y="1349193"/>
        <a:ext cx="8254305" cy="827547"/>
      </dsp:txXfrm>
    </dsp:sp>
    <dsp:sp modelId="{11494170-9C49-4CA8-AECC-856D8566F633}">
      <dsp:nvSpPr>
        <dsp:cNvPr id="0" name=""/>
        <dsp:cNvSpPr/>
      </dsp:nvSpPr>
      <dsp:spPr>
        <a:xfrm rot="5400000">
          <a:off x="3988080" y="2224462"/>
          <a:ext cx="329639" cy="395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16849"/>
            <a:satOff val="-41919"/>
            <a:lumOff val="19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4034229" y="2257426"/>
        <a:ext cx="237341" cy="230747"/>
      </dsp:txXfrm>
    </dsp:sp>
    <dsp:sp modelId="{34EA1DA1-2964-40F9-A631-6947F03B7440}">
      <dsp:nvSpPr>
        <dsp:cNvPr id="0" name=""/>
        <dsp:cNvSpPr/>
      </dsp:nvSpPr>
      <dsp:spPr>
        <a:xfrm>
          <a:off x="1" y="2642006"/>
          <a:ext cx="8305797" cy="1168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9132"/>
                <a:satOff val="-55893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489132"/>
                <a:satOff val="-55893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489132"/>
                <a:satOff val="-55893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boleh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&gt;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biaya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perolehan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diamortisasi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sebelum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adanya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pengakuan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226" y="2676231"/>
        <a:ext cx="8237347" cy="1100092"/>
      </dsp:txXfrm>
    </dsp:sp>
    <dsp:sp modelId="{A38AA65E-C903-431E-A8D3-AF1978575C36}">
      <dsp:nvSpPr>
        <dsp:cNvPr id="0" name=""/>
        <dsp:cNvSpPr/>
      </dsp:nvSpPr>
      <dsp:spPr>
        <a:xfrm rot="5400000">
          <a:off x="3988080" y="3832524"/>
          <a:ext cx="329639" cy="395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233698"/>
            <a:satOff val="-83839"/>
            <a:lumOff val="388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4034229" y="3865488"/>
        <a:ext cx="237341" cy="230747"/>
      </dsp:txXfrm>
    </dsp:sp>
    <dsp:sp modelId="{FA986CFA-10F5-416E-9E08-6EE29C4D892E}">
      <dsp:nvSpPr>
        <dsp:cNvPr id="0" name=""/>
        <dsp:cNvSpPr/>
      </dsp:nvSpPr>
      <dsp:spPr>
        <a:xfrm>
          <a:off x="47592" y="4250068"/>
          <a:ext cx="8210615" cy="87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33698"/>
                <a:satOff val="-83839"/>
                <a:lumOff val="38823"/>
                <a:alphaOff val="0"/>
                <a:shade val="51000"/>
                <a:satMod val="130000"/>
              </a:schemeClr>
            </a:gs>
            <a:gs pos="80000">
              <a:schemeClr val="accent2">
                <a:hueOff val="-2233698"/>
                <a:satOff val="-83839"/>
                <a:lumOff val="38823"/>
                <a:alphaOff val="0"/>
                <a:shade val="93000"/>
                <a:satMod val="130000"/>
              </a:schemeClr>
            </a:gs>
            <a:gs pos="100000">
              <a:schemeClr val="accent2">
                <a:hueOff val="-2233698"/>
                <a:satOff val="-83839"/>
                <a:lumOff val="38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pemulihan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Laporan</a:t>
          </a:r>
          <a:r>
            <a:rPr lang="en-US" sz="2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Laba</a:t>
          </a:r>
          <a:r>
            <a:rPr lang="en-US" sz="2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Rugi</a:t>
          </a:r>
          <a:endParaRPr lang="en-US" sz="2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338" y="4275814"/>
        <a:ext cx="8159123" cy="8275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7214E-86F1-4E83-9561-BF27E0264BF7}">
      <dsp:nvSpPr>
        <dsp:cNvPr id="0" name=""/>
        <dsp:cNvSpPr/>
      </dsp:nvSpPr>
      <dsp:spPr>
        <a:xfrm rot="5400000">
          <a:off x="-239064" y="246805"/>
          <a:ext cx="1593763" cy="111563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-5400000">
        <a:off x="1" y="565557"/>
        <a:ext cx="1115634" cy="478129"/>
      </dsp:txXfrm>
    </dsp:sp>
    <dsp:sp modelId="{26825031-57A3-4F8F-BDB3-5E3B5FAC4B6F}">
      <dsp:nvSpPr>
        <dsp:cNvPr id="0" name=""/>
        <dsp:cNvSpPr/>
      </dsp:nvSpPr>
      <dsp:spPr>
        <a:xfrm rot="5400000">
          <a:off x="4192744" y="-3069368"/>
          <a:ext cx="1035946" cy="719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aset</a:t>
          </a:r>
          <a:r>
            <a:rPr lang="en-GB" sz="2400" kern="1200" dirty="0"/>
            <a:t> </a:t>
          </a:r>
          <a:r>
            <a:rPr lang="en-GB" sz="2400" kern="1200" dirty="0" err="1"/>
            <a:t>keuangan</a:t>
          </a:r>
          <a:r>
            <a:rPr lang="en-GB" sz="2400" kern="1200" dirty="0"/>
            <a:t> yang </a:t>
          </a:r>
          <a:r>
            <a:rPr lang="en-GB" sz="2400" kern="1200" dirty="0" err="1"/>
            <a:t>dinilai</a:t>
          </a:r>
          <a:r>
            <a:rPr lang="en-GB" sz="2400" kern="1200" dirty="0"/>
            <a:t> </a:t>
          </a:r>
          <a:r>
            <a:rPr lang="en-GB" sz="2400" kern="1200" dirty="0" err="1"/>
            <a:t>dengan</a:t>
          </a:r>
          <a:r>
            <a:rPr lang="en-GB" sz="2400" kern="1200" dirty="0"/>
            <a:t> </a:t>
          </a:r>
          <a:r>
            <a:rPr lang="en-GB" sz="2400" b="1" kern="1200" dirty="0" err="1"/>
            <a:t>harga</a:t>
          </a:r>
          <a:r>
            <a:rPr lang="en-GB" sz="2400" b="1" kern="1200" dirty="0"/>
            <a:t> </a:t>
          </a:r>
          <a:r>
            <a:rPr lang="en-GB" sz="2400" b="1" kern="1200" dirty="0" err="1"/>
            <a:t>perolehan</a:t>
          </a:r>
          <a:endParaRPr lang="en-US" sz="2400" b="1" kern="1200" dirty="0"/>
        </a:p>
      </dsp:txBody>
      <dsp:txXfrm rot="-5400000">
        <a:off x="1115635" y="58312"/>
        <a:ext cx="7139594" cy="934804"/>
      </dsp:txXfrm>
    </dsp:sp>
    <dsp:sp modelId="{8DB46CEE-A82D-4A71-BE14-364AF4DECFE7}">
      <dsp:nvSpPr>
        <dsp:cNvPr id="0" name=""/>
        <dsp:cNvSpPr/>
      </dsp:nvSpPr>
      <dsp:spPr>
        <a:xfrm rot="5400000">
          <a:off x="-239064" y="2169166"/>
          <a:ext cx="1593763" cy="1115634"/>
        </a:xfrm>
        <a:prstGeom prst="chevron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-5400000">
        <a:off x="1" y="2487918"/>
        <a:ext cx="1115634" cy="478129"/>
      </dsp:txXfrm>
    </dsp:sp>
    <dsp:sp modelId="{6BC87A64-C82D-4E9A-8959-3CF9D7AFC7EF}">
      <dsp:nvSpPr>
        <dsp:cNvPr id="0" name=""/>
        <dsp:cNvSpPr/>
      </dsp:nvSpPr>
      <dsp:spPr>
        <a:xfrm rot="5400000">
          <a:off x="3691776" y="-1147007"/>
          <a:ext cx="2037882" cy="719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 err="1"/>
            <a:t>kerugian</a:t>
          </a:r>
          <a:r>
            <a:rPr lang="en-GB" sz="2400" b="1" kern="1200" dirty="0"/>
            <a:t> </a:t>
          </a:r>
          <a:r>
            <a:rPr lang="en-GB" sz="2400" b="1" kern="1200" dirty="0" err="1"/>
            <a:t>penurunan</a:t>
          </a:r>
          <a:r>
            <a:rPr lang="en-GB" sz="2400" b="1" kern="1200" dirty="0"/>
            <a:t> </a:t>
          </a:r>
          <a:r>
            <a:rPr lang="en-GB" sz="2400" b="1" kern="1200" dirty="0" err="1"/>
            <a:t>nilai</a:t>
          </a:r>
          <a:r>
            <a:rPr lang="en-GB" sz="2400" b="1" kern="1200" dirty="0"/>
            <a:t> </a:t>
          </a:r>
          <a:r>
            <a:rPr lang="en-GB" sz="2400" kern="1200" dirty="0">
              <a:sym typeface="Wingdings" pitchFamily="2" charset="2"/>
            </a:rPr>
            <a:t> </a:t>
          </a:r>
          <a:r>
            <a:rPr lang="en-GB" sz="2400" b="1" kern="1200" dirty="0" err="1"/>
            <a:t>selisih</a:t>
          </a:r>
          <a:r>
            <a:rPr lang="en-GB" sz="2400" kern="1200" dirty="0"/>
            <a:t> </a:t>
          </a:r>
          <a:r>
            <a:rPr lang="en-GB" sz="2400" kern="1200" dirty="0" err="1"/>
            <a:t>antara</a:t>
          </a:r>
          <a:r>
            <a:rPr lang="en-GB" sz="2400" kern="1200" dirty="0"/>
            <a:t> </a:t>
          </a:r>
          <a:r>
            <a:rPr lang="en-GB" sz="2400" b="1" kern="1200" dirty="0" err="1"/>
            <a:t>nilai</a:t>
          </a:r>
          <a:r>
            <a:rPr lang="en-GB" sz="2400" b="1" kern="1200" dirty="0"/>
            <a:t> </a:t>
          </a:r>
          <a:r>
            <a:rPr lang="en-GB" sz="2400" b="1" kern="1200" dirty="0" err="1"/>
            <a:t>tercatat</a:t>
          </a:r>
          <a:r>
            <a:rPr lang="en-GB" sz="2400" b="1" kern="1200" dirty="0"/>
            <a:t> </a:t>
          </a:r>
          <a:r>
            <a:rPr lang="en-GB" sz="2400" kern="1200" dirty="0" err="1"/>
            <a:t>aset</a:t>
          </a:r>
          <a:r>
            <a:rPr lang="en-GB" sz="2400" kern="1200" dirty="0"/>
            <a:t> </a:t>
          </a:r>
          <a:r>
            <a:rPr lang="en-GB" sz="2400" kern="1200" dirty="0" err="1"/>
            <a:t>keuangan</a:t>
          </a:r>
          <a:r>
            <a:rPr lang="en-GB" sz="2400" kern="1200" dirty="0"/>
            <a:t> </a:t>
          </a:r>
          <a:r>
            <a:rPr lang="en-GB" sz="2400" kern="1200" dirty="0" err="1"/>
            <a:t>dengan</a:t>
          </a:r>
          <a:r>
            <a:rPr lang="en-GB" sz="2400" kern="1200" dirty="0"/>
            <a:t> </a:t>
          </a:r>
          <a:r>
            <a:rPr lang="en-GB" sz="2400" b="1" kern="1200" dirty="0" err="1"/>
            <a:t>nilai</a:t>
          </a:r>
          <a:r>
            <a:rPr lang="en-GB" sz="2400" b="1" kern="1200" dirty="0"/>
            <a:t> </a:t>
          </a:r>
          <a:r>
            <a:rPr lang="en-GB" sz="2400" b="1" kern="1200" dirty="0" err="1"/>
            <a:t>kini</a:t>
          </a:r>
          <a:r>
            <a:rPr lang="en-GB" sz="2400" b="1" kern="1200" dirty="0"/>
            <a:t> </a:t>
          </a:r>
          <a:r>
            <a:rPr lang="en-GB" sz="2400" b="1" kern="1200" dirty="0" err="1"/>
            <a:t>dari</a:t>
          </a:r>
          <a:r>
            <a:rPr lang="en-GB" sz="2400" b="1" kern="1200" dirty="0"/>
            <a:t> </a:t>
          </a:r>
          <a:r>
            <a:rPr lang="en-GB" sz="2400" b="1" kern="1200" dirty="0" err="1"/>
            <a:t>estimasi</a:t>
          </a:r>
          <a:r>
            <a:rPr lang="en-GB" sz="2400" b="1" kern="1200" dirty="0"/>
            <a:t> </a:t>
          </a:r>
          <a:r>
            <a:rPr lang="en-GB" sz="2400" b="1" kern="1200" dirty="0" err="1"/>
            <a:t>arus</a:t>
          </a:r>
          <a:r>
            <a:rPr lang="en-GB" sz="2400" b="1" kern="1200" dirty="0"/>
            <a:t> </a:t>
          </a:r>
          <a:r>
            <a:rPr lang="en-GB" sz="2400" b="1" kern="1200" dirty="0" err="1"/>
            <a:t>kas</a:t>
          </a:r>
          <a:r>
            <a:rPr lang="en-GB" sz="2400" b="1" kern="1200" dirty="0"/>
            <a:t> </a:t>
          </a:r>
          <a:r>
            <a:rPr lang="en-GB" sz="2400" b="1" kern="1200" dirty="0" err="1"/>
            <a:t>masa</a:t>
          </a:r>
          <a:r>
            <a:rPr lang="en-GB" sz="2400" b="1" kern="1200" dirty="0"/>
            <a:t> </a:t>
          </a:r>
          <a:r>
            <a:rPr lang="en-GB" sz="2400" b="1" kern="1200" dirty="0" err="1"/>
            <a:t>depan</a:t>
          </a:r>
          <a:r>
            <a:rPr lang="en-GB" sz="2400" kern="1200" dirty="0"/>
            <a:t> yang </a:t>
          </a:r>
          <a:r>
            <a:rPr lang="en-GB" sz="2400" kern="1200" dirty="0" err="1"/>
            <a:t>didiskontokan</a:t>
          </a:r>
          <a:r>
            <a:rPr lang="en-GB" sz="2400" kern="1200" dirty="0"/>
            <a:t> </a:t>
          </a:r>
          <a:r>
            <a:rPr lang="en-GB" sz="2400" kern="1200" dirty="0" err="1"/>
            <a:t>pada</a:t>
          </a:r>
          <a:r>
            <a:rPr lang="en-GB" sz="2400" kern="1200" dirty="0"/>
            <a:t> </a:t>
          </a:r>
          <a:r>
            <a:rPr lang="en-GB" sz="2400" kern="1200" dirty="0" err="1"/>
            <a:t>tingkat</a:t>
          </a:r>
          <a:r>
            <a:rPr lang="en-GB" sz="2400" kern="1200" dirty="0"/>
            <a:t> </a:t>
          </a:r>
          <a:r>
            <a:rPr lang="en-GB" sz="2400" kern="1200" dirty="0" err="1"/>
            <a:t>pengembalian</a:t>
          </a:r>
          <a:r>
            <a:rPr lang="en-GB" sz="2400" kern="1200" dirty="0"/>
            <a:t> yang </a:t>
          </a:r>
          <a:r>
            <a:rPr lang="en-GB" sz="2400" kern="1200" dirty="0" err="1"/>
            <a:t>berlaku</a:t>
          </a:r>
          <a:r>
            <a:rPr lang="en-GB" sz="2400" kern="1200" dirty="0"/>
            <a:t> </a:t>
          </a:r>
          <a:r>
            <a:rPr lang="en-GB" sz="2400" kern="1200" dirty="0" err="1"/>
            <a:t>di</a:t>
          </a:r>
          <a:r>
            <a:rPr lang="en-GB" sz="2400" kern="1200" dirty="0"/>
            <a:t> </a:t>
          </a:r>
          <a:r>
            <a:rPr lang="en-GB" sz="2400" kern="1200" dirty="0" err="1"/>
            <a:t>pasar</a:t>
          </a:r>
          <a:r>
            <a:rPr lang="en-GB" sz="2400" kern="1200" dirty="0"/>
            <a:t> </a:t>
          </a:r>
          <a:r>
            <a:rPr lang="en-GB" sz="2400" kern="1200" dirty="0" err="1"/>
            <a:t>untuk</a:t>
          </a:r>
          <a:r>
            <a:rPr lang="en-GB" sz="2400" kern="1200" dirty="0"/>
            <a:t> </a:t>
          </a:r>
          <a:r>
            <a:rPr lang="en-GB" sz="2400" kern="1200" dirty="0" err="1"/>
            <a:t>aset</a:t>
          </a:r>
          <a:r>
            <a:rPr lang="en-GB" sz="2400" kern="1200" dirty="0"/>
            <a:t> </a:t>
          </a:r>
          <a:r>
            <a:rPr lang="en-GB" sz="2400" kern="1200" dirty="0" err="1"/>
            <a:t>keuangan</a:t>
          </a:r>
          <a:r>
            <a:rPr lang="en-GB" sz="2400" kern="1200" dirty="0"/>
            <a:t> </a:t>
          </a:r>
          <a:r>
            <a:rPr lang="en-GB" sz="2400" kern="1200" dirty="0" err="1"/>
            <a:t>serupa</a:t>
          </a:r>
          <a:r>
            <a:rPr lang="en-GB" sz="2400" kern="1200" dirty="0"/>
            <a:t>.</a:t>
          </a:r>
          <a:endParaRPr lang="en-US" sz="2400" kern="1200" dirty="0"/>
        </a:p>
      </dsp:txBody>
      <dsp:txXfrm rot="-5400000">
        <a:off x="1115635" y="1528615"/>
        <a:ext cx="7090684" cy="1838920"/>
      </dsp:txXfrm>
    </dsp:sp>
    <dsp:sp modelId="{34E3EEFE-E97C-4473-8673-8A65E1A39431}">
      <dsp:nvSpPr>
        <dsp:cNvPr id="0" name=""/>
        <dsp:cNvSpPr/>
      </dsp:nvSpPr>
      <dsp:spPr>
        <a:xfrm rot="5400000">
          <a:off x="-239064" y="3598301"/>
          <a:ext cx="1593763" cy="1115634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-5400000">
        <a:off x="1" y="3917053"/>
        <a:ext cx="1115634" cy="478129"/>
      </dsp:txXfrm>
    </dsp:sp>
    <dsp:sp modelId="{3465915A-FEA8-49BB-A1E7-D5A93429BA64}">
      <dsp:nvSpPr>
        <dsp:cNvPr id="0" name=""/>
        <dsp:cNvSpPr/>
      </dsp:nvSpPr>
      <dsp:spPr>
        <a:xfrm rot="5400000">
          <a:off x="4192744" y="434615"/>
          <a:ext cx="1035946" cy="719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Kerugian</a:t>
          </a:r>
          <a:r>
            <a:rPr lang="en-GB" sz="2400" kern="1200" dirty="0"/>
            <a:t> </a:t>
          </a:r>
          <a:r>
            <a:rPr lang="en-GB" sz="2400" kern="1200" dirty="0" err="1"/>
            <a:t>penurunan</a:t>
          </a:r>
          <a:r>
            <a:rPr lang="en-GB" sz="2400" kern="1200" dirty="0"/>
            <a:t> </a:t>
          </a:r>
          <a:r>
            <a:rPr lang="en-GB" sz="2400" kern="1200" dirty="0" err="1"/>
            <a:t>nilai</a:t>
          </a:r>
          <a:r>
            <a:rPr lang="en-GB" sz="2400" kern="1200" dirty="0"/>
            <a:t> </a:t>
          </a:r>
          <a:r>
            <a:rPr lang="en-GB" sz="2400" b="1" kern="1200" dirty="0" err="1"/>
            <a:t>tidak</a:t>
          </a:r>
          <a:r>
            <a:rPr lang="en-GB" sz="2400" b="1" kern="1200" dirty="0"/>
            <a:t> </a:t>
          </a:r>
          <a:r>
            <a:rPr lang="en-GB" sz="2400" b="1" kern="1200" dirty="0" err="1"/>
            <a:t>dapat</a:t>
          </a:r>
          <a:r>
            <a:rPr lang="en-GB" sz="2400" b="1" kern="1200" dirty="0"/>
            <a:t> </a:t>
          </a:r>
          <a:r>
            <a:rPr lang="en-GB" sz="2400" b="1" kern="1200" dirty="0" err="1"/>
            <a:t>dipulihkan</a:t>
          </a:r>
          <a:endParaRPr lang="en-US" sz="2400" b="1" kern="1200" dirty="0"/>
        </a:p>
      </dsp:txBody>
      <dsp:txXfrm rot="-5400000">
        <a:off x="1115635" y="3562296"/>
        <a:ext cx="7139594" cy="9348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B7771-939F-45C9-A315-3AD45DA21DA6}">
      <dsp:nvSpPr>
        <dsp:cNvPr id="0" name=""/>
        <dsp:cNvSpPr/>
      </dsp:nvSpPr>
      <dsp:spPr>
        <a:xfrm>
          <a:off x="3296416" y="545107"/>
          <a:ext cx="597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51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79471" y="587683"/>
        <a:ext cx="31405" cy="6287"/>
      </dsp:txXfrm>
    </dsp:sp>
    <dsp:sp modelId="{27E436A1-C3B3-4F0D-8140-A87BCFB18F25}">
      <dsp:nvSpPr>
        <dsp:cNvPr id="0" name=""/>
        <dsp:cNvSpPr/>
      </dsp:nvSpPr>
      <dsp:spPr>
        <a:xfrm>
          <a:off x="567276" y="7285"/>
          <a:ext cx="2730940" cy="11670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tersedia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dijual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7276" y="7285"/>
        <a:ext cx="2730940" cy="1167083"/>
      </dsp:txXfrm>
    </dsp:sp>
    <dsp:sp modelId="{73A8A503-E97F-4608-BB02-FA91126F6A65}">
      <dsp:nvSpPr>
        <dsp:cNvPr id="0" name=""/>
        <dsp:cNvSpPr/>
      </dsp:nvSpPr>
      <dsp:spPr>
        <a:xfrm>
          <a:off x="1932746" y="1172569"/>
          <a:ext cx="4171729" cy="878710"/>
        </a:xfrm>
        <a:custGeom>
          <a:avLst/>
          <a:gdLst/>
          <a:ahLst/>
          <a:cxnLst/>
          <a:rect l="0" t="0" r="0" b="0"/>
          <a:pathLst>
            <a:path>
              <a:moveTo>
                <a:pt x="4171729" y="0"/>
              </a:moveTo>
              <a:lnTo>
                <a:pt x="4171729" y="456455"/>
              </a:lnTo>
              <a:lnTo>
                <a:pt x="0" y="456455"/>
              </a:lnTo>
              <a:lnTo>
                <a:pt x="0" y="878710"/>
              </a:lnTo>
            </a:path>
          </a:pathLst>
        </a:custGeom>
        <a:noFill/>
        <a:ln w="9525" cap="flat" cmpd="sng" algn="ctr">
          <a:solidFill>
            <a:schemeClr val="accent5">
              <a:hueOff val="-2743416"/>
              <a:satOff val="-502"/>
              <a:lumOff val="-71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11869" y="1608780"/>
        <a:ext cx="213484" cy="6287"/>
      </dsp:txXfrm>
    </dsp:sp>
    <dsp:sp modelId="{C3855C1C-3411-4E58-93FE-C2D52EAE5419}">
      <dsp:nvSpPr>
        <dsp:cNvPr id="0" name=""/>
        <dsp:cNvSpPr/>
      </dsp:nvSpPr>
      <dsp:spPr>
        <a:xfrm>
          <a:off x="3926332" y="7285"/>
          <a:ext cx="4356286" cy="1167083"/>
        </a:xfrm>
        <a:prstGeom prst="rect">
          <a:avLst/>
        </a:prstGeom>
        <a:gradFill rotWithShape="0">
          <a:gsLst>
            <a:gs pos="0">
              <a:schemeClr val="accent5">
                <a:hueOff val="-2194733"/>
                <a:satOff val="-401"/>
                <a:lumOff val="-5686"/>
                <a:alphaOff val="0"/>
                <a:shade val="51000"/>
                <a:satMod val="130000"/>
              </a:schemeClr>
            </a:gs>
            <a:gs pos="80000">
              <a:schemeClr val="accent5">
                <a:hueOff val="-2194733"/>
                <a:satOff val="-401"/>
                <a:lumOff val="-5686"/>
                <a:alphaOff val="0"/>
                <a:shade val="93000"/>
                <a:satMod val="130000"/>
              </a:schemeClr>
            </a:gs>
            <a:gs pos="100000">
              <a:schemeClr val="accent5">
                <a:hueOff val="-2194733"/>
                <a:satOff val="-401"/>
                <a:lumOff val="-5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diakui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langsung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26332" y="7285"/>
        <a:ext cx="4356286" cy="1167083"/>
      </dsp:txXfrm>
    </dsp:sp>
    <dsp:sp modelId="{8301E1E4-1C1C-4408-83CF-19A81DA0FC2C}">
      <dsp:nvSpPr>
        <dsp:cNvPr id="0" name=""/>
        <dsp:cNvSpPr/>
      </dsp:nvSpPr>
      <dsp:spPr>
        <a:xfrm>
          <a:off x="3296416" y="2576047"/>
          <a:ext cx="597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516" y="45720"/>
              </a:lnTo>
            </a:path>
          </a:pathLst>
        </a:custGeom>
        <a:noFill/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79471" y="2618624"/>
        <a:ext cx="31405" cy="6287"/>
      </dsp:txXfrm>
    </dsp:sp>
    <dsp:sp modelId="{F50A55FD-2B94-4D2D-B718-B6A2F6F2D101}">
      <dsp:nvSpPr>
        <dsp:cNvPr id="0" name=""/>
        <dsp:cNvSpPr/>
      </dsp:nvSpPr>
      <dsp:spPr>
        <a:xfrm>
          <a:off x="567276" y="2083679"/>
          <a:ext cx="2730940" cy="1076176"/>
        </a:xfrm>
        <a:prstGeom prst="rect">
          <a:avLst/>
        </a:prstGeom>
        <a:gradFill rotWithShape="0">
          <a:gsLst>
            <a:gs pos="0">
              <a:schemeClr val="accent5">
                <a:hueOff val="-4389466"/>
                <a:satOff val="-803"/>
                <a:lumOff val="-11372"/>
                <a:alphaOff val="0"/>
                <a:shade val="51000"/>
                <a:satMod val="130000"/>
              </a:schemeClr>
            </a:gs>
            <a:gs pos="80000">
              <a:schemeClr val="accent5">
                <a:hueOff val="-4389466"/>
                <a:satOff val="-803"/>
                <a:lumOff val="-1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-4389466"/>
                <a:satOff val="-803"/>
                <a:lumOff val="-1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7276" y="2083679"/>
        <a:ext cx="2730940" cy="1076176"/>
      </dsp:txXfrm>
    </dsp:sp>
    <dsp:sp modelId="{57E8FE2B-D08B-437B-886D-E95872F75739}">
      <dsp:nvSpPr>
        <dsp:cNvPr id="0" name=""/>
        <dsp:cNvSpPr/>
      </dsp:nvSpPr>
      <dsp:spPr>
        <a:xfrm>
          <a:off x="1932746" y="3439249"/>
          <a:ext cx="4175921" cy="763175"/>
        </a:xfrm>
        <a:custGeom>
          <a:avLst/>
          <a:gdLst/>
          <a:ahLst/>
          <a:cxnLst/>
          <a:rect l="0" t="0" r="0" b="0"/>
          <a:pathLst>
            <a:path>
              <a:moveTo>
                <a:pt x="4175921" y="0"/>
              </a:moveTo>
              <a:lnTo>
                <a:pt x="4175921" y="398687"/>
              </a:lnTo>
              <a:lnTo>
                <a:pt x="0" y="398687"/>
              </a:lnTo>
              <a:lnTo>
                <a:pt x="0" y="763175"/>
              </a:lnTo>
            </a:path>
          </a:pathLst>
        </a:custGeom>
        <a:noFill/>
        <a:ln w="9525" cap="flat" cmpd="sng" algn="ctr">
          <a:solidFill>
            <a:schemeClr val="accent5">
              <a:hueOff val="-8230248"/>
              <a:satOff val="-1505"/>
              <a:lumOff val="-213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14440" y="3817693"/>
        <a:ext cx="212534" cy="6287"/>
      </dsp:txXfrm>
    </dsp:sp>
    <dsp:sp modelId="{96B199A7-3C61-42DB-9529-B6D3E83ED02B}">
      <dsp:nvSpPr>
        <dsp:cNvPr id="0" name=""/>
        <dsp:cNvSpPr/>
      </dsp:nvSpPr>
      <dsp:spPr>
        <a:xfrm>
          <a:off x="3926332" y="1802485"/>
          <a:ext cx="4364670" cy="1638564"/>
        </a:xfrm>
        <a:prstGeom prst="rect">
          <a:avLst/>
        </a:prstGeom>
        <a:gradFill rotWithShape="0">
          <a:gsLst>
            <a:gs pos="0">
              <a:schemeClr val="accent5">
                <a:hueOff val="-6584199"/>
                <a:satOff val="-1204"/>
                <a:lumOff val="-1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6584199"/>
                <a:satOff val="-1204"/>
                <a:lumOff val="-1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6584199"/>
                <a:satOff val="-1204"/>
                <a:lumOff val="-1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kumulatif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sebelumnya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secara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langsung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harus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dikeluarkan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26332" y="1802485"/>
        <a:ext cx="4364670" cy="1638564"/>
      </dsp:txXfrm>
    </dsp:sp>
    <dsp:sp modelId="{1229A2F8-9FE6-41CA-8486-FAB3650AA5D6}">
      <dsp:nvSpPr>
        <dsp:cNvPr id="0" name=""/>
        <dsp:cNvSpPr/>
      </dsp:nvSpPr>
      <dsp:spPr>
        <a:xfrm>
          <a:off x="3296416" y="4842728"/>
          <a:ext cx="597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516" y="45720"/>
              </a:lnTo>
            </a:path>
          </a:pathLst>
        </a:custGeom>
        <a:noFill/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79471" y="4885304"/>
        <a:ext cx="31405" cy="6287"/>
      </dsp:txXfrm>
    </dsp:sp>
    <dsp:sp modelId="{C1B37749-853F-4A8A-AF8B-E7DD6F526174}">
      <dsp:nvSpPr>
        <dsp:cNvPr id="0" name=""/>
        <dsp:cNvSpPr/>
      </dsp:nvSpPr>
      <dsp:spPr>
        <a:xfrm>
          <a:off x="567276" y="4234824"/>
          <a:ext cx="2730940" cy="1307246"/>
        </a:xfrm>
        <a:prstGeom prst="rect">
          <a:avLst/>
        </a:prstGeom>
        <a:gradFill rotWithShape="0">
          <a:gsLst>
            <a:gs pos="0">
              <a:schemeClr val="accent5">
                <a:hueOff val="-8778932"/>
                <a:satOff val="-1606"/>
                <a:lumOff val="-22745"/>
                <a:alphaOff val="0"/>
                <a:shade val="51000"/>
                <a:satMod val="130000"/>
              </a:schemeClr>
            </a:gs>
            <a:gs pos="80000">
              <a:schemeClr val="accent5">
                <a:hueOff val="-8778932"/>
                <a:satOff val="-1606"/>
                <a:lumOff val="-2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-8778932"/>
                <a:satOff val="-1606"/>
                <a:lumOff val="-2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Laporan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Laba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Rugi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7276" y="4234824"/>
        <a:ext cx="2730940" cy="1307246"/>
      </dsp:txXfrm>
    </dsp:sp>
    <dsp:sp modelId="{CDAAB909-9745-412D-A2F6-D6E58A085784}">
      <dsp:nvSpPr>
        <dsp:cNvPr id="0" name=""/>
        <dsp:cNvSpPr/>
      </dsp:nvSpPr>
      <dsp:spPr>
        <a:xfrm>
          <a:off x="3926332" y="4069166"/>
          <a:ext cx="4364670" cy="1638564"/>
        </a:xfrm>
        <a:prstGeom prst="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investasi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instrumen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u="sng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ekuitas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boleh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dipulihkan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melalui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Laporan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L/R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Investasi</a:t>
          </a:r>
          <a:r>
            <a:rPr lang="en-GB" sz="2000" b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instrumen</a:t>
          </a:r>
          <a:r>
            <a:rPr lang="en-GB" sz="2000" b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utang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harus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dipulihkan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</a:t>
          </a:r>
          <a:r>
            <a:rPr lang="en-GB" sz="2000" b="1" kern="12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Laporan</a:t>
          </a:r>
          <a:r>
            <a:rPr lang="en-GB" sz="2000" b="1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 L/R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26332" y="4069166"/>
        <a:ext cx="4364670" cy="16385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92A9-4CEC-4BBA-BC38-4C6DAA4D11F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520688"/>
        <a:ext cx="1039018" cy="445294"/>
      </dsp:txXfrm>
    </dsp:sp>
    <dsp:sp modelId="{3E49886D-6A9C-4B4A-B276-458260B7D14E}">
      <dsp:nvSpPr>
        <dsp:cNvPr id="0" name=""/>
        <dsp:cNvSpPr/>
      </dsp:nvSpPr>
      <dsp:spPr>
        <a:xfrm rot="5400000">
          <a:off x="4073354" y="-3033156"/>
          <a:ext cx="964803" cy="703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termasuk</a:t>
          </a:r>
          <a:r>
            <a:rPr lang="en-US" sz="2100" kern="1200" dirty="0"/>
            <a:t> </a:t>
          </a:r>
          <a:r>
            <a:rPr lang="en-US" sz="2100" kern="1200" dirty="0" err="1"/>
            <a:t>kategori</a:t>
          </a:r>
          <a:r>
            <a:rPr lang="en-US" sz="2100" kern="1200" dirty="0"/>
            <a:t> </a:t>
          </a:r>
          <a:r>
            <a:rPr lang="en-US" sz="2100" kern="1200" dirty="0" err="1"/>
            <a:t>instrumen</a:t>
          </a:r>
          <a:r>
            <a:rPr lang="en-US" sz="2100" kern="1200" dirty="0"/>
            <a:t> </a:t>
          </a:r>
          <a:r>
            <a:rPr lang="en-US" sz="2100" kern="1200" dirty="0" err="1"/>
            <a:t>keuangan</a:t>
          </a:r>
          <a:r>
            <a:rPr lang="en-US" sz="2100" kern="1200" dirty="0"/>
            <a:t> </a:t>
          </a:r>
        </a:p>
      </dsp:txBody>
      <dsp:txXfrm rot="-5400000">
        <a:off x="1039018" y="48278"/>
        <a:ext cx="6986377" cy="870607"/>
      </dsp:txXfrm>
    </dsp:sp>
    <dsp:sp modelId="{8DDC26C3-A5FC-4347-AC60-967049EA1E4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1809352"/>
        <a:ext cx="1039018" cy="445294"/>
      </dsp:txXfrm>
    </dsp:sp>
    <dsp:sp modelId="{67F1711A-B863-4301-B5DF-29ABBC84B785}">
      <dsp:nvSpPr>
        <dsp:cNvPr id="0" name=""/>
        <dsp:cNvSpPr/>
      </dsp:nvSpPr>
      <dsp:spPr>
        <a:xfrm rot="5400000">
          <a:off x="4073354" y="-1744492"/>
          <a:ext cx="964803" cy="703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investasi</a:t>
          </a:r>
          <a:r>
            <a:rPr lang="en-US" sz="2100" kern="1200" dirty="0"/>
            <a:t> </a:t>
          </a:r>
          <a:r>
            <a:rPr lang="en-US" sz="2100" kern="1200" dirty="0" err="1"/>
            <a:t>jangka</a:t>
          </a:r>
          <a:r>
            <a:rPr lang="en-US" sz="2100" kern="1200" dirty="0"/>
            <a:t> </a:t>
          </a:r>
          <a:r>
            <a:rPr lang="en-US" sz="2100" kern="1200" dirty="0" err="1"/>
            <a:t>pendek</a:t>
          </a:r>
          <a:r>
            <a:rPr lang="en-US" sz="2100" kern="1200" dirty="0"/>
            <a:t> yang </a:t>
          </a:r>
          <a:r>
            <a:rPr lang="en-US" sz="2100" kern="1200" dirty="0" err="1"/>
            <a:t>sangat</a:t>
          </a:r>
          <a:r>
            <a:rPr lang="en-US" sz="2100" kern="1200" dirty="0"/>
            <a:t> </a:t>
          </a:r>
          <a:r>
            <a:rPr lang="en-US" sz="2100" kern="1200" dirty="0" err="1"/>
            <a:t>likuid</a:t>
          </a:r>
          <a:endParaRPr lang="en-US" sz="2100" kern="1200" dirty="0"/>
        </a:p>
      </dsp:txBody>
      <dsp:txXfrm rot="-5400000">
        <a:off x="1039018" y="1336942"/>
        <a:ext cx="6986377" cy="870607"/>
      </dsp:txXfrm>
    </dsp:sp>
    <dsp:sp modelId="{BF7AB048-A9B3-4FC9-9254-0088DBDD249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3098016"/>
        <a:ext cx="1039018" cy="445294"/>
      </dsp:txXfrm>
    </dsp:sp>
    <dsp:sp modelId="{10E51721-C66B-4981-A806-69EECDEDDA0D}">
      <dsp:nvSpPr>
        <dsp:cNvPr id="0" name=""/>
        <dsp:cNvSpPr/>
      </dsp:nvSpPr>
      <dsp:spPr>
        <a:xfrm rot="5400000">
          <a:off x="4073354" y="-455828"/>
          <a:ext cx="964803" cy="703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karakteristik</a:t>
          </a:r>
          <a:r>
            <a:rPr lang="en-US" sz="2100" kern="1200" dirty="0"/>
            <a:t> :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dikonversi</a:t>
          </a:r>
          <a:r>
            <a:rPr lang="en-US" sz="2100" kern="1200" dirty="0"/>
            <a:t> </a:t>
          </a:r>
          <a:r>
            <a:rPr lang="en-US" sz="2100" kern="1200" dirty="0" err="1"/>
            <a:t>menjadi</a:t>
          </a:r>
          <a:r>
            <a:rPr lang="en-US" sz="2100" kern="1200" dirty="0"/>
            <a:t> </a:t>
          </a:r>
          <a:r>
            <a:rPr lang="en-US" sz="2100" kern="1200" dirty="0" err="1"/>
            <a:t>kas</a:t>
          </a:r>
          <a:r>
            <a:rPr lang="en-US" sz="2100" kern="1200" dirty="0"/>
            <a:t> </a:t>
          </a:r>
          <a:r>
            <a:rPr lang="en-US" sz="2100" kern="1200" dirty="0" err="1"/>
            <a:t>pada</a:t>
          </a:r>
          <a:r>
            <a:rPr lang="en-US" sz="2100" kern="1200" dirty="0"/>
            <a:t> </a:t>
          </a:r>
          <a:r>
            <a:rPr lang="en-US" sz="2100" kern="1200" dirty="0" err="1"/>
            <a:t>jumlah</a:t>
          </a:r>
          <a:r>
            <a:rPr lang="en-US" sz="2100" kern="1200" dirty="0"/>
            <a:t> </a:t>
          </a:r>
          <a:r>
            <a:rPr lang="en-US" sz="2100" kern="1200" dirty="0" err="1"/>
            <a:t>tertentu</a:t>
          </a:r>
          <a:r>
            <a:rPr lang="en-US" sz="2100" kern="1200" dirty="0"/>
            <a:t> </a:t>
          </a:r>
          <a:r>
            <a:rPr lang="en-US" sz="2100" kern="1200" dirty="0" err="1"/>
            <a:t>tanpa</a:t>
          </a:r>
          <a:r>
            <a:rPr lang="en-US" sz="2100" kern="1200" dirty="0"/>
            <a:t> </a:t>
          </a:r>
          <a:r>
            <a:rPr lang="en-US" sz="2100" kern="1200" dirty="0" err="1"/>
            <a:t>risiko</a:t>
          </a:r>
          <a:r>
            <a:rPr lang="en-US" sz="2100" kern="1200" dirty="0"/>
            <a:t> </a:t>
          </a:r>
          <a:r>
            <a:rPr lang="en-US" sz="2100" kern="1200" dirty="0" err="1"/>
            <a:t>perubahan</a:t>
          </a:r>
          <a:r>
            <a:rPr lang="en-US" sz="2100" kern="1200" dirty="0"/>
            <a:t> </a:t>
          </a:r>
          <a:r>
            <a:rPr lang="en-US" sz="2100" kern="1200" dirty="0" err="1"/>
            <a:t>nilai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jatuh</a:t>
          </a:r>
          <a:r>
            <a:rPr lang="en-US" sz="2100" kern="1200" dirty="0"/>
            <a:t> </a:t>
          </a:r>
          <a:r>
            <a:rPr lang="en-US" sz="2100" kern="1200" dirty="0" err="1"/>
            <a:t>temponya</a:t>
          </a:r>
          <a:r>
            <a:rPr lang="en-US" sz="2100" kern="1200" dirty="0"/>
            <a:t> </a:t>
          </a:r>
          <a:r>
            <a:rPr lang="en-US" sz="2100" kern="1200" dirty="0" err="1"/>
            <a:t>sangat</a:t>
          </a:r>
          <a:r>
            <a:rPr lang="en-US" sz="2100" kern="1200" dirty="0"/>
            <a:t> </a:t>
          </a:r>
          <a:r>
            <a:rPr lang="en-US" sz="2100" kern="1200" dirty="0" err="1"/>
            <a:t>dekat</a:t>
          </a:r>
          <a:r>
            <a:rPr lang="en-US" sz="2100" kern="1200" dirty="0"/>
            <a:t> (3 </a:t>
          </a:r>
          <a:r>
            <a:rPr lang="en-US" sz="2100" kern="1200" dirty="0" err="1"/>
            <a:t>bulan</a:t>
          </a:r>
          <a:r>
            <a:rPr lang="en-US" sz="2100" kern="1200" dirty="0"/>
            <a:t>)</a:t>
          </a:r>
        </a:p>
      </dsp:txBody>
      <dsp:txXfrm rot="-5400000">
        <a:off x="1039018" y="2625606"/>
        <a:ext cx="6986377" cy="8706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83E67-2DFC-4034-98D3-3FBE55FE8161}">
      <dsp:nvSpPr>
        <dsp:cNvPr id="0" name=""/>
        <dsp:cNvSpPr/>
      </dsp:nvSpPr>
      <dsp:spPr>
        <a:xfrm>
          <a:off x="0" y="138114"/>
          <a:ext cx="7059930" cy="1209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Entitas</a:t>
          </a:r>
          <a:r>
            <a:rPr lang="en-US" sz="2400" kern="1200" dirty="0"/>
            <a:t> </a:t>
          </a:r>
          <a:r>
            <a:rPr lang="en-US" sz="2400" kern="1200" dirty="0" err="1"/>
            <a:t>melakukan</a:t>
          </a:r>
          <a:r>
            <a:rPr lang="en-US" sz="2400" kern="1200" dirty="0"/>
            <a:t> </a:t>
          </a:r>
          <a:r>
            <a:rPr lang="en-US" sz="2400" kern="1200" dirty="0" err="1"/>
            <a:t>perjanjian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bank </a:t>
          </a:r>
          <a:r>
            <a:rPr lang="en-US" sz="2400" kern="1200" dirty="0" err="1"/>
            <a:t>terkait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kredit</a:t>
          </a:r>
          <a:r>
            <a:rPr lang="en-US" sz="2400" kern="1200" dirty="0"/>
            <a:t> </a:t>
          </a:r>
          <a:r>
            <a:rPr lang="en-US" sz="2400" kern="1200" dirty="0" err="1"/>
            <a:t>atau</a:t>
          </a:r>
          <a:r>
            <a:rPr lang="en-US" sz="2400" kern="1200" dirty="0"/>
            <a:t> </a:t>
          </a:r>
          <a:r>
            <a:rPr lang="en-US" sz="2400" kern="1200" dirty="0" err="1"/>
            <a:t>pinjaman</a:t>
          </a:r>
          <a:endParaRPr lang="en-US" sz="2400" kern="1200" dirty="0"/>
        </a:p>
      </dsp:txBody>
      <dsp:txXfrm>
        <a:off x="35430" y="173544"/>
        <a:ext cx="5472709" cy="1138811"/>
      </dsp:txXfrm>
    </dsp:sp>
    <dsp:sp modelId="{082ECECD-CFE0-4224-9783-2B85C9ADA2F5}">
      <dsp:nvSpPr>
        <dsp:cNvPr id="0" name=""/>
        <dsp:cNvSpPr/>
      </dsp:nvSpPr>
      <dsp:spPr>
        <a:xfrm>
          <a:off x="622934" y="1633534"/>
          <a:ext cx="7059930" cy="1685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tint val="50000"/>
                <a:satMod val="300000"/>
              </a:schemeClr>
            </a:gs>
            <a:gs pos="35000">
              <a:schemeClr val="accent5">
                <a:hueOff val="-5486832"/>
                <a:satOff val="-1003"/>
                <a:lumOff val="-14215"/>
                <a:alphaOff val="0"/>
                <a:tint val="37000"/>
                <a:satMod val="30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pinjaman</a:t>
          </a:r>
          <a:r>
            <a:rPr lang="en-US" sz="2400" kern="1200" dirty="0"/>
            <a:t> yang </a:t>
          </a:r>
          <a:r>
            <a:rPr lang="en-US" sz="2400" kern="1200" dirty="0" err="1"/>
            <a:t>diberikan</a:t>
          </a:r>
          <a:r>
            <a:rPr lang="en-US" sz="2400" kern="1200" dirty="0"/>
            <a:t> </a:t>
          </a:r>
          <a:r>
            <a:rPr lang="en-US" sz="2400" kern="1200" dirty="0" err="1"/>
            <a:t>tidak</a:t>
          </a:r>
          <a:r>
            <a:rPr lang="en-US" sz="2400" kern="1200" dirty="0"/>
            <a:t> </a:t>
          </a:r>
          <a:r>
            <a:rPr lang="en-US" sz="2400" kern="1200" dirty="0" err="1"/>
            <a:t>semuanya</a:t>
          </a:r>
          <a:r>
            <a:rPr lang="en-US" sz="2400" kern="1200" dirty="0"/>
            <a:t> </a:t>
          </a:r>
          <a:r>
            <a:rPr lang="en-US" sz="2400" kern="1200" dirty="0" err="1"/>
            <a:t>dapat</a:t>
          </a:r>
          <a:r>
            <a:rPr lang="en-US" sz="2400" kern="1200" dirty="0"/>
            <a:t> </a:t>
          </a:r>
          <a:r>
            <a:rPr lang="en-US" sz="2400" kern="1200" dirty="0" err="1"/>
            <a:t>diambil</a:t>
          </a:r>
          <a:r>
            <a:rPr lang="en-US" sz="2400" kern="1200" dirty="0"/>
            <a:t>, </a:t>
          </a:r>
          <a:r>
            <a:rPr lang="en-US" sz="2400" kern="1200" dirty="0" err="1"/>
            <a:t>namun</a:t>
          </a:r>
          <a:r>
            <a:rPr lang="en-US" sz="2400" kern="1200" dirty="0"/>
            <a:t> </a:t>
          </a:r>
          <a:r>
            <a:rPr lang="en-US" sz="2400" kern="1200" dirty="0" err="1"/>
            <a:t>harus</a:t>
          </a:r>
          <a:r>
            <a:rPr lang="en-US" sz="2400" kern="1200" dirty="0"/>
            <a:t> </a:t>
          </a:r>
          <a:r>
            <a:rPr lang="en-US" sz="2400" kern="1200" dirty="0" err="1"/>
            <a:t>ada</a:t>
          </a:r>
          <a:r>
            <a:rPr lang="en-US" sz="2400" kern="1200" dirty="0"/>
            <a:t> </a:t>
          </a:r>
          <a:r>
            <a:rPr lang="en-US" sz="2400" kern="1200" dirty="0" err="1"/>
            <a:t>menyisakan</a:t>
          </a:r>
          <a:r>
            <a:rPr lang="en-US" sz="2400" kern="1200" dirty="0"/>
            <a:t> </a:t>
          </a:r>
          <a:r>
            <a:rPr lang="en-US" sz="2400" b="1" kern="1200" dirty="0" err="1"/>
            <a:t>saldo</a:t>
          </a:r>
          <a:r>
            <a:rPr lang="en-US" sz="2400" b="1" kern="1200" dirty="0"/>
            <a:t> minimum </a:t>
          </a: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rekening</a:t>
          </a:r>
          <a:r>
            <a:rPr lang="en-US" sz="2400" kern="1200" dirty="0"/>
            <a:t> bank </a:t>
          </a:r>
          <a:r>
            <a:rPr lang="en-US" sz="2400" kern="1200" dirty="0" err="1"/>
            <a:t>tersebut</a:t>
          </a:r>
          <a:r>
            <a:rPr lang="en-US" sz="2400" kern="1200" dirty="0"/>
            <a:t> </a:t>
          </a:r>
          <a:r>
            <a:rPr lang="en-US" sz="2400" kern="1200" dirty="0">
              <a:sym typeface="Wingdings" pitchFamily="2" charset="2"/>
            </a:rPr>
            <a:t> </a:t>
          </a:r>
          <a:r>
            <a:rPr lang="en-US" sz="2400" i="1" kern="1200" dirty="0">
              <a:sym typeface="Wingdings" pitchFamily="2" charset="2"/>
            </a:rPr>
            <a:t>compensating balance</a:t>
          </a:r>
          <a:endParaRPr lang="en-US" sz="2400" i="1" kern="1200" dirty="0"/>
        </a:p>
      </dsp:txBody>
      <dsp:txXfrm>
        <a:off x="672313" y="1682913"/>
        <a:ext cx="5372402" cy="1587173"/>
      </dsp:txXfrm>
    </dsp:sp>
    <dsp:sp modelId="{14084AF2-07F6-4CFD-BEC0-32B44376C3C6}">
      <dsp:nvSpPr>
        <dsp:cNvPr id="0" name=""/>
        <dsp:cNvSpPr/>
      </dsp:nvSpPr>
      <dsp:spPr>
        <a:xfrm>
          <a:off x="1245869" y="3467100"/>
          <a:ext cx="7059930" cy="1485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disajikan</a:t>
          </a:r>
          <a:r>
            <a:rPr lang="en-US" sz="2400" b="1" kern="1200" dirty="0"/>
            <a:t> </a:t>
          </a:r>
          <a:r>
            <a:rPr lang="en-US" sz="2400" b="1" kern="1200" dirty="0" err="1"/>
            <a:t>secara</a:t>
          </a:r>
          <a:r>
            <a:rPr lang="en-US" sz="2400" b="1" kern="1200" dirty="0"/>
            <a:t> </a:t>
          </a:r>
          <a:r>
            <a:rPr lang="en-US" sz="2400" b="1" kern="1200" dirty="0" err="1"/>
            <a:t>terpisah</a:t>
          </a:r>
          <a:r>
            <a:rPr lang="en-US" sz="2400" b="1" kern="1200" dirty="0"/>
            <a:t> </a:t>
          </a:r>
          <a:r>
            <a:rPr lang="en-US" sz="2400" kern="1200" dirty="0" err="1"/>
            <a:t>dapat</a:t>
          </a:r>
          <a:r>
            <a:rPr lang="en-US" sz="2400" kern="1200" dirty="0"/>
            <a:t>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kern="1200" dirty="0" err="1"/>
            <a:t>aset</a:t>
          </a:r>
          <a:r>
            <a:rPr lang="en-US" sz="2400" kern="1200" dirty="0"/>
            <a:t> </a:t>
          </a:r>
          <a:r>
            <a:rPr lang="en-US" sz="2400" kern="1200" dirty="0" err="1"/>
            <a:t>lancar</a:t>
          </a:r>
          <a:r>
            <a:rPr lang="en-US" sz="2400" kern="1200" dirty="0"/>
            <a:t> </a:t>
          </a:r>
          <a:r>
            <a:rPr lang="en-US" sz="2400" kern="1200" dirty="0" err="1"/>
            <a:t>atau</a:t>
          </a:r>
          <a:r>
            <a:rPr lang="en-US" sz="2400" kern="1200" dirty="0"/>
            <a:t> </a:t>
          </a:r>
          <a:r>
            <a:rPr lang="en-US" sz="2400" kern="1200" dirty="0" err="1"/>
            <a:t>aset</a:t>
          </a:r>
          <a:r>
            <a:rPr lang="en-US" sz="2400" kern="1200" dirty="0"/>
            <a:t> </a:t>
          </a:r>
          <a:r>
            <a:rPr lang="en-US" sz="2400" kern="1200" dirty="0" err="1"/>
            <a:t>tidak</a:t>
          </a:r>
          <a:r>
            <a:rPr lang="en-US" sz="2400" kern="1200" dirty="0"/>
            <a:t> </a:t>
          </a:r>
          <a:r>
            <a:rPr lang="en-US" sz="2400" kern="1200" dirty="0" err="1"/>
            <a:t>lancar</a:t>
          </a:r>
          <a:r>
            <a:rPr lang="en-US" sz="2400" kern="1200" dirty="0"/>
            <a:t> </a:t>
          </a:r>
          <a:r>
            <a:rPr lang="en-US" sz="2400" kern="1200" dirty="0" err="1"/>
            <a:t>tergantung</a:t>
          </a:r>
          <a:r>
            <a:rPr lang="en-US" sz="2400" kern="1200" dirty="0"/>
            <a:t> </a:t>
          </a:r>
          <a:r>
            <a:rPr lang="en-US" sz="2400" kern="1200" dirty="0" err="1"/>
            <a:t>jangka</a:t>
          </a:r>
          <a:r>
            <a:rPr lang="en-US" sz="2400" kern="1200" dirty="0"/>
            <a:t> </a:t>
          </a:r>
          <a:r>
            <a:rPr lang="en-US" sz="2400" kern="1200" dirty="0" err="1"/>
            <a:t>waktu</a:t>
          </a:r>
          <a:r>
            <a:rPr lang="en-US" sz="2400" kern="1200" dirty="0"/>
            <a:t> </a:t>
          </a:r>
          <a:r>
            <a:rPr lang="en-US" sz="2400" kern="1200" dirty="0" err="1"/>
            <a:t>perjanjian</a:t>
          </a:r>
          <a:r>
            <a:rPr lang="en-US" sz="2400" kern="1200" dirty="0"/>
            <a:t> </a:t>
          </a:r>
          <a:r>
            <a:rPr lang="en-US" sz="2400" kern="1200" dirty="0" err="1"/>
            <a:t>pinjaman</a:t>
          </a:r>
          <a:endParaRPr lang="en-US" sz="2400" kern="1200" dirty="0"/>
        </a:p>
      </dsp:txBody>
      <dsp:txXfrm>
        <a:off x="1289390" y="3510621"/>
        <a:ext cx="5384118" cy="1398858"/>
      </dsp:txXfrm>
    </dsp:sp>
    <dsp:sp modelId="{E757082D-C61D-415C-AC33-074D60FF6F2D}">
      <dsp:nvSpPr>
        <dsp:cNvPr id="0" name=""/>
        <dsp:cNvSpPr/>
      </dsp:nvSpPr>
      <dsp:spPr>
        <a:xfrm>
          <a:off x="6094095" y="1126807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6311408" y="1126807"/>
        <a:ext cx="531209" cy="726791"/>
      </dsp:txXfrm>
    </dsp:sp>
    <dsp:sp modelId="{C0B73FAF-1DED-4C0B-81CA-AD5BE726ECD7}">
      <dsp:nvSpPr>
        <dsp:cNvPr id="0" name=""/>
        <dsp:cNvSpPr/>
      </dsp:nvSpPr>
      <dsp:spPr>
        <a:xfrm>
          <a:off x="6717030" y="2850451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6934343" y="2850451"/>
        <a:ext cx="531209" cy="7267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9617D-94C9-494E-BA9C-32B932AC9630}">
      <dsp:nvSpPr>
        <dsp:cNvPr id="0" name=""/>
        <dsp:cNvSpPr/>
      </dsp:nvSpPr>
      <dsp:spPr>
        <a:xfrm rot="10800000">
          <a:off x="1839715" y="1838"/>
          <a:ext cx="5938262" cy="137595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75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cek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ditarik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rekening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melebihi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saldo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kas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183703" y="1838"/>
        <a:ext cx="5594274" cy="1375952"/>
      </dsp:txXfrm>
    </dsp:sp>
    <dsp:sp modelId="{A152F713-1B88-4D60-BD6B-3D9EC96D0D4A}">
      <dsp:nvSpPr>
        <dsp:cNvPr id="0" name=""/>
        <dsp:cNvSpPr/>
      </dsp:nvSpPr>
      <dsp:spPr>
        <a:xfrm>
          <a:off x="1151739" y="1838"/>
          <a:ext cx="1375952" cy="137595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320E4A-4BD6-4625-B319-D04D20D70FB8}">
      <dsp:nvSpPr>
        <dsp:cNvPr id="0" name=""/>
        <dsp:cNvSpPr/>
      </dsp:nvSpPr>
      <dsp:spPr>
        <a:xfrm rot="10800000">
          <a:off x="1839715" y="1788523"/>
          <a:ext cx="5938262" cy="1375952"/>
        </a:xfrm>
        <a:prstGeom prst="homePlate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75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Klasifikasi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hutang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dagang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183703" y="1788523"/>
        <a:ext cx="5594274" cy="1375952"/>
      </dsp:txXfrm>
    </dsp:sp>
    <dsp:sp modelId="{CAFAE504-F527-4D98-AC41-A24707EBC292}">
      <dsp:nvSpPr>
        <dsp:cNvPr id="0" name=""/>
        <dsp:cNvSpPr/>
      </dsp:nvSpPr>
      <dsp:spPr>
        <a:xfrm>
          <a:off x="1151739" y="1788523"/>
          <a:ext cx="1375952" cy="1375952"/>
        </a:xfrm>
        <a:prstGeom prst="ellipse">
          <a:avLst/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BC3F94-CF02-44E0-B32D-1BF5CD25D589}">
      <dsp:nvSpPr>
        <dsp:cNvPr id="0" name=""/>
        <dsp:cNvSpPr/>
      </dsp:nvSpPr>
      <dsp:spPr>
        <a:xfrm rot="10800000">
          <a:off x="1839715" y="3575208"/>
          <a:ext cx="5938262" cy="1375952"/>
        </a:xfrm>
        <a:prstGeom prst="homePlate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75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dapat di diakumulasikan (dinet-kan)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jika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berasal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bank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sama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diperbolehkan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transfer</a:t>
          </a:r>
        </a:p>
      </dsp:txBody>
      <dsp:txXfrm rot="10800000">
        <a:off x="2183703" y="3575208"/>
        <a:ext cx="5594274" cy="1375952"/>
      </dsp:txXfrm>
    </dsp:sp>
    <dsp:sp modelId="{1E8EA514-5070-4421-BC79-A267F23C7E3C}">
      <dsp:nvSpPr>
        <dsp:cNvPr id="0" name=""/>
        <dsp:cNvSpPr/>
      </dsp:nvSpPr>
      <dsp:spPr>
        <a:xfrm>
          <a:off x="1151739" y="3575208"/>
          <a:ext cx="1375952" cy="1375952"/>
        </a:xfrm>
        <a:prstGeom prst="ellipse">
          <a:avLst/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DF1AF-96AE-4724-B450-21E9502026F7}">
      <dsp:nvSpPr>
        <dsp:cNvPr id="0" name=""/>
        <dsp:cNvSpPr/>
      </dsp:nvSpPr>
      <dsp:spPr>
        <a:xfrm>
          <a:off x="1117334" y="3043"/>
          <a:ext cx="2562838" cy="1281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Pencatatan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MU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Fungsional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54865" y="40574"/>
        <a:ext cx="2487776" cy="1206357"/>
      </dsp:txXfrm>
    </dsp:sp>
    <dsp:sp modelId="{78A77655-1EC0-4748-B322-477B7CBD7C3F}">
      <dsp:nvSpPr>
        <dsp:cNvPr id="0" name=""/>
        <dsp:cNvSpPr/>
      </dsp:nvSpPr>
      <dsp:spPr>
        <a:xfrm>
          <a:off x="1373618" y="1284462"/>
          <a:ext cx="256283" cy="961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064"/>
              </a:lnTo>
              <a:lnTo>
                <a:pt x="256283" y="9610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7679-31F8-4472-8E82-D7FDD0DBE64E}">
      <dsp:nvSpPr>
        <dsp:cNvPr id="0" name=""/>
        <dsp:cNvSpPr/>
      </dsp:nvSpPr>
      <dsp:spPr>
        <a:xfrm>
          <a:off x="1629902" y="1604817"/>
          <a:ext cx="2050270" cy="1281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Kurs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spot</a:t>
          </a:r>
        </a:p>
      </dsp:txBody>
      <dsp:txXfrm>
        <a:off x="1667433" y="1642348"/>
        <a:ext cx="1975208" cy="1206357"/>
      </dsp:txXfrm>
    </dsp:sp>
    <dsp:sp modelId="{CCF52BB7-BB17-4A94-993F-F6B8EB140158}">
      <dsp:nvSpPr>
        <dsp:cNvPr id="0" name=""/>
        <dsp:cNvSpPr/>
      </dsp:nvSpPr>
      <dsp:spPr>
        <a:xfrm>
          <a:off x="4320882" y="3043"/>
          <a:ext cx="2562838" cy="1281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Akhir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periode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masih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kas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kecil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58413" y="40574"/>
        <a:ext cx="2487776" cy="1206357"/>
      </dsp:txXfrm>
    </dsp:sp>
    <dsp:sp modelId="{994B7C94-4E42-4B64-97F1-388AF07B2C27}">
      <dsp:nvSpPr>
        <dsp:cNvPr id="0" name=""/>
        <dsp:cNvSpPr/>
      </dsp:nvSpPr>
      <dsp:spPr>
        <a:xfrm>
          <a:off x="4577166" y="1284462"/>
          <a:ext cx="256283" cy="961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064"/>
              </a:lnTo>
              <a:lnTo>
                <a:pt x="256283" y="9610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7340B-19DB-46FB-AD12-C80FAAA3231C}">
      <dsp:nvSpPr>
        <dsp:cNvPr id="0" name=""/>
        <dsp:cNvSpPr/>
      </dsp:nvSpPr>
      <dsp:spPr>
        <a:xfrm>
          <a:off x="4833450" y="1604817"/>
          <a:ext cx="2050270" cy="1281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Dinyatakan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dg MU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Fungsional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sp:txBody>
      <dsp:txXfrm>
        <a:off x="4870981" y="1642348"/>
        <a:ext cx="1975208" cy="1206357"/>
      </dsp:txXfrm>
    </dsp:sp>
    <dsp:sp modelId="{02909893-5EAD-4257-A1C2-BA45D617373E}">
      <dsp:nvSpPr>
        <dsp:cNvPr id="0" name=""/>
        <dsp:cNvSpPr/>
      </dsp:nvSpPr>
      <dsp:spPr>
        <a:xfrm>
          <a:off x="4577166" y="1284462"/>
          <a:ext cx="256283" cy="2562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838"/>
              </a:lnTo>
              <a:lnTo>
                <a:pt x="256283" y="25628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39D01-5A51-467F-87CB-6A6BB075C9B0}">
      <dsp:nvSpPr>
        <dsp:cNvPr id="0" name=""/>
        <dsp:cNvSpPr/>
      </dsp:nvSpPr>
      <dsp:spPr>
        <a:xfrm>
          <a:off x="4833450" y="3206591"/>
          <a:ext cx="2050270" cy="1281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Kurs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spot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tanggal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pelaporan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70981" y="3244122"/>
        <a:ext cx="1975208" cy="12063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4FB21-DACD-467F-8F86-DB2B948F5E4E}">
      <dsp:nvSpPr>
        <dsp:cNvPr id="0" name=""/>
        <dsp:cNvSpPr/>
      </dsp:nvSpPr>
      <dsp:spPr>
        <a:xfrm>
          <a:off x="914426" y="496"/>
          <a:ext cx="751524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Dilakukan</a:t>
          </a:r>
          <a:r>
            <a:rPr lang="en-US" sz="2400" kern="1200" dirty="0"/>
            <a:t> </a:t>
          </a:r>
          <a:r>
            <a:rPr lang="en-US" sz="2400" kern="1200" dirty="0" err="1"/>
            <a:t>pada</a:t>
          </a:r>
          <a:r>
            <a:rPr lang="en-US" sz="2400" kern="1200" dirty="0"/>
            <a:t> </a:t>
          </a:r>
          <a:r>
            <a:rPr lang="en-US" sz="2400" kern="1200" dirty="0" err="1"/>
            <a:t>akhir</a:t>
          </a:r>
          <a:r>
            <a:rPr lang="en-US" sz="2400" kern="1200" dirty="0"/>
            <a:t> </a:t>
          </a:r>
          <a:r>
            <a:rPr lang="en-US" sz="2400" kern="1200" dirty="0" err="1"/>
            <a:t>periode</a:t>
          </a:r>
          <a:endParaRPr lang="en-U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Tujuan</a:t>
          </a:r>
          <a:r>
            <a:rPr lang="en-US" sz="2400" kern="1200" dirty="0"/>
            <a:t>: </a:t>
          </a:r>
          <a:r>
            <a:rPr lang="en-US" sz="2400" kern="1200" dirty="0" err="1"/>
            <a:t>mencocokkan</a:t>
          </a:r>
          <a:r>
            <a:rPr lang="en-US" sz="2400" kern="1200" dirty="0"/>
            <a:t> </a:t>
          </a:r>
          <a:r>
            <a:rPr lang="en-US" sz="2400" kern="1200" dirty="0" err="1"/>
            <a:t>antara</a:t>
          </a:r>
          <a:r>
            <a:rPr lang="en-US" sz="2400" kern="1200" dirty="0"/>
            <a:t> </a:t>
          </a:r>
          <a:r>
            <a:rPr lang="en-US" sz="2400" kern="1200" dirty="0" err="1"/>
            <a:t>pencatatan</a:t>
          </a:r>
          <a:r>
            <a:rPr lang="en-US" sz="2400" kern="1200" dirty="0"/>
            <a:t> </a:t>
          </a:r>
          <a:r>
            <a:rPr lang="en-US" sz="2400" kern="1200" dirty="0" err="1"/>
            <a:t>di</a:t>
          </a:r>
          <a:r>
            <a:rPr lang="en-US" sz="2400" kern="1200" dirty="0"/>
            <a:t> </a:t>
          </a:r>
          <a:r>
            <a:rPr lang="en-US" sz="2400" kern="1200" dirty="0" err="1"/>
            <a:t>perusahaan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pencatatan</a:t>
          </a:r>
          <a:r>
            <a:rPr lang="en-US" sz="2400" kern="1200" dirty="0"/>
            <a:t> </a:t>
          </a:r>
          <a:r>
            <a:rPr lang="en-US" sz="2400" kern="1200" dirty="0" err="1"/>
            <a:t>kas</a:t>
          </a:r>
          <a:r>
            <a:rPr lang="en-US" sz="2400" kern="1200" dirty="0"/>
            <a:t> yang </a:t>
          </a:r>
          <a:r>
            <a:rPr lang="en-US" sz="2400" kern="1200" dirty="0" err="1"/>
            <a:t>dilakukan</a:t>
          </a:r>
          <a:r>
            <a:rPr lang="en-US" sz="2400" kern="1200" dirty="0"/>
            <a:t> </a:t>
          </a:r>
          <a:r>
            <a:rPr lang="en-US" sz="2400" kern="1200" dirty="0" err="1"/>
            <a:t>oleh</a:t>
          </a:r>
          <a:r>
            <a:rPr lang="en-US" sz="2400" kern="1200" dirty="0"/>
            <a:t> bank </a:t>
          </a:r>
        </a:p>
      </dsp:txBody>
      <dsp:txXfrm>
        <a:off x="914426" y="242342"/>
        <a:ext cx="6789711" cy="1451073"/>
      </dsp:txXfrm>
    </dsp:sp>
    <dsp:sp modelId="{48C30D9C-D201-47E1-A758-3710E6A1832A}">
      <dsp:nvSpPr>
        <dsp:cNvPr id="0" name=""/>
        <dsp:cNvSpPr/>
      </dsp:nvSpPr>
      <dsp:spPr>
        <a:xfrm>
          <a:off x="8" y="496"/>
          <a:ext cx="914418" cy="1934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646" y="45134"/>
        <a:ext cx="825142" cy="1845489"/>
      </dsp:txXfrm>
    </dsp:sp>
    <dsp:sp modelId="{AB12E1E4-9F04-45AB-8B37-06792BFF2FFE}">
      <dsp:nvSpPr>
        <dsp:cNvPr id="0" name=""/>
        <dsp:cNvSpPr/>
      </dsp:nvSpPr>
      <dsp:spPr>
        <a:xfrm>
          <a:off x="914426" y="2128738"/>
          <a:ext cx="751524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Manfaat</a:t>
          </a:r>
          <a:r>
            <a:rPr lang="en-US" sz="2300" kern="1200" dirty="0"/>
            <a:t>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mengurangi</a:t>
          </a:r>
          <a:r>
            <a:rPr lang="en-US" sz="2300" kern="1200" dirty="0"/>
            <a:t> </a:t>
          </a:r>
          <a:r>
            <a:rPr lang="en-US" sz="2300" kern="1200" dirty="0" err="1"/>
            <a:t>potensi</a:t>
          </a:r>
          <a:r>
            <a:rPr lang="en-US" sz="2300" kern="1200" dirty="0"/>
            <a:t> </a:t>
          </a:r>
          <a:r>
            <a:rPr lang="en-US" sz="2300" kern="1200" dirty="0" err="1"/>
            <a:t>timbulnya</a:t>
          </a:r>
          <a:r>
            <a:rPr lang="en-US" sz="2300" kern="1200" dirty="0"/>
            <a:t> </a:t>
          </a:r>
          <a:r>
            <a:rPr lang="en-US" sz="2300" kern="1200" dirty="0" err="1"/>
            <a:t>kesalahan</a:t>
          </a:r>
          <a:r>
            <a:rPr lang="en-US" sz="2300" kern="1200" dirty="0"/>
            <a:t> </a:t>
          </a:r>
          <a:r>
            <a:rPr lang="en-US" sz="2300" kern="1200" dirty="0" err="1"/>
            <a:t>pencatatan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potensi</a:t>
          </a:r>
          <a:r>
            <a:rPr lang="en-US" sz="2300" kern="1200" dirty="0"/>
            <a:t> </a:t>
          </a:r>
          <a:r>
            <a:rPr lang="en-US" sz="2300" kern="1200" dirty="0" err="1"/>
            <a:t>hilangnya</a:t>
          </a:r>
          <a:r>
            <a:rPr lang="en-US" sz="2300" kern="1200" dirty="0"/>
            <a:t> </a:t>
          </a:r>
          <a:r>
            <a:rPr lang="en-US" sz="2300" kern="1200" dirty="0" err="1"/>
            <a:t>uang</a:t>
          </a:r>
          <a:r>
            <a:rPr lang="en-US" sz="2300" kern="1200" dirty="0"/>
            <a:t> </a:t>
          </a:r>
          <a:r>
            <a:rPr lang="en-US" sz="2300" kern="1200" dirty="0" err="1"/>
            <a:t>perusahaan</a:t>
          </a:r>
          <a:endParaRPr lang="en-US" sz="2300" kern="1200" dirty="0"/>
        </a:p>
      </dsp:txBody>
      <dsp:txXfrm>
        <a:off x="914426" y="2370584"/>
        <a:ext cx="6789711" cy="1451073"/>
      </dsp:txXfrm>
    </dsp:sp>
    <dsp:sp modelId="{8E2035FA-71B4-4768-BC7E-C0CC0CA52C8D}">
      <dsp:nvSpPr>
        <dsp:cNvPr id="0" name=""/>
        <dsp:cNvSpPr/>
      </dsp:nvSpPr>
      <dsp:spPr>
        <a:xfrm>
          <a:off x="8" y="2128738"/>
          <a:ext cx="914418" cy="1934765"/>
        </a:xfrm>
        <a:prstGeom prst="roundRect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646" y="2173376"/>
        <a:ext cx="825142" cy="18454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113E9-BF89-4294-BB39-E7B8C92D0FA9}">
      <dsp:nvSpPr>
        <dsp:cNvPr id="0" name=""/>
        <dsp:cNvSpPr/>
      </dsp:nvSpPr>
      <dsp:spPr>
        <a:xfrm>
          <a:off x="771520" y="0"/>
          <a:ext cx="6762760" cy="2705104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B3D73-F56D-4967-9BF1-C2E6907BFE4A}">
      <dsp:nvSpPr>
        <dsp:cNvPr id="0" name=""/>
        <dsp:cNvSpPr/>
      </dsp:nvSpPr>
      <dsp:spPr>
        <a:xfrm>
          <a:off x="1583051" y="473393"/>
          <a:ext cx="2231710" cy="13255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Terlambat</a:t>
          </a: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mencatat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83051" y="473393"/>
        <a:ext cx="2231710" cy="1325500"/>
      </dsp:txXfrm>
    </dsp:sp>
    <dsp:sp modelId="{2EA2CBAB-524A-4454-9354-592D6DE8B285}">
      <dsp:nvSpPr>
        <dsp:cNvPr id="0" name=""/>
        <dsp:cNvSpPr/>
      </dsp:nvSpPr>
      <dsp:spPr>
        <a:xfrm>
          <a:off x="4152900" y="906209"/>
          <a:ext cx="2637476" cy="13255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mengambil</a:t>
          </a: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 /</a:t>
          </a: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menarik</a:t>
          </a: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cek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52900" y="906209"/>
        <a:ext cx="2637476" cy="1325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BA761-A174-42E4-8DC7-A3363C62B57A}">
      <dsp:nvSpPr>
        <dsp:cNvPr id="0" name=""/>
        <dsp:cNvSpPr/>
      </dsp:nvSpPr>
      <dsp:spPr>
        <a:xfrm>
          <a:off x="0" y="0"/>
          <a:ext cx="8763032" cy="1808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Tujuan</a:t>
          </a:r>
          <a:r>
            <a:rPr lang="en-US" sz="2400" kern="1200" dirty="0"/>
            <a:t> </a:t>
          </a:r>
          <a:r>
            <a:rPr lang="en-US" sz="2400" kern="1200" dirty="0" err="1"/>
            <a:t>kepemilikan</a:t>
          </a:r>
          <a:r>
            <a:rPr lang="en-US" sz="2400" kern="1200" dirty="0"/>
            <a:t> </a:t>
          </a:r>
          <a:r>
            <a:rPr lang="en-US" sz="2400" kern="1200" dirty="0">
              <a:sym typeface="Wingdings" pitchFamily="2" charset="2"/>
            </a:rPr>
            <a:t> </a:t>
          </a:r>
          <a:r>
            <a:rPr lang="en-US" sz="2400" kern="1200" dirty="0" err="1"/>
            <a:t>dijual</a:t>
          </a:r>
          <a:r>
            <a:rPr lang="en-US" sz="2400" kern="1200" dirty="0"/>
            <a:t> / </a:t>
          </a:r>
          <a:r>
            <a:rPr lang="en-US" sz="2400" kern="1200" dirty="0" err="1"/>
            <a:t>dibeli</a:t>
          </a:r>
          <a:r>
            <a:rPr lang="en-US" sz="2400" kern="1200" dirty="0"/>
            <a:t> </a:t>
          </a:r>
          <a:r>
            <a:rPr lang="en-US" sz="2400" kern="1200" dirty="0" err="1"/>
            <a:t>kembali</a:t>
          </a:r>
          <a:r>
            <a:rPr lang="en-US" sz="2400" kern="1200" dirty="0"/>
            <a:t> </a:t>
          </a: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waktu</a:t>
          </a:r>
          <a:r>
            <a:rPr lang="en-US" sz="2400" kern="1200" dirty="0"/>
            <a:t> </a:t>
          </a:r>
          <a:r>
            <a:rPr lang="en-US" sz="2400" kern="1200" dirty="0" err="1"/>
            <a:t>dekat</a:t>
          </a:r>
          <a:endParaRPr lang="en-US" sz="24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Mendapatkan</a:t>
          </a:r>
          <a:r>
            <a:rPr lang="en-US" sz="1800" kern="1200" dirty="0"/>
            <a:t> </a:t>
          </a:r>
          <a:r>
            <a:rPr lang="en-US" sz="1800" b="1" i="1" kern="1200" dirty="0"/>
            <a:t>short-term profit margin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Memanfaatkan</a:t>
          </a:r>
          <a:r>
            <a:rPr lang="en-US" sz="1800" kern="1200" dirty="0"/>
            <a:t> </a:t>
          </a:r>
          <a:r>
            <a:rPr lang="en-US" sz="1800" b="1" kern="1200" dirty="0" err="1"/>
            <a:t>kelebihan</a:t>
          </a:r>
          <a:r>
            <a:rPr lang="en-US" sz="1800" b="1" kern="1200" dirty="0"/>
            <a:t> </a:t>
          </a:r>
          <a:r>
            <a:rPr lang="en-US" sz="1800" b="1" kern="1200" dirty="0" err="1"/>
            <a:t>likuiditas</a:t>
          </a:r>
          <a:r>
            <a:rPr lang="en-US" sz="1800" b="1" kern="1200" dirty="0"/>
            <a:t> </a:t>
          </a:r>
          <a:r>
            <a:rPr lang="en-US" sz="1800" kern="1200" dirty="0" err="1"/>
            <a:t>perusahaan</a:t>
          </a:r>
          <a:r>
            <a:rPr lang="en-US" sz="1800" kern="1200" dirty="0"/>
            <a:t> </a:t>
          </a:r>
          <a:r>
            <a:rPr lang="en-US" sz="1800" kern="1200" dirty="0">
              <a:sym typeface="Wingdings" pitchFamily="2" charset="2"/>
            </a:rPr>
            <a:t> </a:t>
          </a:r>
          <a:r>
            <a:rPr lang="en-US" sz="1800" kern="1200" dirty="0" err="1">
              <a:sym typeface="Wingdings" pitchFamily="2" charset="2"/>
            </a:rPr>
            <a:t>memperoleh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dividen</a:t>
          </a:r>
          <a:r>
            <a:rPr lang="en-US" sz="1800" kern="1200" dirty="0">
              <a:sym typeface="Wingdings" pitchFamily="2" charset="2"/>
            </a:rPr>
            <a:t>, </a:t>
          </a:r>
          <a:r>
            <a:rPr lang="en-US" sz="1800" kern="1200" dirty="0" err="1">
              <a:sym typeface="Wingdings" pitchFamily="2" charset="2"/>
            </a:rPr>
            <a:t>bunga</a:t>
          </a:r>
          <a:r>
            <a:rPr lang="en-US" sz="1800" kern="1200" dirty="0">
              <a:sym typeface="Wingdings" pitchFamily="2" charset="2"/>
            </a:rPr>
            <a:t>, </a:t>
          </a:r>
          <a:r>
            <a:rPr lang="en-US" sz="1800" kern="1200" dirty="0" err="1">
              <a:sym typeface="Wingdings" pitchFamily="2" charset="2"/>
            </a:rPr>
            <a:t>atau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i="1" kern="1200" dirty="0">
              <a:sym typeface="Wingdings" pitchFamily="2" charset="2"/>
            </a:rPr>
            <a:t>capital gain</a:t>
          </a:r>
          <a:endParaRPr lang="en-US" sz="1800" i="1" kern="1200" dirty="0"/>
        </a:p>
      </dsp:txBody>
      <dsp:txXfrm>
        <a:off x="1933433" y="0"/>
        <a:ext cx="6829598" cy="1808274"/>
      </dsp:txXfrm>
    </dsp:sp>
    <dsp:sp modelId="{837B11F6-A0B6-4CF3-B813-DE6B1926D3E5}">
      <dsp:nvSpPr>
        <dsp:cNvPr id="0" name=""/>
        <dsp:cNvSpPr/>
      </dsp:nvSpPr>
      <dsp:spPr>
        <a:xfrm>
          <a:off x="180827" y="180827"/>
          <a:ext cx="1752606" cy="144661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6DA898-EEBE-4945-8675-6F0D561270E7}">
      <dsp:nvSpPr>
        <dsp:cNvPr id="0" name=""/>
        <dsp:cNvSpPr/>
      </dsp:nvSpPr>
      <dsp:spPr>
        <a:xfrm>
          <a:off x="0" y="1989101"/>
          <a:ext cx="8763032" cy="1808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tint val="50000"/>
                <a:satMod val="300000"/>
              </a:schemeClr>
            </a:gs>
            <a:gs pos="35000">
              <a:schemeClr val="accent5">
                <a:hueOff val="-5486832"/>
                <a:satOff val="-1003"/>
                <a:lumOff val="-14215"/>
                <a:alphaOff val="0"/>
                <a:tint val="37000"/>
                <a:satMod val="30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Bentuk</a:t>
          </a:r>
          <a:r>
            <a:rPr lang="en-US" sz="2400" kern="1200" dirty="0"/>
            <a:t>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investasi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b="1" kern="1200" dirty="0" err="1"/>
            <a:t>surat</a:t>
          </a:r>
          <a:r>
            <a:rPr lang="en-US" sz="1800" b="1" kern="1200" dirty="0"/>
            <a:t> </a:t>
          </a:r>
          <a:r>
            <a:rPr lang="en-US" sz="1800" b="1" kern="1200" dirty="0" err="1"/>
            <a:t>berharga</a:t>
          </a:r>
          <a:r>
            <a:rPr lang="en-US" sz="1800" b="1" kern="1200" dirty="0"/>
            <a:t> </a:t>
          </a:r>
          <a:r>
            <a:rPr lang="en-US" sz="1800" kern="1200" dirty="0" err="1"/>
            <a:t>baik</a:t>
          </a:r>
          <a:r>
            <a:rPr lang="en-US" sz="1800" kern="1200" dirty="0"/>
            <a:t> </a:t>
          </a:r>
          <a:r>
            <a:rPr lang="en-US" sz="1800" kern="1200" dirty="0" err="1"/>
            <a:t>saham</a:t>
          </a:r>
          <a:r>
            <a:rPr lang="en-US" sz="1800" kern="1200" dirty="0"/>
            <a:t>, </a:t>
          </a:r>
          <a:r>
            <a:rPr lang="en-US" sz="1800" kern="1200" dirty="0" err="1"/>
            <a:t>obligasi</a:t>
          </a:r>
          <a:r>
            <a:rPr lang="en-US" sz="1800" kern="1200" dirty="0"/>
            <a:t> </a:t>
          </a:r>
          <a:r>
            <a:rPr lang="en-US" sz="1800" kern="1200" dirty="0" err="1"/>
            <a:t>maupun</a:t>
          </a:r>
          <a:r>
            <a:rPr lang="en-US" sz="1800" kern="1200" dirty="0"/>
            <a:t> </a:t>
          </a:r>
          <a:r>
            <a:rPr lang="en-US" sz="1800" kern="1200" dirty="0" err="1"/>
            <a:t>instrumen</a:t>
          </a:r>
          <a:r>
            <a:rPr lang="en-US" sz="1800" kern="1200" dirty="0"/>
            <a:t> </a:t>
          </a:r>
          <a:r>
            <a:rPr lang="en-US" sz="1800" kern="1200" dirty="0" err="1"/>
            <a:t>keuangan</a:t>
          </a:r>
          <a:r>
            <a:rPr lang="en-US" sz="1800" kern="1200" dirty="0"/>
            <a:t> </a:t>
          </a:r>
          <a:r>
            <a:rPr lang="en-US" sz="1800" kern="1200" dirty="0" err="1"/>
            <a:t>jangka</a:t>
          </a:r>
          <a:r>
            <a:rPr lang="en-US" sz="1800" kern="1200" dirty="0"/>
            <a:t> </a:t>
          </a:r>
          <a:r>
            <a:rPr lang="en-US" sz="1800" kern="1200" dirty="0" err="1"/>
            <a:t>pendek</a:t>
          </a:r>
          <a:r>
            <a:rPr lang="en-US" sz="1800" kern="1200" dirty="0"/>
            <a:t> </a:t>
          </a:r>
          <a:r>
            <a:rPr lang="en-US" sz="1800" kern="1200" dirty="0" err="1"/>
            <a:t>lainnya</a:t>
          </a:r>
          <a:r>
            <a:rPr lang="en-US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termasuk</a:t>
          </a:r>
          <a:r>
            <a:rPr lang="en-US" sz="1800" b="1" kern="1200" dirty="0"/>
            <a:t> </a:t>
          </a:r>
          <a:r>
            <a:rPr lang="en-US" sz="1800" b="1" kern="1200" dirty="0" err="1"/>
            <a:t>bentuk</a:t>
          </a:r>
          <a:r>
            <a:rPr lang="en-US" sz="1800" b="1" kern="1200" dirty="0"/>
            <a:t> </a:t>
          </a:r>
          <a:r>
            <a:rPr lang="en-US" sz="1800" b="1" kern="1200" dirty="0" err="1"/>
            <a:t>derivatif</a:t>
          </a:r>
          <a:r>
            <a:rPr lang="en-US" sz="1800" b="1" kern="1200" dirty="0"/>
            <a:t> </a:t>
          </a:r>
          <a:r>
            <a:rPr lang="en-US" sz="1800" kern="1200" dirty="0" err="1"/>
            <a:t>seperti</a:t>
          </a:r>
          <a:r>
            <a:rPr lang="en-US" sz="1800" kern="1200" dirty="0"/>
            <a:t> </a:t>
          </a:r>
          <a:r>
            <a:rPr lang="en-US" sz="1800" kern="1200" dirty="0" err="1"/>
            <a:t>opsi</a:t>
          </a:r>
          <a:r>
            <a:rPr lang="en-US" sz="1800" kern="1200" dirty="0"/>
            <a:t> </a:t>
          </a:r>
          <a:r>
            <a:rPr lang="en-US" sz="1800" kern="1200" dirty="0" err="1"/>
            <a:t>saham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opsi</a:t>
          </a:r>
          <a:r>
            <a:rPr lang="en-US" sz="1800" kern="1200" dirty="0"/>
            <a:t> </a:t>
          </a:r>
          <a:r>
            <a:rPr lang="en-US" sz="1800" kern="1200" dirty="0" err="1"/>
            <a:t>lainnya</a:t>
          </a:r>
          <a:r>
            <a:rPr lang="en-US" sz="1800" kern="1200" dirty="0"/>
            <a:t> </a:t>
          </a:r>
          <a:r>
            <a:rPr lang="en-US" sz="1800" b="1" kern="1200" dirty="0" err="1"/>
            <a:t>kecuali</a:t>
          </a:r>
          <a:r>
            <a:rPr lang="en-US" sz="1800" kern="1200" dirty="0"/>
            <a:t> </a:t>
          </a:r>
          <a:r>
            <a:rPr lang="en-US" sz="1800" kern="1200" dirty="0" err="1"/>
            <a:t>derivatif</a:t>
          </a:r>
          <a:r>
            <a:rPr lang="en-US" sz="1800" kern="1200" dirty="0"/>
            <a:t> yang </a:t>
          </a:r>
          <a:r>
            <a:rPr lang="en-US" sz="1800" kern="1200" dirty="0" err="1"/>
            <a:t>ditetapkan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lindung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efektif</a:t>
          </a:r>
          <a:endParaRPr lang="en-US" sz="1800" kern="1200" dirty="0"/>
        </a:p>
      </dsp:txBody>
      <dsp:txXfrm>
        <a:off x="1933433" y="1989101"/>
        <a:ext cx="6829598" cy="1808274"/>
      </dsp:txXfrm>
    </dsp:sp>
    <dsp:sp modelId="{4E2F6314-EA93-4237-A6D2-D32F6F12C420}">
      <dsp:nvSpPr>
        <dsp:cNvPr id="0" name=""/>
        <dsp:cNvSpPr/>
      </dsp:nvSpPr>
      <dsp:spPr>
        <a:xfrm>
          <a:off x="180827" y="2169929"/>
          <a:ext cx="1752606" cy="144661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ACF849-FA2D-4823-A5B9-95C4868E0A15}">
      <dsp:nvSpPr>
        <dsp:cNvPr id="0" name=""/>
        <dsp:cNvSpPr/>
      </dsp:nvSpPr>
      <dsp:spPr>
        <a:xfrm>
          <a:off x="0" y="3978203"/>
          <a:ext cx="8763032" cy="1808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Kriteria</a:t>
          </a:r>
          <a:r>
            <a:rPr lang="en-US" sz="2400" kern="1200" dirty="0"/>
            <a:t> </a:t>
          </a:r>
          <a:r>
            <a:rPr lang="en-US" sz="2400" kern="1200" dirty="0" err="1"/>
            <a:t>klasifikasi</a:t>
          </a:r>
          <a:r>
            <a:rPr lang="en-US" sz="2400" kern="1200" dirty="0"/>
            <a:t> (</a:t>
          </a:r>
          <a:r>
            <a:rPr lang="en-US" sz="2400" kern="1200" dirty="0" err="1"/>
            <a:t>jika</a:t>
          </a:r>
          <a:r>
            <a:rPr lang="en-US" sz="2400" kern="1200" dirty="0"/>
            <a:t> </a:t>
          </a:r>
          <a:r>
            <a:rPr lang="en-US" sz="2400" kern="1200" dirty="0" err="1"/>
            <a:t>memenuhi</a:t>
          </a:r>
          <a:r>
            <a:rPr lang="en-US" sz="2400" kern="1200" dirty="0"/>
            <a:t> </a:t>
          </a:r>
          <a:r>
            <a:rPr lang="en-US" sz="2400" kern="1200" dirty="0" err="1"/>
            <a:t>salah</a:t>
          </a:r>
          <a:r>
            <a:rPr lang="en-US" sz="2400" kern="1200" dirty="0"/>
            <a:t> </a:t>
          </a:r>
          <a:r>
            <a:rPr lang="en-US" sz="2400" kern="1200" dirty="0" err="1"/>
            <a:t>satu</a:t>
          </a:r>
          <a:r>
            <a:rPr lang="en-US" sz="2400" kern="1200" dirty="0"/>
            <a:t> </a:t>
          </a:r>
          <a:r>
            <a:rPr lang="en-US" sz="2400" kern="1200" dirty="0" err="1"/>
            <a:t>di</a:t>
          </a:r>
          <a:r>
            <a:rPr lang="en-US" sz="2400" kern="1200" dirty="0"/>
            <a:t> </a:t>
          </a:r>
          <a:r>
            <a:rPr lang="en-US" sz="2400" kern="1200" dirty="0" err="1"/>
            <a:t>antara</a:t>
          </a:r>
          <a:r>
            <a:rPr lang="en-US" sz="2400" kern="1200" dirty="0"/>
            <a:t> </a:t>
          </a:r>
          <a:r>
            <a:rPr lang="en-US" sz="2400" kern="1200" dirty="0" err="1"/>
            <a:t>berikut</a:t>
          </a:r>
          <a:r>
            <a:rPr lang="en-US" sz="2400" kern="1200" dirty="0"/>
            <a:t>):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Diklasikasikan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kelompok</a:t>
          </a:r>
          <a:r>
            <a:rPr lang="en-US" sz="1800" kern="1200" dirty="0"/>
            <a:t> </a:t>
          </a:r>
          <a:r>
            <a:rPr lang="en-US" sz="1800" kern="1200" dirty="0" err="1"/>
            <a:t>diperdagangkan</a:t>
          </a:r>
          <a:r>
            <a:rPr lang="en-US" sz="1800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Pada</a:t>
          </a:r>
          <a:r>
            <a:rPr lang="en-US" sz="1800" kern="1200" dirty="0"/>
            <a:t> </a:t>
          </a:r>
          <a:r>
            <a:rPr lang="en-US" sz="1800" kern="1200" dirty="0" err="1"/>
            <a:t>saat</a:t>
          </a:r>
          <a:r>
            <a:rPr lang="en-US" sz="1800" kern="1200" dirty="0"/>
            <a:t> </a:t>
          </a:r>
          <a:r>
            <a:rPr lang="en-US" sz="1800" kern="1200" dirty="0" err="1"/>
            <a:t>awal</a:t>
          </a:r>
          <a:r>
            <a:rPr lang="en-US" sz="1800" kern="1200" dirty="0"/>
            <a:t> </a:t>
          </a:r>
          <a:r>
            <a:rPr lang="en-US" sz="1800" kern="1200" dirty="0" err="1"/>
            <a:t>telah</a:t>
          </a:r>
          <a:r>
            <a:rPr lang="en-US" sz="1800" kern="1200" dirty="0"/>
            <a:t> </a:t>
          </a:r>
          <a:r>
            <a:rPr lang="en-US" sz="1800" kern="1200" dirty="0" err="1"/>
            <a:t>diukur</a:t>
          </a:r>
          <a:r>
            <a:rPr lang="en-US" sz="1800" kern="1200" dirty="0"/>
            <a:t> </a:t>
          </a:r>
          <a:r>
            <a:rPr lang="en-US" sz="1800" kern="1200" dirty="0" err="1"/>
            <a:t>pada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wajar</a:t>
          </a:r>
          <a:r>
            <a:rPr lang="en-US" sz="1800" kern="1200" dirty="0"/>
            <a:t> </a:t>
          </a:r>
          <a:r>
            <a:rPr lang="en-US" sz="1800" kern="1200" dirty="0" err="1"/>
            <a:t>melalui</a:t>
          </a:r>
          <a:r>
            <a:rPr lang="en-US" sz="1800" kern="1200" dirty="0"/>
            <a:t> lab </a:t>
          </a:r>
          <a:r>
            <a:rPr lang="en-US" sz="1800" kern="1200" dirty="0" err="1"/>
            <a:t>rugi</a:t>
          </a:r>
          <a:endParaRPr lang="en-US" sz="1800" kern="1200" dirty="0"/>
        </a:p>
      </dsp:txBody>
      <dsp:txXfrm>
        <a:off x="1933433" y="3978203"/>
        <a:ext cx="6829598" cy="1808274"/>
      </dsp:txXfrm>
    </dsp:sp>
    <dsp:sp modelId="{B8245746-5D4F-4982-846D-C13EE4250DD1}">
      <dsp:nvSpPr>
        <dsp:cNvPr id="0" name=""/>
        <dsp:cNvSpPr/>
      </dsp:nvSpPr>
      <dsp:spPr>
        <a:xfrm>
          <a:off x="180827" y="4159031"/>
          <a:ext cx="1752606" cy="144661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F4CFF-4199-414A-8075-9F452E9F661B}">
      <dsp:nvSpPr>
        <dsp:cNvPr id="0" name=""/>
        <dsp:cNvSpPr/>
      </dsp:nvSpPr>
      <dsp:spPr>
        <a:xfrm>
          <a:off x="0" y="0"/>
          <a:ext cx="8286808" cy="8784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Penerimaan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bank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diketahui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45202" y="0"/>
        <a:ext cx="6541605" cy="878407"/>
      </dsp:txXfrm>
    </dsp:sp>
    <dsp:sp modelId="{D5D6CAE3-4EAC-4FD4-974A-4B7E7AA562F3}">
      <dsp:nvSpPr>
        <dsp:cNvPr id="0" name=""/>
        <dsp:cNvSpPr/>
      </dsp:nvSpPr>
      <dsp:spPr>
        <a:xfrm>
          <a:off x="87840" y="87840"/>
          <a:ext cx="1657361" cy="70272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80AA63-59D2-4563-9683-B3BB4185F1E9}">
      <dsp:nvSpPr>
        <dsp:cNvPr id="0" name=""/>
        <dsp:cNvSpPr/>
      </dsp:nvSpPr>
      <dsp:spPr>
        <a:xfrm>
          <a:off x="0" y="966247"/>
          <a:ext cx="8286808" cy="878407"/>
        </a:xfrm>
        <a:prstGeom prst="roundRect">
          <a:avLst>
            <a:gd name="adj" fmla="val 10000"/>
          </a:avLst>
        </a:prstGeom>
        <a:solidFill>
          <a:schemeClr val="accent5">
            <a:hueOff val="-2743416"/>
            <a:satOff val="-502"/>
            <a:lumOff val="-71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Penerimaan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disetorkan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atau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sudah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disetorkan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terlihat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rekening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Koran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bank</a:t>
          </a:r>
        </a:p>
      </dsp:txBody>
      <dsp:txXfrm>
        <a:off x="1745202" y="966247"/>
        <a:ext cx="6541605" cy="878407"/>
      </dsp:txXfrm>
    </dsp:sp>
    <dsp:sp modelId="{F8648AB3-5336-4205-BD68-A2F08AD1622E}">
      <dsp:nvSpPr>
        <dsp:cNvPr id="0" name=""/>
        <dsp:cNvSpPr/>
      </dsp:nvSpPr>
      <dsp:spPr>
        <a:xfrm>
          <a:off x="87840" y="1054088"/>
          <a:ext cx="1657361" cy="70272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877786"/>
            <a:satOff val="-2635"/>
            <a:lumOff val="-212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FAE579-AD9A-4564-A6B2-ED40AC6AFC56}">
      <dsp:nvSpPr>
        <dsp:cNvPr id="0" name=""/>
        <dsp:cNvSpPr/>
      </dsp:nvSpPr>
      <dsp:spPr>
        <a:xfrm>
          <a:off x="0" y="1932495"/>
          <a:ext cx="8286808" cy="878407"/>
        </a:xfrm>
        <a:prstGeom prst="roundRect">
          <a:avLst>
            <a:gd name="adj" fmla="val 10000"/>
          </a:avLst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Pengeluaran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bank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diketahui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45202" y="1932495"/>
        <a:ext cx="6541605" cy="878407"/>
      </dsp:txXfrm>
    </dsp:sp>
    <dsp:sp modelId="{E49B6B17-F21F-44EF-942C-2571FE6A2817}">
      <dsp:nvSpPr>
        <dsp:cNvPr id="0" name=""/>
        <dsp:cNvSpPr/>
      </dsp:nvSpPr>
      <dsp:spPr>
        <a:xfrm>
          <a:off x="87840" y="2020336"/>
          <a:ext cx="1657361" cy="70272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2D0F82-8974-40D1-9944-EFC6B8A7A0EA}">
      <dsp:nvSpPr>
        <dsp:cNvPr id="0" name=""/>
        <dsp:cNvSpPr/>
      </dsp:nvSpPr>
      <dsp:spPr>
        <a:xfrm>
          <a:off x="0" y="2898743"/>
          <a:ext cx="8286808" cy="878407"/>
        </a:xfrm>
        <a:prstGeom prst="roundRect">
          <a:avLst>
            <a:gd name="adj" fmla="val 10000"/>
          </a:avLst>
        </a:prstGeom>
        <a:solidFill>
          <a:schemeClr val="accent5">
            <a:hueOff val="-8230248"/>
            <a:satOff val="-1505"/>
            <a:lumOff val="-213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Pengeluaran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namun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belum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diambil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pemegang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cek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45202" y="2898743"/>
        <a:ext cx="6541605" cy="878407"/>
      </dsp:txXfrm>
    </dsp:sp>
    <dsp:sp modelId="{813A1A7E-7B6B-4B23-B3B0-70BCBBCA21C6}">
      <dsp:nvSpPr>
        <dsp:cNvPr id="0" name=""/>
        <dsp:cNvSpPr/>
      </dsp:nvSpPr>
      <dsp:spPr>
        <a:xfrm>
          <a:off x="87840" y="2986584"/>
          <a:ext cx="1657361" cy="70272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8633359"/>
            <a:satOff val="-7904"/>
            <a:lumOff val="-637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71988B-CDF6-40E3-BDDF-845D3B59FCA6}">
      <dsp:nvSpPr>
        <dsp:cNvPr id="0" name=""/>
        <dsp:cNvSpPr/>
      </dsp:nvSpPr>
      <dsp:spPr>
        <a:xfrm>
          <a:off x="0" y="3864991"/>
          <a:ext cx="8286808" cy="878407"/>
        </a:xfrm>
        <a:prstGeom prst="roundRect">
          <a:avLst>
            <a:gd name="adj" fmla="val 1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Kesalahan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mencatat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dapat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terjadi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baik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bank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maupun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entitas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sp:txBody>
      <dsp:txXfrm>
        <a:off x="1745202" y="3864991"/>
        <a:ext cx="6541605" cy="878407"/>
      </dsp:txXfrm>
    </dsp:sp>
    <dsp:sp modelId="{89280E8F-3464-478F-AE39-328AF0B4738F}">
      <dsp:nvSpPr>
        <dsp:cNvPr id="0" name=""/>
        <dsp:cNvSpPr/>
      </dsp:nvSpPr>
      <dsp:spPr>
        <a:xfrm>
          <a:off x="87840" y="3952832"/>
          <a:ext cx="1657361" cy="70272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295A5-093A-40FC-BA40-FA348DF9A35B}">
      <dsp:nvSpPr>
        <dsp:cNvPr id="0" name=""/>
        <dsp:cNvSpPr/>
      </dsp:nvSpPr>
      <dsp:spPr>
        <a:xfrm>
          <a:off x="0" y="0"/>
          <a:ext cx="8305800" cy="1403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klaim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perusahaan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kepada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pihak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ketiga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didukung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janji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tertulis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membayar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jangka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waktu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id-ID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tertentu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01505" y="0"/>
        <a:ext cx="6504294" cy="1403454"/>
      </dsp:txXfrm>
    </dsp:sp>
    <dsp:sp modelId="{95FB5207-B2D7-4302-A001-1A0D7DF16449}">
      <dsp:nvSpPr>
        <dsp:cNvPr id="0" name=""/>
        <dsp:cNvSpPr/>
      </dsp:nvSpPr>
      <dsp:spPr>
        <a:xfrm>
          <a:off x="140345" y="140345"/>
          <a:ext cx="1661160" cy="112276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E45AD9-8610-4864-82F9-38CC2A264823}">
      <dsp:nvSpPr>
        <dsp:cNvPr id="0" name=""/>
        <dsp:cNvSpPr/>
      </dsp:nvSpPr>
      <dsp:spPr>
        <a:xfrm>
          <a:off x="0" y="1543799"/>
          <a:ext cx="8305800" cy="1403454"/>
        </a:xfrm>
        <a:prstGeom prst="roundRect">
          <a:avLst>
            <a:gd name="adj" fmla="val 10000"/>
          </a:avLst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bisanya memiliki bunga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tidak berbunga biasanya dijual dengan discount (lebih rendah dari nilai nominal)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atau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penerbit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menerima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lebih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rendah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01505" y="1543799"/>
        <a:ext cx="6504294" cy="1403454"/>
      </dsp:txXfrm>
    </dsp:sp>
    <dsp:sp modelId="{E69CB49A-2C32-4D2B-9F9E-BFA46FA562F3}">
      <dsp:nvSpPr>
        <dsp:cNvPr id="0" name=""/>
        <dsp:cNvSpPr/>
      </dsp:nvSpPr>
      <dsp:spPr>
        <a:xfrm>
          <a:off x="140345" y="1684145"/>
          <a:ext cx="1661160" cy="112276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FECCB-C838-4A22-A084-1D896175DD3D}">
      <dsp:nvSpPr>
        <dsp:cNvPr id="0" name=""/>
        <dsp:cNvSpPr/>
      </dsp:nvSpPr>
      <dsp:spPr>
        <a:xfrm>
          <a:off x="0" y="3087599"/>
          <a:ext cx="8305800" cy="1403454"/>
        </a:xfrm>
        <a:prstGeom prst="roundRect">
          <a:avLst>
            <a:gd name="adj" fmla="val 1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Wesel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tagih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vs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obligasi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keberadaan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pasar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penerbitan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01505" y="3087599"/>
        <a:ext cx="6504294" cy="1403454"/>
      </dsp:txXfrm>
    </dsp:sp>
    <dsp:sp modelId="{5B945CF9-E141-48B0-B399-E06E9C9F5A0C}">
      <dsp:nvSpPr>
        <dsp:cNvPr id="0" name=""/>
        <dsp:cNvSpPr/>
      </dsp:nvSpPr>
      <dsp:spPr>
        <a:xfrm>
          <a:off x="140345" y="3227945"/>
          <a:ext cx="1661160" cy="112276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3B7F2-528F-419B-9165-BF49CF92DF4F}">
      <dsp:nvSpPr>
        <dsp:cNvPr id="0" name=""/>
        <dsp:cNvSpPr/>
      </dsp:nvSpPr>
      <dsp:spPr>
        <a:xfrm>
          <a:off x="0" y="0"/>
          <a:ext cx="828680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Mempengaruhi</a:t>
          </a:r>
          <a:r>
            <a:rPr lang="en-US" sz="2200" kern="1200" dirty="0"/>
            <a:t> </a:t>
          </a:r>
          <a:r>
            <a:rPr lang="en-US" sz="2200" kern="1200" dirty="0" err="1"/>
            <a:t>pendapatan</a:t>
          </a:r>
          <a:r>
            <a:rPr lang="en-US" sz="2200" kern="1200" dirty="0"/>
            <a:t> </a:t>
          </a:r>
          <a:r>
            <a:rPr lang="en-US" sz="2200" kern="1200" dirty="0" err="1"/>
            <a:t>tapi</a:t>
          </a:r>
          <a:r>
            <a:rPr lang="en-US" sz="2200" kern="1200" dirty="0"/>
            <a:t> </a:t>
          </a:r>
          <a:r>
            <a:rPr lang="en-US" sz="2200" kern="1200" dirty="0" err="1"/>
            <a:t>tidak</a:t>
          </a:r>
          <a:r>
            <a:rPr lang="en-US" sz="2200" kern="1200" dirty="0"/>
            <a:t> </a:t>
          </a:r>
          <a:r>
            <a:rPr lang="en-US" sz="2200" kern="1200" dirty="0" err="1"/>
            <a:t>mempengaruhi</a:t>
          </a:r>
          <a:r>
            <a:rPr lang="en-US" sz="2200" kern="1200" dirty="0"/>
            <a:t> </a:t>
          </a:r>
          <a:r>
            <a:rPr lang="en-US" sz="2200" kern="1200" dirty="0" err="1"/>
            <a:t>piutang</a:t>
          </a:r>
          <a:endParaRPr lang="en-US" sz="2200" kern="1200" dirty="0"/>
        </a:p>
      </dsp:txBody>
      <dsp:txXfrm>
        <a:off x="1784361" y="0"/>
        <a:ext cx="6502446" cy="1269999"/>
      </dsp:txXfrm>
    </dsp:sp>
    <dsp:sp modelId="{3B2D0DAF-36A5-4B1A-B04C-AB3E64C74848}">
      <dsp:nvSpPr>
        <dsp:cNvPr id="0" name=""/>
        <dsp:cNvSpPr/>
      </dsp:nvSpPr>
      <dsp:spPr>
        <a:xfrm>
          <a:off x="126999" y="126999"/>
          <a:ext cx="1657361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42DAD5-C7BC-4D8D-BD51-17A77E41514A}">
      <dsp:nvSpPr>
        <dsp:cNvPr id="0" name=""/>
        <dsp:cNvSpPr/>
      </dsp:nvSpPr>
      <dsp:spPr>
        <a:xfrm>
          <a:off x="0" y="1396999"/>
          <a:ext cx="828680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tint val="50000"/>
                <a:satMod val="300000"/>
              </a:schemeClr>
            </a:gs>
            <a:gs pos="35000">
              <a:schemeClr val="accent5">
                <a:hueOff val="-5486832"/>
                <a:satOff val="-1003"/>
                <a:lumOff val="-14215"/>
                <a:alphaOff val="0"/>
                <a:tint val="37000"/>
                <a:satMod val="30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Piutang akan dicatat sebesar nilai setelah dikurangi diskon penjualan</a:t>
          </a:r>
          <a:endParaRPr lang="en-US" sz="2200" kern="1200" dirty="0"/>
        </a:p>
      </dsp:txBody>
      <dsp:txXfrm>
        <a:off x="1784361" y="1396999"/>
        <a:ext cx="6502446" cy="1269999"/>
      </dsp:txXfrm>
    </dsp:sp>
    <dsp:sp modelId="{227BD164-7D44-479F-98DA-EE015CEDE96F}">
      <dsp:nvSpPr>
        <dsp:cNvPr id="0" name=""/>
        <dsp:cNvSpPr/>
      </dsp:nvSpPr>
      <dsp:spPr>
        <a:xfrm>
          <a:off x="126999" y="1523999"/>
          <a:ext cx="1657361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1DE161-AFC6-447A-A2F7-EFB4E2A63281}">
      <dsp:nvSpPr>
        <dsp:cNvPr id="0" name=""/>
        <dsp:cNvSpPr/>
      </dsp:nvSpPr>
      <dsp:spPr>
        <a:xfrm>
          <a:off x="0" y="2793999"/>
          <a:ext cx="828680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</a:t>
          </a:r>
          <a:r>
            <a:rPr lang="en-US" sz="2200" kern="1200" dirty="0" err="1"/>
            <a:t>pencatatan</a:t>
          </a:r>
          <a:r>
            <a:rPr lang="en-US" sz="2200" kern="1200" dirty="0"/>
            <a:t>: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 dirty="0"/>
            <a:t>piu</a:t>
          </a:r>
          <a:r>
            <a:rPr lang="en-US" sz="2200" kern="1200" dirty="0"/>
            <a:t>tan</a:t>
          </a:r>
          <a:r>
            <a:rPr lang="id-ID" sz="2200" kern="1200" dirty="0"/>
            <a:t>g bersih (net method)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kern="1200" dirty="0"/>
            <a:t>metode piutang kotor (gross methods)</a:t>
          </a:r>
          <a:endParaRPr lang="en-US" sz="2200" kern="1200" dirty="0"/>
        </a:p>
      </dsp:txBody>
      <dsp:txXfrm>
        <a:off x="1784361" y="2793999"/>
        <a:ext cx="6502446" cy="1269999"/>
      </dsp:txXfrm>
    </dsp:sp>
    <dsp:sp modelId="{87197CCD-99D7-44DE-87FD-A82E45900FB0}">
      <dsp:nvSpPr>
        <dsp:cNvPr id="0" name=""/>
        <dsp:cNvSpPr/>
      </dsp:nvSpPr>
      <dsp:spPr>
        <a:xfrm>
          <a:off x="126999" y="2920999"/>
          <a:ext cx="1657361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C0D6C-DD06-48AB-B176-13F739574C7F}">
      <dsp:nvSpPr>
        <dsp:cNvPr id="0" name=""/>
        <dsp:cNvSpPr/>
      </dsp:nvSpPr>
      <dsp:spPr>
        <a:xfrm rot="10800000">
          <a:off x="1895161" y="1049"/>
          <a:ext cx="6745890" cy="78403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5737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Kesulitan keuangan signifikan pihak peminjam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091169" y="1049"/>
        <a:ext cx="6549882" cy="784032"/>
      </dsp:txXfrm>
    </dsp:sp>
    <dsp:sp modelId="{3C6D3E3E-4A8D-49BF-A519-A6497831AB08}">
      <dsp:nvSpPr>
        <dsp:cNvPr id="0" name=""/>
        <dsp:cNvSpPr/>
      </dsp:nvSpPr>
      <dsp:spPr>
        <a:xfrm>
          <a:off x="1503144" y="1049"/>
          <a:ext cx="784032" cy="7840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CFE057-10DC-489D-8D54-153479DF3CFD}">
      <dsp:nvSpPr>
        <dsp:cNvPr id="0" name=""/>
        <dsp:cNvSpPr/>
      </dsp:nvSpPr>
      <dsp:spPr>
        <a:xfrm rot="10800000">
          <a:off x="1895161" y="1019122"/>
          <a:ext cx="6745890" cy="1025985"/>
        </a:xfrm>
        <a:prstGeom prst="homePlate">
          <a:avLst/>
        </a:prstGeom>
        <a:gradFill rotWithShape="0">
          <a:gsLst>
            <a:gs pos="0">
              <a:schemeClr val="accent5">
                <a:hueOff val="-2743416"/>
                <a:satOff val="-502"/>
                <a:lumOff val="-7108"/>
                <a:alphaOff val="0"/>
                <a:shade val="51000"/>
                <a:satMod val="130000"/>
              </a:schemeClr>
            </a:gs>
            <a:gs pos="80000">
              <a:schemeClr val="accent5">
                <a:hueOff val="-2743416"/>
                <a:satOff val="-502"/>
                <a:lumOff val="-7108"/>
                <a:alphaOff val="0"/>
                <a:shade val="93000"/>
                <a:satMod val="130000"/>
              </a:schemeClr>
            </a:gs>
            <a:gs pos="100000">
              <a:schemeClr val="accent5">
                <a:hueOff val="-2743416"/>
                <a:satOff val="-502"/>
                <a:lumOff val="-71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5737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Pelanggaran kontrak seperti terjadi penundaan pembayaran bunga maupun pokok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151657" y="1019122"/>
        <a:ext cx="6489394" cy="1025985"/>
      </dsp:txXfrm>
    </dsp:sp>
    <dsp:sp modelId="{327E465C-4B0A-451A-9FC1-B90DB4C6504B}">
      <dsp:nvSpPr>
        <dsp:cNvPr id="0" name=""/>
        <dsp:cNvSpPr/>
      </dsp:nvSpPr>
      <dsp:spPr>
        <a:xfrm>
          <a:off x="1503144" y="1140098"/>
          <a:ext cx="784032" cy="784032"/>
        </a:xfrm>
        <a:prstGeom prst="ellipse">
          <a:avLst/>
        </a:prstGeom>
        <a:solidFill>
          <a:schemeClr val="accent5">
            <a:tint val="50000"/>
            <a:hueOff val="-2877786"/>
            <a:satOff val="-2635"/>
            <a:lumOff val="-21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AD9BBE-1096-4439-9524-FBFCCF8167FD}">
      <dsp:nvSpPr>
        <dsp:cNvPr id="0" name=""/>
        <dsp:cNvSpPr/>
      </dsp:nvSpPr>
      <dsp:spPr>
        <a:xfrm rot="10800000">
          <a:off x="1895161" y="2279147"/>
          <a:ext cx="6745890" cy="1031967"/>
        </a:xfrm>
        <a:prstGeom prst="homePlate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5737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Pihak pemberi pinjaman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memberikan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kelonggaran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akibat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kesulitan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dialami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peminjam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153153" y="2279147"/>
        <a:ext cx="6487898" cy="1031967"/>
      </dsp:txXfrm>
    </dsp:sp>
    <dsp:sp modelId="{C4F50E27-3496-4814-A400-014AEA3AB360}">
      <dsp:nvSpPr>
        <dsp:cNvPr id="0" name=""/>
        <dsp:cNvSpPr/>
      </dsp:nvSpPr>
      <dsp:spPr>
        <a:xfrm>
          <a:off x="1503144" y="2403114"/>
          <a:ext cx="784032" cy="784032"/>
        </a:xfrm>
        <a:prstGeom prst="ellipse">
          <a:avLst/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12B1C7-5376-41D2-BE5F-094E51B43544}">
      <dsp:nvSpPr>
        <dsp:cNvPr id="0" name=""/>
        <dsp:cNvSpPr/>
      </dsp:nvSpPr>
      <dsp:spPr>
        <a:xfrm rot="10800000">
          <a:off x="1895161" y="3545154"/>
          <a:ext cx="6745890" cy="784032"/>
        </a:xfrm>
        <a:prstGeom prst="homePlate">
          <a:avLst/>
        </a:prstGeom>
        <a:gradFill rotWithShape="0">
          <a:gsLst>
            <a:gs pos="0">
              <a:schemeClr val="accent5">
                <a:hueOff val="-8230248"/>
                <a:satOff val="-1505"/>
                <a:lumOff val="-21323"/>
                <a:alphaOff val="0"/>
                <a:shade val="51000"/>
                <a:satMod val="130000"/>
              </a:schemeClr>
            </a:gs>
            <a:gs pos="80000">
              <a:schemeClr val="accent5">
                <a:hueOff val="-8230248"/>
                <a:satOff val="-1505"/>
                <a:lumOff val="-21323"/>
                <a:alphaOff val="0"/>
                <a:shade val="93000"/>
                <a:satMod val="130000"/>
              </a:schemeClr>
            </a:gs>
            <a:gs pos="100000">
              <a:schemeClr val="accent5">
                <a:hueOff val="-8230248"/>
                <a:satOff val="-1505"/>
                <a:lumOff val="-213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5737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Peminjam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dinyatakan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pailit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pengadilan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091169" y="3545154"/>
        <a:ext cx="6549882" cy="784032"/>
      </dsp:txXfrm>
    </dsp:sp>
    <dsp:sp modelId="{CF957840-100F-4685-863E-0887A3C1A9FC}">
      <dsp:nvSpPr>
        <dsp:cNvPr id="0" name=""/>
        <dsp:cNvSpPr/>
      </dsp:nvSpPr>
      <dsp:spPr>
        <a:xfrm>
          <a:off x="1503144" y="3545154"/>
          <a:ext cx="784032" cy="784032"/>
        </a:xfrm>
        <a:prstGeom prst="ellipse">
          <a:avLst/>
        </a:prstGeom>
        <a:solidFill>
          <a:schemeClr val="accent5">
            <a:tint val="50000"/>
            <a:hueOff val="-8633359"/>
            <a:satOff val="-7904"/>
            <a:lumOff val="-63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F349F5-E1CB-4DFF-88EF-2715CE98DA46}">
      <dsp:nvSpPr>
        <dsp:cNvPr id="0" name=""/>
        <dsp:cNvSpPr/>
      </dsp:nvSpPr>
      <dsp:spPr>
        <a:xfrm rot="10800000">
          <a:off x="1895161" y="4563227"/>
          <a:ext cx="6745890" cy="784032"/>
        </a:xfrm>
        <a:prstGeom prst="homePlate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5737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Memburuknya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kondisi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ekonomi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menyebabkan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kemampuan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membayar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turun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091169" y="4563227"/>
        <a:ext cx="6549882" cy="784032"/>
      </dsp:txXfrm>
    </dsp:sp>
    <dsp:sp modelId="{C15F76E1-2B8B-4535-BF3A-4C8479304E69}">
      <dsp:nvSpPr>
        <dsp:cNvPr id="0" name=""/>
        <dsp:cNvSpPr/>
      </dsp:nvSpPr>
      <dsp:spPr>
        <a:xfrm>
          <a:off x="1503144" y="4563227"/>
          <a:ext cx="784032" cy="784032"/>
        </a:xfrm>
        <a:prstGeom prst="ellipse">
          <a:avLst/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822DC-B320-43A9-BE14-7150EE185B4D}">
      <dsp:nvSpPr>
        <dsp:cNvPr id="0" name=""/>
        <dsp:cNvSpPr/>
      </dsp:nvSpPr>
      <dsp:spPr>
        <a:xfrm>
          <a:off x="1666089" y="1214446"/>
          <a:ext cx="2756807" cy="689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terdapat bukti objektif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86275" y="1234632"/>
        <a:ext cx="2716435" cy="648829"/>
      </dsp:txXfrm>
    </dsp:sp>
    <dsp:sp modelId="{48574C9A-2587-4F5E-BD4D-1D105C049E02}">
      <dsp:nvSpPr>
        <dsp:cNvPr id="0" name=""/>
        <dsp:cNvSpPr/>
      </dsp:nvSpPr>
      <dsp:spPr>
        <a:xfrm rot="21595452">
          <a:off x="4508833" y="1401698"/>
          <a:ext cx="515619" cy="31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08833" y="1463788"/>
        <a:ext cx="422577" cy="186084"/>
      </dsp:txXfrm>
    </dsp:sp>
    <dsp:sp modelId="{564F40FE-6054-4335-B58C-B4AA886CCD81}">
      <dsp:nvSpPr>
        <dsp:cNvPr id="0" name=""/>
        <dsp:cNvSpPr/>
      </dsp:nvSpPr>
      <dsp:spPr>
        <a:xfrm>
          <a:off x="5110389" y="887434"/>
          <a:ext cx="4146293" cy="1332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43416"/>
                <a:satOff val="-502"/>
                <a:lumOff val="-7108"/>
                <a:alphaOff val="0"/>
                <a:shade val="51000"/>
                <a:satMod val="130000"/>
              </a:schemeClr>
            </a:gs>
            <a:gs pos="80000">
              <a:schemeClr val="accent5">
                <a:hueOff val="-2743416"/>
                <a:satOff val="-502"/>
                <a:lumOff val="-7108"/>
                <a:alphaOff val="0"/>
                <a:shade val="93000"/>
                <a:satMod val="130000"/>
              </a:schemeClr>
            </a:gs>
            <a:gs pos="100000">
              <a:schemeClr val="accent5">
                <a:hueOff val="-2743416"/>
                <a:satOff val="-502"/>
                <a:lumOff val="-71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kerugian diukur berdasarkan selisih antara nilai tercatat piutang dengan nilai kini estimasi arus kas masa depan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49410" y="926455"/>
        <a:ext cx="4068251" cy="1254233"/>
      </dsp:txXfrm>
    </dsp:sp>
    <dsp:sp modelId="{DCF096EE-D571-4784-8F89-288429C84C99}">
      <dsp:nvSpPr>
        <dsp:cNvPr id="0" name=""/>
        <dsp:cNvSpPr/>
      </dsp:nvSpPr>
      <dsp:spPr>
        <a:xfrm rot="5369205">
          <a:off x="6934254" y="2409070"/>
          <a:ext cx="516668" cy="31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57888"/>
            <a:satOff val="-669"/>
            <a:lumOff val="-94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7099129" y="2305808"/>
        <a:ext cx="186084" cy="423626"/>
      </dsp:txXfrm>
    </dsp:sp>
    <dsp:sp modelId="{A2176E89-2D1B-40AA-ACA6-614854486A6D}">
      <dsp:nvSpPr>
        <dsp:cNvPr id="0" name=""/>
        <dsp:cNvSpPr/>
      </dsp:nvSpPr>
      <dsp:spPr>
        <a:xfrm>
          <a:off x="5463729" y="2908573"/>
          <a:ext cx="3473687" cy="1093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Tingkat diskonto 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</a:t>
          </a:r>
          <a:r>
            <a:rPr lang="id-ID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suku bunga efektif yang berlaku pada saat pengakuan awal dari aset tersebut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95764" y="2940608"/>
        <a:ext cx="3409617" cy="1029672"/>
      </dsp:txXfrm>
    </dsp:sp>
    <dsp:sp modelId="{4266AC34-9C71-4020-A660-7F84035B29E2}">
      <dsp:nvSpPr>
        <dsp:cNvPr id="0" name=""/>
        <dsp:cNvSpPr/>
      </dsp:nvSpPr>
      <dsp:spPr>
        <a:xfrm rot="5281282">
          <a:off x="7063016" y="4065781"/>
          <a:ext cx="327998" cy="31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15777"/>
            <a:satOff val="-1338"/>
            <a:lumOff val="-189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7132367" y="4056880"/>
        <a:ext cx="186084" cy="234956"/>
      </dsp:txXfrm>
    </dsp:sp>
    <dsp:sp modelId="{47DB3C2A-2FBB-40A3-99F2-A8D5D400011C}">
      <dsp:nvSpPr>
        <dsp:cNvPr id="0" name=""/>
        <dsp:cNvSpPr/>
      </dsp:nvSpPr>
      <dsp:spPr>
        <a:xfrm>
          <a:off x="5501139" y="4439387"/>
          <a:ext cx="3500042" cy="960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30248"/>
                <a:satOff val="-1505"/>
                <a:lumOff val="-21323"/>
                <a:alphaOff val="0"/>
                <a:shade val="51000"/>
                <a:satMod val="130000"/>
              </a:schemeClr>
            </a:gs>
            <a:gs pos="80000">
              <a:schemeClr val="accent5">
                <a:hueOff val="-8230248"/>
                <a:satOff val="-1505"/>
                <a:lumOff val="-21323"/>
                <a:alphaOff val="0"/>
                <a:shade val="93000"/>
                <a:satMod val="130000"/>
              </a:schemeClr>
            </a:gs>
            <a:gs pos="100000">
              <a:schemeClr val="accent5">
                <a:hueOff val="-8230248"/>
                <a:satOff val="-1505"/>
                <a:lumOff val="-213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Nilai tercatat piutang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dikurangi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langsung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/</a:t>
          </a:r>
          <a:r>
            <a:rPr lang="en-US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pencadangan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529277" y="4467525"/>
        <a:ext cx="3443766" cy="904416"/>
      </dsp:txXfrm>
    </dsp:sp>
    <dsp:sp modelId="{7F8F995D-DF04-4739-AB7E-AFA4FC676683}">
      <dsp:nvSpPr>
        <dsp:cNvPr id="0" name=""/>
        <dsp:cNvSpPr/>
      </dsp:nvSpPr>
      <dsp:spPr>
        <a:xfrm rot="10800000">
          <a:off x="4599889" y="4702329"/>
          <a:ext cx="772667" cy="31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4692931" y="4764357"/>
        <a:ext cx="679625" cy="186084"/>
      </dsp:txXfrm>
    </dsp:sp>
    <dsp:sp modelId="{66FC2594-8FC2-4B5D-A07B-C4C85C9B36AE}">
      <dsp:nvSpPr>
        <dsp:cNvPr id="0" name=""/>
        <dsp:cNvSpPr/>
      </dsp:nvSpPr>
      <dsp:spPr>
        <a:xfrm>
          <a:off x="1714499" y="4324176"/>
          <a:ext cx="2756807" cy="9622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Kerugian diakui dalam laporan laba rugi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42682" y="4352359"/>
        <a:ext cx="2700441" cy="9058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5775B-3D8D-464C-8C00-C7C6A56210E9}">
      <dsp:nvSpPr>
        <dsp:cNvPr id="0" name=""/>
        <dsp:cNvSpPr/>
      </dsp:nvSpPr>
      <dsp:spPr>
        <a:xfrm>
          <a:off x="944795" y="443"/>
          <a:ext cx="2829778" cy="1414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dagang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86236" y="41884"/>
        <a:ext cx="2746896" cy="1332007"/>
      </dsp:txXfrm>
    </dsp:sp>
    <dsp:sp modelId="{3BB09CC1-4AD3-4171-9A80-E216D2594892}">
      <dsp:nvSpPr>
        <dsp:cNvPr id="0" name=""/>
        <dsp:cNvSpPr/>
      </dsp:nvSpPr>
      <dsp:spPr>
        <a:xfrm>
          <a:off x="1227773" y="1415332"/>
          <a:ext cx="282977" cy="1061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167"/>
              </a:lnTo>
              <a:lnTo>
                <a:pt x="282977" y="106116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CB182-B46E-4922-A5E4-4DE78895A5B8}">
      <dsp:nvSpPr>
        <dsp:cNvPr id="0" name=""/>
        <dsp:cNvSpPr/>
      </dsp:nvSpPr>
      <dsp:spPr>
        <a:xfrm>
          <a:off x="1510751" y="1769055"/>
          <a:ext cx="2263823" cy="1414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tidak dapat dibayar 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52192" y="1810496"/>
        <a:ext cx="2180941" cy="1332007"/>
      </dsp:txXfrm>
    </dsp:sp>
    <dsp:sp modelId="{FBE5772F-4B4A-46C8-9E77-8F245D70340A}">
      <dsp:nvSpPr>
        <dsp:cNvPr id="0" name=""/>
        <dsp:cNvSpPr/>
      </dsp:nvSpPr>
      <dsp:spPr>
        <a:xfrm>
          <a:off x="1227773" y="1415332"/>
          <a:ext cx="282977" cy="282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778"/>
              </a:lnTo>
              <a:lnTo>
                <a:pt x="282977" y="282977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F9BD7-ACEF-4A4A-9F46-C42FF98C7465}">
      <dsp:nvSpPr>
        <dsp:cNvPr id="0" name=""/>
        <dsp:cNvSpPr/>
      </dsp:nvSpPr>
      <dsp:spPr>
        <a:xfrm>
          <a:off x="1510751" y="3537667"/>
          <a:ext cx="2263823" cy="1414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657888"/>
              <a:satOff val="-669"/>
              <a:lumOff val="-9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dibayar namun waktu pembayarannya lebih lama dari yang dijanjikan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52192" y="3579108"/>
        <a:ext cx="2180941" cy="1332007"/>
      </dsp:txXfrm>
    </dsp:sp>
    <dsp:sp modelId="{27B39A12-C42C-4B9E-877E-BBCA9F8B50A6}">
      <dsp:nvSpPr>
        <dsp:cNvPr id="0" name=""/>
        <dsp:cNvSpPr/>
      </dsp:nvSpPr>
      <dsp:spPr>
        <a:xfrm>
          <a:off x="4482018" y="443"/>
          <a:ext cx="3383170" cy="1414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Piuang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dagang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terbukti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bisa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dibayar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23459" y="41884"/>
        <a:ext cx="3300288" cy="1332007"/>
      </dsp:txXfrm>
    </dsp:sp>
    <dsp:sp modelId="{00402CE7-50C1-4B6A-96E9-86AC86899D0E}">
      <dsp:nvSpPr>
        <dsp:cNvPr id="0" name=""/>
        <dsp:cNvSpPr/>
      </dsp:nvSpPr>
      <dsp:spPr>
        <a:xfrm>
          <a:off x="4820335" y="1415332"/>
          <a:ext cx="338317" cy="1061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167"/>
              </a:lnTo>
              <a:lnTo>
                <a:pt x="338317" y="106116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DE96A-5EAF-49D0-8103-6650E2D64EF8}">
      <dsp:nvSpPr>
        <dsp:cNvPr id="0" name=""/>
        <dsp:cNvSpPr/>
      </dsp:nvSpPr>
      <dsp:spPr>
        <a:xfrm>
          <a:off x="5158652" y="1769055"/>
          <a:ext cx="2826269" cy="1414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315777"/>
              <a:satOff val="-1338"/>
              <a:lumOff val="-18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menghapuskan semua piutang tersebut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kecuali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jaminan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200093" y="1810496"/>
        <a:ext cx="2743387" cy="1332007"/>
      </dsp:txXfrm>
    </dsp:sp>
    <dsp:sp modelId="{0DF3E2FB-B2AF-4406-915B-DCDF29044F24}">
      <dsp:nvSpPr>
        <dsp:cNvPr id="0" name=""/>
        <dsp:cNvSpPr/>
      </dsp:nvSpPr>
      <dsp:spPr>
        <a:xfrm>
          <a:off x="4820335" y="1415332"/>
          <a:ext cx="338317" cy="282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778"/>
              </a:lnTo>
              <a:lnTo>
                <a:pt x="338317" y="282977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D9023-9376-4471-91D7-009970CAE194}">
      <dsp:nvSpPr>
        <dsp:cNvPr id="0" name=""/>
        <dsp:cNvSpPr/>
      </dsp:nvSpPr>
      <dsp:spPr>
        <a:xfrm>
          <a:off x="5158652" y="3537667"/>
          <a:ext cx="2817214" cy="1414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kerugian hanya diakui sebesar piutang yang tidak ada jaminannya</a:t>
          </a:r>
          <a:endParaRPr lang="en-US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200093" y="3579108"/>
        <a:ext cx="2734332" cy="13320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50205-5EC2-40B7-9B03-AA0C4167501F}">
      <dsp:nvSpPr>
        <dsp:cNvPr id="0" name=""/>
        <dsp:cNvSpPr/>
      </dsp:nvSpPr>
      <dsp:spPr>
        <a:xfrm>
          <a:off x="1764850" y="-32885"/>
          <a:ext cx="5385875" cy="5385875"/>
        </a:xfrm>
        <a:prstGeom prst="circularArrow">
          <a:avLst>
            <a:gd name="adj1" fmla="val 5544"/>
            <a:gd name="adj2" fmla="val 330680"/>
            <a:gd name="adj3" fmla="val 13758835"/>
            <a:gd name="adj4" fmla="val 1739637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8022E-E61C-46CB-BB38-E36EB53CC020}">
      <dsp:nvSpPr>
        <dsp:cNvPr id="0" name=""/>
        <dsp:cNvSpPr/>
      </dsp:nvSpPr>
      <dsp:spPr>
        <a:xfrm>
          <a:off x="3187500" y="2071"/>
          <a:ext cx="2540574" cy="12702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Evaluasi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thd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individual</a:t>
          </a:r>
        </a:p>
      </dsp:txBody>
      <dsp:txXfrm>
        <a:off x="3249510" y="64081"/>
        <a:ext cx="2416554" cy="1146267"/>
      </dsp:txXfrm>
    </dsp:sp>
    <dsp:sp modelId="{C94C3AD8-AA71-4D52-B2C9-A957FC2BF418}">
      <dsp:nvSpPr>
        <dsp:cNvPr id="0" name=""/>
        <dsp:cNvSpPr/>
      </dsp:nvSpPr>
      <dsp:spPr>
        <a:xfrm>
          <a:off x="5371850" y="1783938"/>
          <a:ext cx="2540574" cy="1496652"/>
        </a:xfrm>
        <a:prstGeom prst="roundRect">
          <a:avLst/>
        </a:prstGeom>
        <a:solidFill>
          <a:schemeClr val="accent5">
            <a:hueOff val="-2743416"/>
            <a:satOff val="-502"/>
            <a:lumOff val="-71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Jika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id-ID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menghitung arus kas masa depan dari piutang 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44911" y="1856999"/>
        <a:ext cx="2394452" cy="1350530"/>
      </dsp:txXfrm>
    </dsp:sp>
    <dsp:sp modelId="{F3566F42-2253-4AE6-B3CF-E4877A857E89}">
      <dsp:nvSpPr>
        <dsp:cNvPr id="0" name=""/>
        <dsp:cNvSpPr/>
      </dsp:nvSpPr>
      <dsp:spPr>
        <a:xfrm>
          <a:off x="5227747" y="4156903"/>
          <a:ext cx="2540574" cy="1270287"/>
        </a:xfrm>
        <a:prstGeom prst="roundRect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Selisihnya akan diakui sebagai kerugian penurunan nila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289757" y="4218913"/>
        <a:ext cx="2416554" cy="1146267"/>
      </dsp:txXfrm>
    </dsp:sp>
    <dsp:sp modelId="{673432EC-7ADA-4C57-831D-53EAA4F96F84}">
      <dsp:nvSpPr>
        <dsp:cNvPr id="0" name=""/>
        <dsp:cNvSpPr/>
      </dsp:nvSpPr>
      <dsp:spPr>
        <a:xfrm>
          <a:off x="1344172" y="4156956"/>
          <a:ext cx="2540574" cy="1270287"/>
        </a:xfrm>
        <a:prstGeom prst="roundRect">
          <a:avLst/>
        </a:prstGeom>
        <a:solidFill>
          <a:schemeClr val="accent5">
            <a:hueOff val="-8230248"/>
            <a:satOff val="-1505"/>
            <a:lumOff val="-213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Jika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bukti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objektif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atas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individual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06182" y="4218966"/>
        <a:ext cx="2416554" cy="1146267"/>
      </dsp:txXfrm>
    </dsp:sp>
    <dsp:sp modelId="{43706827-3A75-4075-9266-8E56166AD331}">
      <dsp:nvSpPr>
        <dsp:cNvPr id="0" name=""/>
        <dsp:cNvSpPr/>
      </dsp:nvSpPr>
      <dsp:spPr>
        <a:xfrm>
          <a:off x="802979" y="1548401"/>
          <a:ext cx="2940918" cy="1967725"/>
        </a:xfrm>
        <a:prstGeom prst="roundRect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piutang dimasukkan dalam kelompok piutang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mengalami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secara</a:t>
          </a: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kolektif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99035" y="1644457"/>
        <a:ext cx="2748806" cy="177561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9FDFD-0F33-49B5-958F-BAB67AEB326B}">
      <dsp:nvSpPr>
        <dsp:cNvPr id="0" name=""/>
        <dsp:cNvSpPr/>
      </dsp:nvSpPr>
      <dsp:spPr>
        <a:xfrm rot="5400000">
          <a:off x="-177269" y="177613"/>
          <a:ext cx="1181796" cy="8272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413973"/>
        <a:ext cx="827257" cy="354539"/>
      </dsp:txXfrm>
    </dsp:sp>
    <dsp:sp modelId="{E56D22A0-6753-4262-8FBF-228BDA1BB038}">
      <dsp:nvSpPr>
        <dsp:cNvPr id="0" name=""/>
        <dsp:cNvSpPr/>
      </dsp:nvSpPr>
      <dsp:spPr>
        <a:xfrm rot="5400000">
          <a:off x="3815758" y="-2988157"/>
          <a:ext cx="768167" cy="674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semua</a:t>
          </a:r>
          <a:r>
            <a:rPr lang="en-US" sz="2500" kern="1200" dirty="0"/>
            <a:t> </a:t>
          </a:r>
          <a:r>
            <a:rPr lang="en-US" sz="2500" kern="1200" dirty="0" err="1"/>
            <a:t>piutang</a:t>
          </a:r>
          <a:r>
            <a:rPr lang="en-US" sz="2500" kern="1200" dirty="0"/>
            <a:t> yang </a:t>
          </a:r>
          <a:r>
            <a:rPr lang="en-US" sz="2500" kern="1200" dirty="0" err="1"/>
            <a:t>dimiliki</a:t>
          </a:r>
          <a:r>
            <a:rPr lang="en-US" sz="2500" kern="1200" dirty="0"/>
            <a:t> </a:t>
          </a:r>
          <a:r>
            <a:rPr lang="en-US" sz="2500" kern="1200" dirty="0" err="1"/>
            <a:t>perusahaan</a:t>
          </a:r>
          <a:r>
            <a:rPr lang="en-US" sz="2500" kern="1200" dirty="0"/>
            <a:t> </a:t>
          </a:r>
          <a:r>
            <a:rPr lang="en-US" sz="2500" kern="1200" dirty="0" err="1"/>
            <a:t>signifikan</a:t>
          </a:r>
          <a:endParaRPr lang="en-US" sz="2500" kern="1200" dirty="0"/>
        </a:p>
      </dsp:txBody>
      <dsp:txXfrm rot="-5400000">
        <a:off x="827257" y="37843"/>
        <a:ext cx="6707671" cy="693169"/>
      </dsp:txXfrm>
    </dsp:sp>
    <dsp:sp modelId="{D36151C4-CD9F-4F88-A2F2-8CF8CC329F17}">
      <dsp:nvSpPr>
        <dsp:cNvPr id="0" name=""/>
        <dsp:cNvSpPr/>
      </dsp:nvSpPr>
      <dsp:spPr>
        <a:xfrm rot="5400000">
          <a:off x="-177269" y="1158007"/>
          <a:ext cx="1181796" cy="827257"/>
        </a:xfrm>
        <a:prstGeom prst="chevron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1394367"/>
        <a:ext cx="827257" cy="354539"/>
      </dsp:txXfrm>
    </dsp:sp>
    <dsp:sp modelId="{48D962F5-51A6-4862-B673-1F60B7ED3748}">
      <dsp:nvSpPr>
        <dsp:cNvPr id="0" name=""/>
        <dsp:cNvSpPr/>
      </dsp:nvSpPr>
      <dsp:spPr>
        <a:xfrm rot="5400000">
          <a:off x="3815758" y="-2007763"/>
          <a:ext cx="768167" cy="674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semua</a:t>
          </a:r>
          <a:r>
            <a:rPr lang="en-US" sz="2500" kern="1200" dirty="0"/>
            <a:t> </a:t>
          </a:r>
          <a:r>
            <a:rPr lang="en-US" sz="2500" kern="1200" dirty="0" err="1"/>
            <a:t>piutang</a:t>
          </a:r>
          <a:r>
            <a:rPr lang="en-US" sz="2500" kern="1200" dirty="0"/>
            <a:t> yang </a:t>
          </a:r>
          <a:r>
            <a:rPr lang="en-US" sz="2500" kern="1200" dirty="0" err="1"/>
            <a:t>signifikan</a:t>
          </a:r>
          <a:r>
            <a:rPr lang="en-US" sz="2500" kern="1200" dirty="0"/>
            <a:t> </a:t>
          </a:r>
          <a:r>
            <a:rPr lang="en-US" sz="2500" kern="1200" dirty="0" err="1"/>
            <a:t>mengalami</a:t>
          </a:r>
          <a:r>
            <a:rPr lang="en-US" sz="2500" kern="1200" dirty="0"/>
            <a:t> </a:t>
          </a:r>
          <a:r>
            <a:rPr lang="en-US" sz="2500" kern="1200" dirty="0" err="1"/>
            <a:t>penurunan</a:t>
          </a:r>
          <a:r>
            <a:rPr lang="en-US" sz="2500" kern="1200" dirty="0"/>
            <a:t> </a:t>
          </a:r>
          <a:r>
            <a:rPr lang="en-US" sz="2500" kern="1200" dirty="0" err="1"/>
            <a:t>nilai</a:t>
          </a:r>
          <a:endParaRPr lang="en-US" sz="2500" kern="1200" dirty="0"/>
        </a:p>
      </dsp:txBody>
      <dsp:txXfrm rot="-5400000">
        <a:off x="827257" y="1018237"/>
        <a:ext cx="6707671" cy="693169"/>
      </dsp:txXfrm>
    </dsp:sp>
    <dsp:sp modelId="{D33970D2-6D1E-4D07-8166-7D633B4D1AA7}">
      <dsp:nvSpPr>
        <dsp:cNvPr id="0" name=""/>
        <dsp:cNvSpPr/>
      </dsp:nvSpPr>
      <dsp:spPr>
        <a:xfrm rot="5400000">
          <a:off x="-177269" y="2138400"/>
          <a:ext cx="1181796" cy="827257"/>
        </a:xfrm>
        <a:prstGeom prst="chevron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2374760"/>
        <a:ext cx="827257" cy="354539"/>
      </dsp:txXfrm>
    </dsp:sp>
    <dsp:sp modelId="{71D0DA35-5A20-41D6-A4A5-F1851B968072}">
      <dsp:nvSpPr>
        <dsp:cNvPr id="0" name=""/>
        <dsp:cNvSpPr/>
      </dsp:nvSpPr>
      <dsp:spPr>
        <a:xfrm rot="5400000">
          <a:off x="3815758" y="-1027370"/>
          <a:ext cx="768167" cy="674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Keduanya</a:t>
          </a:r>
          <a:r>
            <a:rPr lang="en-US" sz="2500" kern="1200" dirty="0"/>
            <a:t> </a:t>
          </a:r>
          <a:r>
            <a:rPr lang="en-US" sz="2500" kern="1200" dirty="0" err="1"/>
            <a:t>tetap</a:t>
          </a:r>
          <a:r>
            <a:rPr lang="en-US" sz="2500" kern="1200" dirty="0"/>
            <a:t> </a:t>
          </a:r>
          <a:r>
            <a:rPr lang="en-US" sz="2500" kern="1200" dirty="0" err="1"/>
            <a:t>harus</a:t>
          </a:r>
          <a:r>
            <a:rPr lang="en-US" sz="2500" kern="1200" dirty="0"/>
            <a:t> </a:t>
          </a:r>
          <a:r>
            <a:rPr lang="en-US" sz="2500" kern="1200" dirty="0" err="1"/>
            <a:t>dievaluasi</a:t>
          </a:r>
          <a:r>
            <a:rPr lang="en-US" sz="2500" kern="1200" dirty="0"/>
            <a:t> </a:t>
          </a:r>
          <a:r>
            <a:rPr lang="en-US" sz="2500" kern="1200" dirty="0" err="1"/>
            <a:t>penurunannya</a:t>
          </a:r>
          <a:r>
            <a:rPr lang="en-US" sz="2500" kern="1200" dirty="0"/>
            <a:t> </a:t>
          </a:r>
          <a:r>
            <a:rPr lang="en-US" sz="2500" kern="1200" dirty="0" err="1"/>
            <a:t>secara</a:t>
          </a:r>
          <a:r>
            <a:rPr lang="en-US" sz="2500" kern="1200" dirty="0"/>
            <a:t> </a:t>
          </a:r>
          <a:r>
            <a:rPr lang="en-US" sz="2500" kern="1200" dirty="0" err="1"/>
            <a:t>kolektif</a:t>
          </a:r>
          <a:endParaRPr lang="en-US" sz="2500" kern="1200" dirty="0"/>
        </a:p>
      </dsp:txBody>
      <dsp:txXfrm rot="-5400000">
        <a:off x="827257" y="1998630"/>
        <a:ext cx="6707671" cy="69316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9A088-B95F-4ACD-823F-47B1D943B1FE}">
      <dsp:nvSpPr>
        <dsp:cNvPr id="0" name=""/>
        <dsp:cNvSpPr/>
      </dsp:nvSpPr>
      <dsp:spPr>
        <a:xfrm>
          <a:off x="4156" y="0"/>
          <a:ext cx="3998788" cy="474822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Tanpa</a:t>
          </a:r>
          <a:r>
            <a:rPr lang="en-US" sz="2400" kern="1200" dirty="0"/>
            <a:t> </a:t>
          </a:r>
          <a:r>
            <a:rPr lang="en-US" sz="2400" kern="1200" dirty="0" err="1"/>
            <a:t>pengikatan</a:t>
          </a:r>
          <a:r>
            <a:rPr lang="en-US" sz="2400" kern="1200" dirty="0"/>
            <a:t> formal </a:t>
          </a:r>
        </a:p>
      </dsp:txBody>
      <dsp:txXfrm>
        <a:off x="4156" y="0"/>
        <a:ext cx="3998788" cy="1424467"/>
      </dsp:txXfrm>
    </dsp:sp>
    <dsp:sp modelId="{79CD1D7F-FFB2-4BD2-A06D-7A927FA29A42}">
      <dsp:nvSpPr>
        <dsp:cNvPr id="0" name=""/>
        <dsp:cNvSpPr/>
      </dsp:nvSpPr>
      <dsp:spPr>
        <a:xfrm>
          <a:off x="404771" y="1360549"/>
          <a:ext cx="3199030" cy="199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piutang</a:t>
          </a:r>
          <a:r>
            <a:rPr lang="en-US" sz="2400" kern="1200" dirty="0"/>
            <a:t> </a:t>
          </a:r>
          <a:r>
            <a:rPr lang="en-US" sz="2400" kern="1200" dirty="0" err="1"/>
            <a:t>tersebut</a:t>
          </a:r>
          <a:r>
            <a:rPr lang="en-US" sz="2400" kern="1200" dirty="0"/>
            <a:t> </a:t>
          </a:r>
          <a:r>
            <a:rPr lang="en-US" sz="2400" kern="1200" dirty="0" err="1"/>
            <a:t>tetap</a:t>
          </a:r>
          <a:r>
            <a:rPr lang="en-US" sz="2400" kern="1200" dirty="0"/>
            <a:t> </a:t>
          </a:r>
          <a:r>
            <a:rPr lang="en-US" sz="2400" kern="1200" dirty="0" err="1"/>
            <a:t>dikelola</a:t>
          </a:r>
          <a:r>
            <a:rPr lang="en-US" sz="2400" kern="1200" dirty="0"/>
            <a:t> </a:t>
          </a:r>
          <a:r>
            <a:rPr lang="en-US" sz="2400" kern="1200" dirty="0" err="1"/>
            <a:t>perusahaan</a:t>
          </a:r>
          <a:endParaRPr lang="en-US" sz="2400" kern="1200" dirty="0"/>
        </a:p>
      </dsp:txBody>
      <dsp:txXfrm>
        <a:off x="463075" y="1418853"/>
        <a:ext cx="3082422" cy="1874024"/>
      </dsp:txXfrm>
    </dsp:sp>
    <dsp:sp modelId="{5AE36669-00AE-473E-AB0E-1C3FE36BFFE4}">
      <dsp:nvSpPr>
        <dsp:cNvPr id="0" name=""/>
        <dsp:cNvSpPr/>
      </dsp:nvSpPr>
      <dsp:spPr>
        <a:xfrm>
          <a:off x="4302854" y="0"/>
          <a:ext cx="3998788" cy="474822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bentuk</a:t>
          </a:r>
          <a:r>
            <a:rPr lang="en-US" sz="2400" kern="1200" dirty="0"/>
            <a:t> </a:t>
          </a:r>
          <a:r>
            <a:rPr lang="en-US" sz="2400" kern="1200" dirty="0" err="1"/>
            <a:t>pengikatan</a:t>
          </a:r>
          <a:endParaRPr lang="en-US" sz="2400" kern="1200" dirty="0"/>
        </a:p>
      </dsp:txBody>
      <dsp:txXfrm>
        <a:off x="4302854" y="0"/>
        <a:ext cx="3998788" cy="1424467"/>
      </dsp:txXfrm>
    </dsp:sp>
    <dsp:sp modelId="{CEF9D1F8-3EA1-4851-BA0E-96D1A1AF87F9}">
      <dsp:nvSpPr>
        <dsp:cNvPr id="0" name=""/>
        <dsp:cNvSpPr/>
      </dsp:nvSpPr>
      <dsp:spPr>
        <a:xfrm>
          <a:off x="4702733" y="1146845"/>
          <a:ext cx="3199030" cy="909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57888"/>
                <a:satOff val="-669"/>
                <a:lumOff val="-9477"/>
                <a:alphaOff val="0"/>
                <a:tint val="50000"/>
                <a:satMod val="300000"/>
              </a:schemeClr>
            </a:gs>
            <a:gs pos="35000">
              <a:schemeClr val="accent5">
                <a:hueOff val="-3657888"/>
                <a:satOff val="-669"/>
                <a:lumOff val="-9477"/>
                <a:alphaOff val="0"/>
                <a:tint val="37000"/>
                <a:satMod val="300000"/>
              </a:schemeClr>
            </a:gs>
            <a:gs pos="100000">
              <a:schemeClr val="accent5">
                <a:hueOff val="-3657888"/>
                <a:satOff val="-669"/>
                <a:lumOff val="-94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mengharuskan</a:t>
          </a:r>
          <a:r>
            <a:rPr lang="en-US" sz="2400" kern="1200" dirty="0"/>
            <a:t> </a:t>
          </a:r>
          <a:r>
            <a:rPr lang="en-US" sz="2400" kern="1200" dirty="0" err="1"/>
            <a:t>piutang</a:t>
          </a:r>
          <a:r>
            <a:rPr lang="en-US" sz="2400" kern="1200" dirty="0"/>
            <a:t> </a:t>
          </a:r>
          <a:r>
            <a:rPr lang="en-US" sz="2400" kern="1200" dirty="0" err="1"/>
            <a:t>dimonitor</a:t>
          </a:r>
          <a:r>
            <a:rPr lang="en-US" sz="2400" kern="1200" dirty="0"/>
            <a:t> </a:t>
          </a:r>
          <a:r>
            <a:rPr lang="en-US" sz="2400" kern="1200" dirty="0" err="1"/>
            <a:t>oleh</a:t>
          </a:r>
          <a:r>
            <a:rPr lang="en-US" sz="2400" kern="1200" dirty="0"/>
            <a:t> </a:t>
          </a:r>
          <a:r>
            <a:rPr lang="en-US" sz="2400" kern="1200" dirty="0" err="1"/>
            <a:t>pihak</a:t>
          </a:r>
          <a:r>
            <a:rPr lang="en-US" sz="2400" kern="1200" dirty="0"/>
            <a:t> lain </a:t>
          </a:r>
        </a:p>
      </dsp:txBody>
      <dsp:txXfrm>
        <a:off x="4729377" y="1173489"/>
        <a:ext cx="3145742" cy="856389"/>
      </dsp:txXfrm>
    </dsp:sp>
    <dsp:sp modelId="{C77AC865-9BD0-4C0B-9A3A-53CDAB6A4B1F}">
      <dsp:nvSpPr>
        <dsp:cNvPr id="0" name=""/>
        <dsp:cNvSpPr/>
      </dsp:nvSpPr>
      <dsp:spPr>
        <a:xfrm>
          <a:off x="4702733" y="2240774"/>
          <a:ext cx="3199030" cy="110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15777"/>
                <a:satOff val="-1338"/>
                <a:lumOff val="-18954"/>
                <a:alphaOff val="0"/>
                <a:tint val="50000"/>
                <a:satMod val="300000"/>
              </a:schemeClr>
            </a:gs>
            <a:gs pos="35000">
              <a:schemeClr val="accent5">
                <a:hueOff val="-7315777"/>
                <a:satOff val="-1338"/>
                <a:lumOff val="-18954"/>
                <a:alphaOff val="0"/>
                <a:tint val="37000"/>
                <a:satMod val="300000"/>
              </a:schemeClr>
            </a:gs>
            <a:gs pos="100000">
              <a:schemeClr val="accent5">
                <a:hueOff val="-7315777"/>
                <a:satOff val="-1338"/>
                <a:lumOff val="-189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setiap</a:t>
          </a:r>
          <a:r>
            <a:rPr lang="en-US" sz="2400" kern="1200" dirty="0"/>
            <a:t> </a:t>
          </a:r>
          <a:r>
            <a:rPr lang="en-US" sz="2400" kern="1200" dirty="0" err="1"/>
            <a:t>pelunasan</a:t>
          </a:r>
          <a:r>
            <a:rPr lang="en-US" sz="2400" kern="1200" dirty="0"/>
            <a:t> </a:t>
          </a:r>
          <a:r>
            <a:rPr lang="en-US" sz="2400" kern="1200" dirty="0" err="1"/>
            <a:t>piutang</a:t>
          </a:r>
          <a:r>
            <a:rPr lang="en-US" sz="2400" kern="1200" dirty="0"/>
            <a:t> </a:t>
          </a:r>
          <a:r>
            <a:rPr lang="en-US" sz="2400" kern="1200" dirty="0" err="1"/>
            <a:t>harus</a:t>
          </a:r>
          <a:r>
            <a:rPr lang="en-US" sz="2400" kern="1200" dirty="0"/>
            <a:t> </a:t>
          </a:r>
          <a:r>
            <a:rPr lang="en-US" sz="2400" kern="1200" dirty="0" err="1"/>
            <a:t>digunakan</a:t>
          </a:r>
          <a:r>
            <a:rPr lang="en-US" sz="2400" kern="1200" dirty="0"/>
            <a:t> </a:t>
          </a:r>
          <a:r>
            <a:rPr lang="en-US" sz="2400" kern="1200" dirty="0" err="1"/>
            <a:t>untuk</a:t>
          </a:r>
          <a:r>
            <a:rPr lang="en-US" sz="2400" kern="1200" dirty="0"/>
            <a:t> </a:t>
          </a:r>
          <a:r>
            <a:rPr lang="en-US" sz="2400" kern="1200" dirty="0" err="1"/>
            <a:t>melunasi</a:t>
          </a:r>
          <a:r>
            <a:rPr lang="en-US" sz="2400" kern="1200" dirty="0"/>
            <a:t> </a:t>
          </a:r>
          <a:r>
            <a:rPr lang="en-US" sz="2400" kern="1200" dirty="0" err="1"/>
            <a:t>pinjaman</a:t>
          </a:r>
          <a:endParaRPr lang="en-US" sz="2400" kern="1200" dirty="0"/>
        </a:p>
      </dsp:txBody>
      <dsp:txXfrm>
        <a:off x="4734965" y="2273006"/>
        <a:ext cx="3134566" cy="1036016"/>
      </dsp:txXfrm>
    </dsp:sp>
    <dsp:sp modelId="{13B46224-DC45-404D-8055-02AED51A0463}">
      <dsp:nvSpPr>
        <dsp:cNvPr id="0" name=""/>
        <dsp:cNvSpPr/>
      </dsp:nvSpPr>
      <dsp:spPr>
        <a:xfrm>
          <a:off x="4702733" y="3622701"/>
          <a:ext cx="3199030" cy="887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Disebut</a:t>
          </a:r>
          <a:r>
            <a:rPr lang="en-US" sz="2400" kern="1200" dirty="0"/>
            <a:t> </a:t>
          </a:r>
          <a:r>
            <a:rPr lang="en-US" sz="2400" kern="1200" dirty="0" err="1"/>
            <a:t>utang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jaminan</a:t>
          </a:r>
          <a:r>
            <a:rPr lang="en-US" sz="2400" kern="1200" dirty="0"/>
            <a:t> (</a:t>
          </a:r>
          <a:r>
            <a:rPr lang="en-US" sz="2400" i="1" kern="1200" dirty="0"/>
            <a:t>secured borrowing</a:t>
          </a:r>
          <a:r>
            <a:rPr lang="en-US" sz="2400" kern="1200" dirty="0"/>
            <a:t>)</a:t>
          </a:r>
        </a:p>
      </dsp:txBody>
      <dsp:txXfrm>
        <a:off x="4728737" y="3648705"/>
        <a:ext cx="3147022" cy="8358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8EE1F-A455-4A24-8447-64A498FC6866}">
      <dsp:nvSpPr>
        <dsp:cNvPr id="0" name=""/>
        <dsp:cNvSpPr/>
      </dsp:nvSpPr>
      <dsp:spPr>
        <a:xfrm>
          <a:off x="0" y="0"/>
          <a:ext cx="8763000" cy="24336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Laporan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Posisi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Keuangan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Aset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Lancar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Bisa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disajikan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beberapa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kategori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Penyajian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piutang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pihak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berelasi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mengikuti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ketentuan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dalam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PSAK 7: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Pengungkapan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Pihak-Pihak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Berelasi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867113" y="0"/>
        <a:ext cx="6895886" cy="2433638"/>
      </dsp:txXfrm>
    </dsp:sp>
    <dsp:sp modelId="{9DD61473-D410-407F-B58E-7164D2F069E9}">
      <dsp:nvSpPr>
        <dsp:cNvPr id="0" name=""/>
        <dsp:cNvSpPr/>
      </dsp:nvSpPr>
      <dsp:spPr>
        <a:xfrm>
          <a:off x="114513" y="758763"/>
          <a:ext cx="1752600" cy="9161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E86AB8-2715-455D-8034-BDBEFA5F6689}">
      <dsp:nvSpPr>
        <dsp:cNvPr id="0" name=""/>
        <dsp:cNvSpPr/>
      </dsp:nvSpPr>
      <dsp:spPr>
        <a:xfrm>
          <a:off x="0" y="2548152"/>
          <a:ext cx="8763000" cy="1145139"/>
        </a:xfrm>
        <a:prstGeom prst="roundRect">
          <a:avLst>
            <a:gd name="adj" fmla="val 10000"/>
          </a:avLst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Nilai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piutang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disajikan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laporan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posisi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keuangan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setelah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dikurangi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dengan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cadangan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kerugian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penurunan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nilai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867113" y="2548152"/>
        <a:ext cx="6895886" cy="1145139"/>
      </dsp:txXfrm>
    </dsp:sp>
    <dsp:sp modelId="{C4C79137-02C9-48D9-B61E-1450AC3C7653}">
      <dsp:nvSpPr>
        <dsp:cNvPr id="0" name=""/>
        <dsp:cNvSpPr/>
      </dsp:nvSpPr>
      <dsp:spPr>
        <a:xfrm>
          <a:off x="114513" y="2662666"/>
          <a:ext cx="1752600" cy="9161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DFC3EC-935D-432C-985C-107DEC5736F4}">
      <dsp:nvSpPr>
        <dsp:cNvPr id="0" name=""/>
        <dsp:cNvSpPr/>
      </dsp:nvSpPr>
      <dsp:spPr>
        <a:xfrm>
          <a:off x="0" y="3807806"/>
          <a:ext cx="8763000" cy="1145139"/>
        </a:xfrm>
        <a:prstGeom prst="roundRect">
          <a:avLst>
            <a:gd name="adj" fmla="val 1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Jenis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usaha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perusahaan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akan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mempengaruhi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penyajian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laporan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keuangan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867113" y="3807806"/>
        <a:ext cx="6895886" cy="1145139"/>
      </dsp:txXfrm>
    </dsp:sp>
    <dsp:sp modelId="{6369E030-78A7-4B8C-A152-41B54E6DB5C0}">
      <dsp:nvSpPr>
        <dsp:cNvPr id="0" name=""/>
        <dsp:cNvSpPr/>
      </dsp:nvSpPr>
      <dsp:spPr>
        <a:xfrm>
          <a:off x="114513" y="3922320"/>
          <a:ext cx="1752600" cy="9161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2DF4B-D3BF-4215-B67C-1156494E101E}">
      <dsp:nvSpPr>
        <dsp:cNvPr id="0" name=""/>
        <dsp:cNvSpPr/>
      </dsp:nvSpPr>
      <dsp:spPr>
        <a:xfrm rot="5400000">
          <a:off x="-206966" y="210982"/>
          <a:ext cx="1379776" cy="96584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itchFamily="34" charset="0"/>
              <a:cs typeface="Calibri" pitchFamily="34" charset="0"/>
            </a:rPr>
            <a:t>1</a:t>
          </a:r>
        </a:p>
      </dsp:txBody>
      <dsp:txXfrm rot="-5400000">
        <a:off x="1" y="486938"/>
        <a:ext cx="965843" cy="413933"/>
      </dsp:txXfrm>
    </dsp:sp>
    <dsp:sp modelId="{5BD64F3B-008D-465D-AEBE-5752C258CCB3}">
      <dsp:nvSpPr>
        <dsp:cNvPr id="0" name=""/>
        <dsp:cNvSpPr/>
      </dsp:nvSpPr>
      <dsp:spPr>
        <a:xfrm rot="5400000">
          <a:off x="4249336" y="-3279477"/>
          <a:ext cx="896854" cy="7463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>
              <a:latin typeface="Calibri" pitchFamily="34" charset="0"/>
              <a:cs typeface="Calibri" pitchFamily="34" charset="0"/>
            </a:rPr>
            <a:t>M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endekati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jatuh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tempo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tanggal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pembelian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kembali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contohnya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kurang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tiga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sebelum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jatuh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tempo) </a:t>
          </a:r>
        </a:p>
      </dsp:txBody>
      <dsp:txXfrm rot="-5400000">
        <a:off x="965844" y="47796"/>
        <a:ext cx="7420059" cy="809292"/>
      </dsp:txXfrm>
    </dsp:sp>
    <dsp:sp modelId="{824935B1-B43F-432D-B265-DBD559C1C953}">
      <dsp:nvSpPr>
        <dsp:cNvPr id="0" name=""/>
        <dsp:cNvSpPr/>
      </dsp:nvSpPr>
      <dsp:spPr>
        <a:xfrm rot="5400000">
          <a:off x="-206966" y="1602107"/>
          <a:ext cx="1379776" cy="965843"/>
        </a:xfrm>
        <a:prstGeom prst="chevron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itchFamily="34" charset="0"/>
              <a:cs typeface="Calibri" pitchFamily="34" charset="0"/>
            </a:rPr>
            <a:t>2</a:t>
          </a:r>
        </a:p>
      </dsp:txBody>
      <dsp:txXfrm rot="-5400000">
        <a:off x="1" y="1878063"/>
        <a:ext cx="965843" cy="413933"/>
      </dsp:txXfrm>
    </dsp:sp>
    <dsp:sp modelId="{C49950F1-75ED-45EF-9279-DEF3B9824AE0}">
      <dsp:nvSpPr>
        <dsp:cNvPr id="0" name=""/>
        <dsp:cNvSpPr/>
      </dsp:nvSpPr>
      <dsp:spPr>
        <a:xfrm rot="5400000">
          <a:off x="4056118" y="-1888352"/>
          <a:ext cx="1283291" cy="7463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>
              <a:latin typeface="Calibri" pitchFamily="34" charset="0"/>
              <a:cs typeface="Calibri" pitchFamily="34" charset="0"/>
            </a:rPr>
            <a:t>S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etelah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memperoleh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substansial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seluruh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pokok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aset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sesuai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jadwal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pembayaran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memperoleh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pelunasan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dipercepat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;</a:t>
          </a:r>
        </a:p>
      </dsp:txBody>
      <dsp:txXfrm rot="-5400000">
        <a:off x="965844" y="1264567"/>
        <a:ext cx="7401195" cy="1158001"/>
      </dsp:txXfrm>
    </dsp:sp>
    <dsp:sp modelId="{5A187D9F-4AE7-490A-B997-B9A4FE31552F}">
      <dsp:nvSpPr>
        <dsp:cNvPr id="0" name=""/>
        <dsp:cNvSpPr/>
      </dsp:nvSpPr>
      <dsp:spPr>
        <a:xfrm rot="5400000">
          <a:off x="-206966" y="2887174"/>
          <a:ext cx="1379776" cy="965843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itchFamily="34" charset="0"/>
              <a:cs typeface="Calibri" pitchFamily="34" charset="0"/>
            </a:rPr>
            <a:t>3</a:t>
          </a:r>
        </a:p>
      </dsp:txBody>
      <dsp:txXfrm rot="-5400000">
        <a:off x="1" y="3163130"/>
        <a:ext cx="965843" cy="413933"/>
      </dsp:txXfrm>
    </dsp:sp>
    <dsp:sp modelId="{D60711EC-A03D-4347-8047-98C7394A1CDC}">
      <dsp:nvSpPr>
        <dsp:cNvPr id="0" name=""/>
        <dsp:cNvSpPr/>
      </dsp:nvSpPr>
      <dsp:spPr>
        <a:xfrm rot="5400000">
          <a:off x="4162175" y="-603285"/>
          <a:ext cx="1071176" cy="7463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>
              <a:latin typeface="Calibri" pitchFamily="34" charset="0"/>
              <a:cs typeface="Calibri" pitchFamily="34" charset="0"/>
            </a:rPr>
            <a:t>T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erkait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dengan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kejadian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tertentu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berada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luar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kendali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tidak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berulang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tidak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diantisipasi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wajar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oleh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entitas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.</a:t>
          </a:r>
        </a:p>
      </dsp:txBody>
      <dsp:txXfrm rot="-5400000">
        <a:off x="965844" y="2645337"/>
        <a:ext cx="7411549" cy="9665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251A2-CB5D-4483-AFE0-642AAE31BB42}">
      <dsp:nvSpPr>
        <dsp:cNvPr id="0" name=""/>
        <dsp:cNvSpPr/>
      </dsp:nvSpPr>
      <dsp:spPr>
        <a:xfrm>
          <a:off x="1629998" y="1694859"/>
          <a:ext cx="2418131" cy="11278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u="sng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Penjualan</a:t>
          </a:r>
          <a:endParaRPr lang="en-US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16899" y="1694859"/>
        <a:ext cx="2031230" cy="1127864"/>
      </dsp:txXfrm>
    </dsp:sp>
    <dsp:sp modelId="{BD78CB5C-F76F-46C6-8F12-03318499D57E}">
      <dsp:nvSpPr>
        <dsp:cNvPr id="0" name=""/>
        <dsp:cNvSpPr/>
      </dsp:nvSpPr>
      <dsp:spPr>
        <a:xfrm>
          <a:off x="1629998" y="2822723"/>
          <a:ext cx="2418131" cy="947091"/>
        </a:xfrm>
        <a:prstGeom prst="rect">
          <a:avLst/>
        </a:prstGeom>
        <a:solidFill>
          <a:schemeClr val="accent5">
            <a:tint val="40000"/>
            <a:alpha val="90000"/>
            <a:hueOff val="-3852520"/>
            <a:satOff val="-3744"/>
            <a:lumOff val="-215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852520"/>
              <a:satOff val="-3744"/>
              <a:lumOff val="-21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rata-rata</a:t>
          </a:r>
        </a:p>
      </dsp:txBody>
      <dsp:txXfrm>
        <a:off x="2016899" y="2822723"/>
        <a:ext cx="2031230" cy="947091"/>
      </dsp:txXfrm>
    </dsp:sp>
    <dsp:sp modelId="{42D6D260-A5CF-438C-819E-63304050E95B}">
      <dsp:nvSpPr>
        <dsp:cNvPr id="0" name=""/>
        <dsp:cNvSpPr/>
      </dsp:nvSpPr>
      <dsp:spPr>
        <a:xfrm>
          <a:off x="3386" y="1050024"/>
          <a:ext cx="2173094" cy="16120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Perputaran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sp:txBody>
      <dsp:txXfrm>
        <a:off x="3386" y="1050024"/>
        <a:ext cx="2173094" cy="1612087"/>
      </dsp:txXfrm>
    </dsp:sp>
    <dsp:sp modelId="{C28F36A4-C163-47D4-989E-31E470B637C9}">
      <dsp:nvSpPr>
        <dsp:cNvPr id="0" name=""/>
        <dsp:cNvSpPr/>
      </dsp:nvSpPr>
      <dsp:spPr>
        <a:xfrm>
          <a:off x="5884282" y="1694859"/>
          <a:ext cx="2418131" cy="1261024"/>
        </a:xfrm>
        <a:prstGeom prst="rect">
          <a:avLst/>
        </a:prstGeom>
        <a:solidFill>
          <a:schemeClr val="accent5">
            <a:tint val="40000"/>
            <a:alpha val="90000"/>
            <a:hueOff val="-7705040"/>
            <a:satOff val="-7487"/>
            <a:lumOff val="-430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705040"/>
              <a:satOff val="-7487"/>
              <a:lumOff val="-4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u="sng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>
              <a:solidFill>
                <a:schemeClr val="tx1">
                  <a:lumMod val="95000"/>
                  <a:lumOff val="5000"/>
                </a:schemeClr>
              </a:solidFill>
            </a:rPr>
            <a:t>365 </a:t>
          </a:r>
          <a:endParaRPr lang="en-US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71183" y="1694859"/>
        <a:ext cx="2031230" cy="1261024"/>
      </dsp:txXfrm>
    </dsp:sp>
    <dsp:sp modelId="{21A4F710-D1B8-4050-B019-CB5A7992BF69}">
      <dsp:nvSpPr>
        <dsp:cNvPr id="0" name=""/>
        <dsp:cNvSpPr/>
      </dsp:nvSpPr>
      <dsp:spPr>
        <a:xfrm>
          <a:off x="5884282" y="2955884"/>
          <a:ext cx="2418131" cy="947091"/>
        </a:xfrm>
        <a:prstGeom prst="rect">
          <a:avLst/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557559"/>
              <a:satOff val="-11231"/>
              <a:lumOff val="-64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Perputaran</a:t>
          </a:r>
          <a:r>
            <a:rPr lang="en-US" sz="2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endParaRPr lang="en-US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71183" y="2955884"/>
        <a:ext cx="2031230" cy="947091"/>
      </dsp:txXfrm>
    </dsp:sp>
    <dsp:sp modelId="{05727455-0DBC-487F-916B-21313E6EEC28}">
      <dsp:nvSpPr>
        <dsp:cNvPr id="0" name=""/>
        <dsp:cNvSpPr/>
      </dsp:nvSpPr>
      <dsp:spPr>
        <a:xfrm>
          <a:off x="4191017" y="1050024"/>
          <a:ext cx="2173094" cy="1612087"/>
        </a:xfrm>
        <a:prstGeom prst="ellipse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Piutang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rata-rata</a:t>
          </a:r>
        </a:p>
      </dsp:txBody>
      <dsp:txXfrm>
        <a:off x="4191017" y="1050024"/>
        <a:ext cx="2173094" cy="161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49C26-02BE-481A-9C15-D668D57C80C3}">
      <dsp:nvSpPr>
        <dsp:cNvPr id="0" name=""/>
        <dsp:cNvSpPr/>
      </dsp:nvSpPr>
      <dsp:spPr>
        <a:xfrm>
          <a:off x="622934" y="0"/>
          <a:ext cx="7059930" cy="264320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50AA9A-3571-40CB-9FF7-E45381C318FD}">
      <dsp:nvSpPr>
        <dsp:cNvPr id="0" name=""/>
        <dsp:cNvSpPr/>
      </dsp:nvSpPr>
      <dsp:spPr>
        <a:xfrm>
          <a:off x="101" y="792961"/>
          <a:ext cx="4051510" cy="10572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diukur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amortisasi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serta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tersedia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dijual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713" y="844573"/>
        <a:ext cx="3948286" cy="954058"/>
      </dsp:txXfrm>
    </dsp:sp>
    <dsp:sp modelId="{364261B8-063D-46C7-BE72-568E0485D4A8}">
      <dsp:nvSpPr>
        <dsp:cNvPr id="0" name=""/>
        <dsp:cNvSpPr/>
      </dsp:nvSpPr>
      <dsp:spPr>
        <a:xfrm>
          <a:off x="4254187" y="792961"/>
          <a:ext cx="4051510" cy="1057282"/>
        </a:xfrm>
        <a:prstGeom prst="round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dapat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mengalami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05799" y="844573"/>
        <a:ext cx="3948286" cy="954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42DEF-8444-48E0-B9E3-83B1F2C8527B}">
      <dsp:nvSpPr>
        <dsp:cNvPr id="0" name=""/>
        <dsp:cNvSpPr/>
      </dsp:nvSpPr>
      <dsp:spPr>
        <a:xfrm>
          <a:off x="2657" y="281031"/>
          <a:ext cx="3238313" cy="129532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asset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dinilai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wajar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melalui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laba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rugi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0320" y="281031"/>
        <a:ext cx="1942988" cy="1295325"/>
      </dsp:txXfrm>
    </dsp:sp>
    <dsp:sp modelId="{27547418-44D1-4DB0-BF5C-3BCDD1C06E94}">
      <dsp:nvSpPr>
        <dsp:cNvPr id="0" name=""/>
        <dsp:cNvSpPr/>
      </dsp:nvSpPr>
      <dsp:spPr>
        <a:xfrm>
          <a:off x="2917140" y="281031"/>
          <a:ext cx="3238313" cy="1295325"/>
        </a:xfrm>
        <a:prstGeom prst="chevron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otomatis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akan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menurun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nilainya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mengikuti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harga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pasarnya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64803" y="281031"/>
        <a:ext cx="1942988" cy="1295325"/>
      </dsp:txXfrm>
    </dsp:sp>
    <dsp:sp modelId="{99BA77DB-CA95-47C1-AC84-25DB9D5BF789}">
      <dsp:nvSpPr>
        <dsp:cNvPr id="0" name=""/>
        <dsp:cNvSpPr/>
      </dsp:nvSpPr>
      <dsp:spPr>
        <a:xfrm>
          <a:off x="5831622" y="281031"/>
          <a:ext cx="3238313" cy="1295325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perlu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ada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evaluasi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GB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79285" y="281031"/>
        <a:ext cx="1942988" cy="1295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5498C-5B25-43A2-9755-23BD4BFEB060}">
      <dsp:nvSpPr>
        <dsp:cNvPr id="0" name=""/>
        <dsp:cNvSpPr/>
      </dsp:nvSpPr>
      <dsp:spPr>
        <a:xfrm>
          <a:off x="1900509" y="640"/>
          <a:ext cx="6648005" cy="2498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 err="1"/>
            <a:t>nilai</a:t>
          </a:r>
          <a:r>
            <a:rPr lang="en-GB" sz="2400" b="1" kern="1200" dirty="0"/>
            <a:t> </a:t>
          </a:r>
          <a:r>
            <a:rPr lang="en-GB" sz="2400" b="1" kern="1200" dirty="0" err="1"/>
            <a:t>tercatat</a:t>
          </a:r>
          <a:r>
            <a:rPr lang="en-GB" sz="2400" kern="1200" dirty="0"/>
            <a:t>/</a:t>
          </a:r>
          <a:r>
            <a:rPr lang="en-GB" sz="2400" kern="1200" dirty="0" err="1"/>
            <a:t>biaya</a:t>
          </a:r>
          <a:r>
            <a:rPr lang="en-GB" sz="2400" kern="1200" dirty="0"/>
            <a:t> </a:t>
          </a:r>
          <a:r>
            <a:rPr lang="en-GB" sz="2400" kern="1200" dirty="0" err="1"/>
            <a:t>perolehan</a:t>
          </a:r>
          <a:r>
            <a:rPr lang="en-GB" sz="2400" kern="1200" dirty="0"/>
            <a:t> </a:t>
          </a:r>
          <a:r>
            <a:rPr lang="en-GB" sz="2400" kern="1200" dirty="0" err="1"/>
            <a:t>diamortisasi</a:t>
          </a:r>
          <a:r>
            <a:rPr lang="en-GB" sz="2400" kern="1200" dirty="0"/>
            <a:t> </a:t>
          </a:r>
          <a:r>
            <a:rPr lang="en-GB" sz="2400" b="1" kern="1200" dirty="0"/>
            <a:t>&gt;</a:t>
          </a:r>
          <a:r>
            <a:rPr lang="en-GB" sz="2400" kern="1200" dirty="0"/>
            <a:t> </a:t>
          </a:r>
          <a:r>
            <a:rPr lang="en-GB" sz="2400" b="1" kern="1200" dirty="0" err="1"/>
            <a:t>nilai</a:t>
          </a:r>
          <a:r>
            <a:rPr lang="en-GB" sz="2400" b="1" kern="1200" dirty="0"/>
            <a:t> yang </a:t>
          </a:r>
          <a:r>
            <a:rPr lang="en-GB" sz="2400" b="1" kern="1200" dirty="0" err="1"/>
            <a:t>dapat</a:t>
          </a:r>
          <a:r>
            <a:rPr lang="en-GB" sz="2400" b="1" kern="1200" dirty="0"/>
            <a:t> </a:t>
          </a:r>
          <a:r>
            <a:rPr lang="en-GB" sz="2400" b="1" kern="1200" dirty="0" err="1"/>
            <a:t>diperoleh</a:t>
          </a:r>
          <a:r>
            <a:rPr lang="en-GB" sz="2400" b="1" kern="1200" dirty="0"/>
            <a:t> </a:t>
          </a:r>
          <a:r>
            <a:rPr lang="en-GB" sz="2400" b="1" kern="1200" dirty="0" err="1"/>
            <a:t>kembali</a:t>
          </a:r>
          <a:endParaRPr lang="en-US" sz="2400" b="1" kern="1200" dirty="0"/>
        </a:p>
      </dsp:txBody>
      <dsp:txXfrm>
        <a:off x="1900509" y="312962"/>
        <a:ext cx="5711039" cy="1873932"/>
      </dsp:txXfrm>
    </dsp:sp>
    <dsp:sp modelId="{25917A2D-FC73-4D12-BAD1-92E66B5060BC}">
      <dsp:nvSpPr>
        <dsp:cNvPr id="0" name=""/>
        <dsp:cNvSpPr/>
      </dsp:nvSpPr>
      <dsp:spPr>
        <a:xfrm>
          <a:off x="203" y="640"/>
          <a:ext cx="1900306" cy="24985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Mengalami</a:t>
          </a:r>
          <a:r>
            <a:rPr lang="en-GB" sz="2400" kern="1200" dirty="0"/>
            <a:t> </a:t>
          </a:r>
          <a:r>
            <a:rPr lang="en-GB" sz="2400" kern="1200" dirty="0" err="1"/>
            <a:t>penurunan</a:t>
          </a:r>
          <a:r>
            <a:rPr lang="en-GB" sz="2400" kern="1200" dirty="0"/>
            <a:t> </a:t>
          </a:r>
          <a:r>
            <a:rPr lang="en-GB" sz="2400" kern="1200" dirty="0" err="1"/>
            <a:t>nilai</a:t>
          </a:r>
          <a:r>
            <a:rPr lang="en-GB" sz="2400" kern="1200" dirty="0"/>
            <a:t> </a:t>
          </a:r>
          <a:r>
            <a:rPr lang="en-GB" sz="2400" kern="1200" dirty="0" err="1"/>
            <a:t>apabila</a:t>
          </a:r>
          <a:r>
            <a:rPr lang="en-GB" sz="2400" kern="1200" dirty="0"/>
            <a:t> </a:t>
          </a:r>
          <a:endParaRPr lang="en-US" sz="2400" kern="1200" dirty="0"/>
        </a:p>
      </dsp:txBody>
      <dsp:txXfrm>
        <a:off x="92968" y="93405"/>
        <a:ext cx="1714776" cy="2313046"/>
      </dsp:txXfrm>
    </dsp:sp>
    <dsp:sp modelId="{C8601712-C6A8-450C-93D1-DCAA822A9B66}">
      <dsp:nvSpPr>
        <dsp:cNvPr id="0" name=""/>
        <dsp:cNvSpPr/>
      </dsp:nvSpPr>
      <dsp:spPr>
        <a:xfrm>
          <a:off x="1900509" y="2749074"/>
          <a:ext cx="6648005" cy="2498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3298199"/>
            <a:satOff val="65751"/>
            <a:lumOff val="1439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3298199"/>
              <a:satOff val="65751"/>
              <a:lumOff val="143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Bila</a:t>
          </a:r>
          <a:r>
            <a:rPr lang="en-GB" sz="2400" kern="1200" dirty="0"/>
            <a:t> </a:t>
          </a:r>
          <a:r>
            <a:rPr lang="en-GB" sz="2400" kern="1200" dirty="0" err="1"/>
            <a:t>terdapat</a:t>
          </a:r>
          <a:r>
            <a:rPr lang="en-GB" sz="2400" kern="1200" dirty="0"/>
            <a:t> </a:t>
          </a:r>
          <a:r>
            <a:rPr lang="en-GB" sz="2400" b="1" kern="1200" dirty="0" err="1"/>
            <a:t>bukti</a:t>
          </a:r>
          <a:r>
            <a:rPr lang="en-GB" sz="2400" b="1" kern="1200" dirty="0"/>
            <a:t> </a:t>
          </a:r>
          <a:r>
            <a:rPr lang="en-GB" sz="2400" b="1" kern="1200" dirty="0" err="1"/>
            <a:t>objektif</a:t>
          </a:r>
          <a:r>
            <a:rPr lang="en-GB" sz="2400" b="1" kern="1200" dirty="0"/>
            <a:t> </a:t>
          </a:r>
          <a:r>
            <a:rPr lang="en-GB" sz="2400" b="1" kern="1200" dirty="0">
              <a:sym typeface="Wingdings" pitchFamily="2" charset="2"/>
            </a:rPr>
            <a:t> </a:t>
          </a:r>
          <a:r>
            <a:rPr lang="en-GB" sz="2400" b="1" kern="1200" dirty="0" err="1"/>
            <a:t>estimasi</a:t>
          </a:r>
          <a:r>
            <a:rPr lang="en-GB" sz="2400" b="1" kern="1200" dirty="0"/>
            <a:t> </a:t>
          </a:r>
          <a:r>
            <a:rPr lang="en-GB" sz="2400" b="1" kern="1200" dirty="0" err="1"/>
            <a:t>nilai</a:t>
          </a:r>
          <a:r>
            <a:rPr lang="en-GB" sz="2400" b="1" kern="1200" dirty="0"/>
            <a:t> yang </a:t>
          </a:r>
          <a:r>
            <a:rPr lang="en-GB" sz="2400" b="1" kern="1200" dirty="0" err="1"/>
            <a:t>dapat</a:t>
          </a:r>
          <a:r>
            <a:rPr lang="en-GB" sz="2400" b="1" kern="1200" dirty="0"/>
            <a:t> </a:t>
          </a:r>
          <a:r>
            <a:rPr lang="en-GB" sz="2400" b="1" kern="1200" dirty="0" err="1"/>
            <a:t>diperoleh</a:t>
          </a:r>
          <a:r>
            <a:rPr lang="en-GB" sz="2400" b="1" kern="1200" dirty="0"/>
            <a:t> </a:t>
          </a:r>
          <a:r>
            <a:rPr lang="en-GB" sz="2400" b="1" kern="1200" dirty="0" err="1"/>
            <a:t>kembali</a:t>
          </a:r>
          <a:r>
            <a:rPr lang="en-GB" sz="2400" b="1" kern="1200" dirty="0"/>
            <a:t> </a:t>
          </a:r>
          <a:r>
            <a:rPr lang="en-GB" sz="2400" kern="1200" dirty="0" err="1"/>
            <a:t>dan</a:t>
          </a:r>
          <a:r>
            <a:rPr lang="en-GB" sz="2400" kern="1200" dirty="0"/>
            <a:t> </a:t>
          </a:r>
          <a:r>
            <a:rPr lang="en-GB" sz="2400" b="1" kern="1200" dirty="0" err="1"/>
            <a:t>mengakui</a:t>
          </a:r>
          <a:r>
            <a:rPr lang="en-GB" sz="2400" b="1" kern="1200" dirty="0"/>
            <a:t> </a:t>
          </a:r>
          <a:r>
            <a:rPr lang="en-GB" sz="2400" b="1" kern="1200" dirty="0" err="1"/>
            <a:t>kerugian</a:t>
          </a:r>
          <a:r>
            <a:rPr lang="en-GB" sz="2400" b="1" kern="1200" dirty="0"/>
            <a:t> </a:t>
          </a:r>
          <a:r>
            <a:rPr lang="en-GB" sz="2400" b="1" kern="1200" dirty="0" err="1"/>
            <a:t>penurunan</a:t>
          </a:r>
          <a:r>
            <a:rPr lang="en-GB" sz="2400" b="1" kern="1200" dirty="0"/>
            <a:t> </a:t>
          </a:r>
          <a:r>
            <a:rPr lang="en-GB" sz="2400" b="1" kern="1200" dirty="0" err="1"/>
            <a:t>nila</a:t>
          </a:r>
          <a:r>
            <a:rPr lang="en-GB" sz="2400" kern="1200" dirty="0" err="1"/>
            <a:t>i</a:t>
          </a:r>
          <a:r>
            <a:rPr lang="en-GB" sz="2400" kern="1200" dirty="0"/>
            <a:t>, </a:t>
          </a:r>
          <a:r>
            <a:rPr lang="en-GB" sz="2400" kern="1200" dirty="0" err="1"/>
            <a:t>sebesar</a:t>
          </a:r>
          <a:r>
            <a:rPr lang="en-GB" sz="2400" kern="1200" dirty="0"/>
            <a:t> </a:t>
          </a:r>
          <a:r>
            <a:rPr lang="en-GB" sz="2400" kern="1200" dirty="0" err="1"/>
            <a:t>nilai</a:t>
          </a:r>
          <a:r>
            <a:rPr lang="en-GB" sz="2400" kern="1200" dirty="0"/>
            <a:t> </a:t>
          </a:r>
          <a:r>
            <a:rPr lang="en-GB" sz="2400" kern="1200" dirty="0" err="1"/>
            <a:t>tercatat</a:t>
          </a:r>
          <a:r>
            <a:rPr lang="en-GB" sz="2400" kern="1200" dirty="0"/>
            <a:t> </a:t>
          </a:r>
          <a:r>
            <a:rPr lang="en-GB" sz="2400" kern="1200" dirty="0" err="1"/>
            <a:t>dan</a:t>
          </a:r>
          <a:r>
            <a:rPr lang="en-GB" sz="2400" kern="1200" dirty="0"/>
            <a:t> </a:t>
          </a:r>
          <a:r>
            <a:rPr lang="en-GB" sz="2400" kern="1200" dirty="0" err="1"/>
            <a:t>nilai</a:t>
          </a:r>
          <a:r>
            <a:rPr lang="en-GB" sz="2400" kern="1200" dirty="0"/>
            <a:t> yang </a:t>
          </a:r>
          <a:r>
            <a:rPr lang="en-GB" sz="2400" kern="1200" dirty="0" err="1"/>
            <a:t>dapat</a:t>
          </a:r>
          <a:r>
            <a:rPr lang="en-GB" sz="2400" kern="1200" dirty="0"/>
            <a:t> </a:t>
          </a:r>
          <a:r>
            <a:rPr lang="en-GB" sz="2400" kern="1200" dirty="0" err="1"/>
            <a:t>diperoleh</a:t>
          </a:r>
          <a:r>
            <a:rPr lang="en-GB" sz="2400" kern="1200" dirty="0"/>
            <a:t> </a:t>
          </a:r>
          <a:r>
            <a:rPr lang="en-GB" sz="2400" kern="1200" dirty="0" err="1"/>
            <a:t>kembali</a:t>
          </a:r>
          <a:endParaRPr lang="en-US" sz="2400" kern="1200" dirty="0"/>
        </a:p>
      </dsp:txBody>
      <dsp:txXfrm>
        <a:off x="1900509" y="3061396"/>
        <a:ext cx="5711039" cy="1873932"/>
      </dsp:txXfrm>
    </dsp:sp>
    <dsp:sp modelId="{76F61BC0-FB21-43EC-9B0E-8FB8675EBCB4}">
      <dsp:nvSpPr>
        <dsp:cNvPr id="0" name=""/>
        <dsp:cNvSpPr/>
      </dsp:nvSpPr>
      <dsp:spPr>
        <a:xfrm>
          <a:off x="203" y="2749074"/>
          <a:ext cx="1900306" cy="2498576"/>
        </a:xfrm>
        <a:prstGeom prst="roundRect">
          <a:avLst/>
        </a:prstGeom>
        <a:gradFill rotWithShape="0">
          <a:gsLst>
            <a:gs pos="0">
              <a:schemeClr val="accent4">
                <a:hueOff val="13199968"/>
                <a:satOff val="68674"/>
                <a:lumOff val="83725"/>
                <a:alphaOff val="0"/>
                <a:shade val="51000"/>
                <a:satMod val="130000"/>
              </a:schemeClr>
            </a:gs>
            <a:gs pos="80000">
              <a:schemeClr val="accent4">
                <a:hueOff val="13199968"/>
                <a:satOff val="68674"/>
                <a:lumOff val="83725"/>
                <a:alphaOff val="0"/>
                <a:shade val="93000"/>
                <a:satMod val="130000"/>
              </a:schemeClr>
            </a:gs>
            <a:gs pos="100000">
              <a:schemeClr val="accent4">
                <a:hueOff val="13199968"/>
                <a:satOff val="68674"/>
                <a:lumOff val="8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Evaluasi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dilakukan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setiap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tanggal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neraca</a:t>
          </a:r>
          <a:r>
            <a:rPr lang="en-GB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2968" y="2841839"/>
        <a:ext cx="1714776" cy="23130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9297E-9463-48CD-BE97-89805B3B61B8}">
      <dsp:nvSpPr>
        <dsp:cNvPr id="0" name=""/>
        <dsp:cNvSpPr/>
      </dsp:nvSpPr>
      <dsp:spPr>
        <a:xfrm rot="10800000">
          <a:off x="1909092" y="160"/>
          <a:ext cx="6935915" cy="64830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85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itchFamily="34" charset="0"/>
              <a:cs typeface="Calibri" pitchFamily="34" charset="0"/>
            </a:rPr>
            <a:t>Kesulitan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signifikan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dialami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penerbit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peminjam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</dsp:txBody>
      <dsp:txXfrm rot="10800000">
        <a:off x="2071168" y="160"/>
        <a:ext cx="6773839" cy="648306"/>
      </dsp:txXfrm>
    </dsp:sp>
    <dsp:sp modelId="{411B5A58-FE95-43F4-9749-DFA4DDCEE39D}">
      <dsp:nvSpPr>
        <dsp:cNvPr id="0" name=""/>
        <dsp:cNvSpPr/>
      </dsp:nvSpPr>
      <dsp:spPr>
        <a:xfrm>
          <a:off x="1584939" y="160"/>
          <a:ext cx="648306" cy="64830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3D047C-174C-46B2-B1DE-C036A51728A7}">
      <dsp:nvSpPr>
        <dsp:cNvPr id="0" name=""/>
        <dsp:cNvSpPr/>
      </dsp:nvSpPr>
      <dsp:spPr>
        <a:xfrm rot="10800000">
          <a:off x="1909092" y="841991"/>
          <a:ext cx="6935915" cy="648306"/>
        </a:xfrm>
        <a:prstGeom prst="homePlate">
          <a:avLst/>
        </a:prstGeom>
        <a:gradFill rotWithShape="0">
          <a:gsLst>
            <a:gs pos="0">
              <a:schemeClr val="accent5">
                <a:hueOff val="-2194733"/>
                <a:satOff val="-401"/>
                <a:lumOff val="-5686"/>
                <a:alphaOff val="0"/>
                <a:tint val="50000"/>
                <a:satMod val="300000"/>
              </a:schemeClr>
            </a:gs>
            <a:gs pos="35000">
              <a:schemeClr val="accent5">
                <a:hueOff val="-2194733"/>
                <a:satOff val="-401"/>
                <a:lumOff val="-5686"/>
                <a:alphaOff val="0"/>
                <a:tint val="37000"/>
                <a:satMod val="300000"/>
              </a:schemeClr>
            </a:gs>
            <a:gs pos="100000">
              <a:schemeClr val="accent5">
                <a:hueOff val="-2194733"/>
                <a:satOff val="-401"/>
                <a:lumOff val="-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85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itchFamily="34" charset="0"/>
              <a:cs typeface="Calibri" pitchFamily="34" charset="0"/>
            </a:rPr>
            <a:t>Pelanggaran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kontrak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</dsp:txBody>
      <dsp:txXfrm rot="10800000">
        <a:off x="2071168" y="841991"/>
        <a:ext cx="6773839" cy="648306"/>
      </dsp:txXfrm>
    </dsp:sp>
    <dsp:sp modelId="{284CB751-B5E8-40E4-95C4-DEC1C1B8D310}">
      <dsp:nvSpPr>
        <dsp:cNvPr id="0" name=""/>
        <dsp:cNvSpPr/>
      </dsp:nvSpPr>
      <dsp:spPr>
        <a:xfrm>
          <a:off x="1584939" y="841991"/>
          <a:ext cx="648306" cy="648306"/>
        </a:xfrm>
        <a:prstGeom prst="ellipse">
          <a:avLst/>
        </a:prstGeom>
        <a:solidFill>
          <a:schemeClr val="accent5">
            <a:tint val="50000"/>
            <a:hueOff val="-2302229"/>
            <a:satOff val="-2108"/>
            <a:lumOff val="-170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A0CD73-2F67-4697-A40D-7C1A782F3DDE}">
      <dsp:nvSpPr>
        <dsp:cNvPr id="0" name=""/>
        <dsp:cNvSpPr/>
      </dsp:nvSpPr>
      <dsp:spPr>
        <a:xfrm rot="10800000">
          <a:off x="1909092" y="1683822"/>
          <a:ext cx="6935915" cy="648306"/>
        </a:xfrm>
        <a:prstGeom prst="homePlate">
          <a:avLst/>
        </a:prstGeom>
        <a:gradFill rotWithShape="0">
          <a:gsLst>
            <a:gs pos="0">
              <a:schemeClr val="accent5">
                <a:hueOff val="-4389466"/>
                <a:satOff val="-803"/>
                <a:lumOff val="-11372"/>
                <a:alphaOff val="0"/>
                <a:tint val="50000"/>
                <a:satMod val="300000"/>
              </a:schemeClr>
            </a:gs>
            <a:gs pos="35000">
              <a:schemeClr val="accent5">
                <a:hueOff val="-4389466"/>
                <a:satOff val="-803"/>
                <a:lumOff val="-11372"/>
                <a:alphaOff val="0"/>
                <a:tint val="37000"/>
                <a:satMod val="300000"/>
              </a:schemeClr>
            </a:gs>
            <a:gs pos="100000">
              <a:schemeClr val="accent5">
                <a:hueOff val="-4389466"/>
                <a:satOff val="-803"/>
                <a:lumOff val="-113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85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itchFamily="34" charset="0"/>
              <a:cs typeface="Calibri" pitchFamily="34" charset="0"/>
            </a:rPr>
            <a:t>Restrukturisasi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keringanan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konsesi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)</a:t>
          </a:r>
        </a:p>
      </dsp:txBody>
      <dsp:txXfrm rot="10800000">
        <a:off x="2071168" y="1683822"/>
        <a:ext cx="6773839" cy="648306"/>
      </dsp:txXfrm>
    </dsp:sp>
    <dsp:sp modelId="{FCF67CEE-FA8F-478B-BAE4-ABFAC43A38EB}">
      <dsp:nvSpPr>
        <dsp:cNvPr id="0" name=""/>
        <dsp:cNvSpPr/>
      </dsp:nvSpPr>
      <dsp:spPr>
        <a:xfrm>
          <a:off x="1584939" y="1683822"/>
          <a:ext cx="648306" cy="648306"/>
        </a:xfrm>
        <a:prstGeom prst="ellipse">
          <a:avLst/>
        </a:prstGeom>
        <a:solidFill>
          <a:schemeClr val="accent5">
            <a:tint val="50000"/>
            <a:hueOff val="-4604458"/>
            <a:satOff val="-4216"/>
            <a:lumOff val="-33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69395E-9CEF-4395-AA92-190600B1BB19}">
      <dsp:nvSpPr>
        <dsp:cNvPr id="0" name=""/>
        <dsp:cNvSpPr/>
      </dsp:nvSpPr>
      <dsp:spPr>
        <a:xfrm rot="10800000">
          <a:off x="1909092" y="2525654"/>
          <a:ext cx="6935915" cy="648306"/>
        </a:xfrm>
        <a:prstGeom prst="homePlate">
          <a:avLst/>
        </a:prstGeom>
        <a:gradFill rotWithShape="0">
          <a:gsLst>
            <a:gs pos="0">
              <a:schemeClr val="accent5">
                <a:hueOff val="-6584199"/>
                <a:satOff val="-1204"/>
                <a:lumOff val="-17059"/>
                <a:alphaOff val="0"/>
                <a:tint val="50000"/>
                <a:satMod val="300000"/>
              </a:schemeClr>
            </a:gs>
            <a:gs pos="35000">
              <a:schemeClr val="accent5">
                <a:hueOff val="-6584199"/>
                <a:satOff val="-1204"/>
                <a:lumOff val="-17059"/>
                <a:alphaOff val="0"/>
                <a:tint val="37000"/>
                <a:satMod val="300000"/>
              </a:schemeClr>
            </a:gs>
            <a:gs pos="100000">
              <a:schemeClr val="accent5">
                <a:hueOff val="-6584199"/>
                <a:satOff val="-1204"/>
                <a:lumOff val="-17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85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itchFamily="34" charset="0"/>
              <a:cs typeface="Calibri" pitchFamily="34" charset="0"/>
            </a:rPr>
            <a:t>Peminjam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akan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dinyatakan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pailit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melakukan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reorganisasi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lainnya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</dsp:txBody>
      <dsp:txXfrm rot="10800000">
        <a:off x="2071168" y="2525654"/>
        <a:ext cx="6773839" cy="648306"/>
      </dsp:txXfrm>
    </dsp:sp>
    <dsp:sp modelId="{460DDE25-A104-4A01-A8D8-7253FB09A533}">
      <dsp:nvSpPr>
        <dsp:cNvPr id="0" name=""/>
        <dsp:cNvSpPr/>
      </dsp:nvSpPr>
      <dsp:spPr>
        <a:xfrm>
          <a:off x="1584939" y="2525654"/>
          <a:ext cx="648306" cy="648306"/>
        </a:xfrm>
        <a:prstGeom prst="ellipse">
          <a:avLst/>
        </a:prstGeom>
        <a:solidFill>
          <a:schemeClr val="accent5">
            <a:tint val="50000"/>
            <a:hueOff val="-6906687"/>
            <a:satOff val="-6323"/>
            <a:lumOff val="-50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034AB1-A608-4175-ACF6-7BB8DC8433D9}">
      <dsp:nvSpPr>
        <dsp:cNvPr id="0" name=""/>
        <dsp:cNvSpPr/>
      </dsp:nvSpPr>
      <dsp:spPr>
        <a:xfrm rot="10800000">
          <a:off x="1909092" y="3367485"/>
          <a:ext cx="6935915" cy="648306"/>
        </a:xfrm>
        <a:prstGeom prst="homePlate">
          <a:avLst/>
        </a:prstGeom>
        <a:gradFill rotWithShape="0">
          <a:gsLst>
            <a:gs pos="0">
              <a:schemeClr val="accent5">
                <a:hueOff val="-8778932"/>
                <a:satOff val="-1606"/>
                <a:lumOff val="-22745"/>
                <a:alphaOff val="0"/>
                <a:tint val="50000"/>
                <a:satMod val="300000"/>
              </a:schemeClr>
            </a:gs>
            <a:gs pos="35000">
              <a:schemeClr val="accent5">
                <a:hueOff val="-8778932"/>
                <a:satOff val="-1606"/>
                <a:lumOff val="-22745"/>
                <a:alphaOff val="0"/>
                <a:tint val="37000"/>
                <a:satMod val="300000"/>
              </a:schemeClr>
            </a:gs>
            <a:gs pos="100000">
              <a:schemeClr val="accent5">
                <a:hueOff val="-8778932"/>
                <a:satOff val="-1606"/>
                <a:lumOff val="-2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85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latin typeface="Calibri" pitchFamily="34" charset="0"/>
              <a:cs typeface="Calibri" pitchFamily="34" charset="0"/>
            </a:rPr>
            <a:t>H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ilangnya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pasar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aktif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aset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200" kern="1200" dirty="0" err="1">
              <a:latin typeface="Calibri" pitchFamily="34" charset="0"/>
              <a:cs typeface="Calibri" pitchFamily="34" charset="0"/>
            </a:rPr>
            <a:t>keuangan</a:t>
          </a:r>
          <a:r>
            <a:rPr lang="en-US" sz="2200" kern="1200" dirty="0">
              <a:latin typeface="Calibri" pitchFamily="34" charset="0"/>
              <a:cs typeface="Calibri" pitchFamily="34" charset="0"/>
            </a:rPr>
            <a:t> </a:t>
          </a:r>
        </a:p>
      </dsp:txBody>
      <dsp:txXfrm rot="10800000">
        <a:off x="2071168" y="3367485"/>
        <a:ext cx="6773839" cy="648306"/>
      </dsp:txXfrm>
    </dsp:sp>
    <dsp:sp modelId="{EB956C31-C9C1-4881-A04F-2362EEB42537}">
      <dsp:nvSpPr>
        <dsp:cNvPr id="0" name=""/>
        <dsp:cNvSpPr/>
      </dsp:nvSpPr>
      <dsp:spPr>
        <a:xfrm>
          <a:off x="1584939" y="3367485"/>
          <a:ext cx="648306" cy="648306"/>
        </a:xfrm>
        <a:prstGeom prst="ellipse">
          <a:avLst/>
        </a:prstGeom>
        <a:solidFill>
          <a:schemeClr val="accent5">
            <a:tint val="50000"/>
            <a:hueOff val="-9208916"/>
            <a:satOff val="-8431"/>
            <a:lumOff val="-679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794704-CD8F-44BF-9ED8-F9CA4BE7D7A3}">
      <dsp:nvSpPr>
        <dsp:cNvPr id="0" name=""/>
        <dsp:cNvSpPr/>
      </dsp:nvSpPr>
      <dsp:spPr>
        <a:xfrm rot="10800000">
          <a:off x="1909092" y="4209316"/>
          <a:ext cx="6935915" cy="648306"/>
        </a:xfrm>
        <a:prstGeom prst="homePlate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85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latin typeface="Calibri" pitchFamily="34" charset="0"/>
              <a:cs typeface="Calibri" pitchFamily="34" charset="0"/>
            </a:rPr>
            <a:t>Kemungkinan besar bangkrut </a:t>
          </a:r>
          <a:endParaRPr lang="en-US" sz="2200" kern="1200" dirty="0">
            <a:latin typeface="Calibri" pitchFamily="34" charset="0"/>
            <a:cs typeface="Calibri" pitchFamily="34" charset="0"/>
          </a:endParaRPr>
        </a:p>
      </dsp:txBody>
      <dsp:txXfrm rot="10800000">
        <a:off x="2071168" y="4209316"/>
        <a:ext cx="6773839" cy="648306"/>
      </dsp:txXfrm>
    </dsp:sp>
    <dsp:sp modelId="{62A80311-7790-4B29-8A2A-B97A10648F1C}">
      <dsp:nvSpPr>
        <dsp:cNvPr id="0" name=""/>
        <dsp:cNvSpPr/>
      </dsp:nvSpPr>
      <dsp:spPr>
        <a:xfrm>
          <a:off x="1584939" y="4209316"/>
          <a:ext cx="648306" cy="648306"/>
        </a:xfrm>
        <a:prstGeom prst="ellipse">
          <a:avLst/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1694B-D252-4978-BE63-5E36F57BEFE1}">
      <dsp:nvSpPr>
        <dsp:cNvPr id="0" name=""/>
        <dsp:cNvSpPr/>
      </dsp:nvSpPr>
      <dsp:spPr>
        <a:xfrm>
          <a:off x="0" y="-51106"/>
          <a:ext cx="7143774" cy="114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diperkirakan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timbul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akibat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peristiwa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masa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depan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603" y="-17503"/>
        <a:ext cx="5808808" cy="1080088"/>
      </dsp:txXfrm>
    </dsp:sp>
    <dsp:sp modelId="{A6C09E75-30CB-4571-A6AE-2DFEFDF3A9EF}">
      <dsp:nvSpPr>
        <dsp:cNvPr id="0" name=""/>
        <dsp:cNvSpPr/>
      </dsp:nvSpPr>
      <dsp:spPr>
        <a:xfrm>
          <a:off x="598291" y="1281600"/>
          <a:ext cx="7143774" cy="1147294"/>
        </a:xfrm>
        <a:prstGeom prst="roundRect">
          <a:avLst>
            <a:gd name="adj" fmla="val 10000"/>
          </a:avLst>
        </a:prstGeom>
        <a:solidFill>
          <a:schemeClr val="accent5">
            <a:hueOff val="-3657888"/>
            <a:satOff val="-669"/>
            <a:lumOff val="-94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Pegaruh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individu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maupun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kelompok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1894" y="1315203"/>
        <a:ext cx="5732536" cy="1080088"/>
      </dsp:txXfrm>
    </dsp:sp>
    <dsp:sp modelId="{BC16BBD3-8FCF-4EDF-8C77-AAD46F1A4721}">
      <dsp:nvSpPr>
        <dsp:cNvPr id="0" name=""/>
        <dsp:cNvSpPr/>
      </dsp:nvSpPr>
      <dsp:spPr>
        <a:xfrm>
          <a:off x="1187652" y="2571764"/>
          <a:ext cx="7143774" cy="1147294"/>
        </a:xfrm>
        <a:prstGeom prst="roundRect">
          <a:avLst>
            <a:gd name="adj" fmla="val 10000"/>
          </a:avLst>
        </a:prstGeom>
        <a:solidFill>
          <a:schemeClr val="accent5">
            <a:hueOff val="-7315777"/>
            <a:satOff val="-1338"/>
            <a:lumOff val="-189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kerugian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penurunan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diakui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selisih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diperoleh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kembali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21255" y="2605367"/>
        <a:ext cx="5741465" cy="1080088"/>
      </dsp:txXfrm>
    </dsp:sp>
    <dsp:sp modelId="{3C7BA3BF-62E4-4C8E-B461-E491A5228DA6}">
      <dsp:nvSpPr>
        <dsp:cNvPr id="0" name=""/>
        <dsp:cNvSpPr/>
      </dsp:nvSpPr>
      <dsp:spPr>
        <a:xfrm>
          <a:off x="1785943" y="3914361"/>
          <a:ext cx="7143774" cy="1351719"/>
        </a:xfrm>
        <a:prstGeom prst="roundRect">
          <a:avLst>
            <a:gd name="adj" fmla="val 1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diperoleh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kembali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kini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estimasi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arus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kas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masa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depan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didiskonto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suku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bunga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efektif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awal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keuangan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tersebut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25533" y="3953951"/>
        <a:ext cx="5720562" cy="1272539"/>
      </dsp:txXfrm>
    </dsp:sp>
    <dsp:sp modelId="{446A56D0-66BA-46D9-9875-3247ABC30C2B}">
      <dsp:nvSpPr>
        <dsp:cNvPr id="0" name=""/>
        <dsp:cNvSpPr/>
      </dsp:nvSpPr>
      <dsp:spPr>
        <a:xfrm>
          <a:off x="6398033" y="827616"/>
          <a:ext cx="745741" cy="745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5825" y="827616"/>
        <a:ext cx="410157" cy="561170"/>
      </dsp:txXfrm>
    </dsp:sp>
    <dsp:sp modelId="{F0984DE5-2DE4-4E2A-83E4-F908C7E6F27B}">
      <dsp:nvSpPr>
        <dsp:cNvPr id="0" name=""/>
        <dsp:cNvSpPr/>
      </dsp:nvSpPr>
      <dsp:spPr>
        <a:xfrm>
          <a:off x="6996324" y="2183510"/>
          <a:ext cx="745741" cy="745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778779"/>
            <a:satOff val="-5615"/>
            <a:lumOff val="-32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164116" y="2183510"/>
        <a:ext cx="410157" cy="561170"/>
      </dsp:txXfrm>
    </dsp:sp>
    <dsp:sp modelId="{A96DEA51-1F4B-4753-9638-73DD2A565A55}">
      <dsp:nvSpPr>
        <dsp:cNvPr id="0" name=""/>
        <dsp:cNvSpPr/>
      </dsp:nvSpPr>
      <dsp:spPr>
        <a:xfrm>
          <a:off x="7585685" y="3539403"/>
          <a:ext cx="745741" cy="745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753477" y="3539403"/>
        <a:ext cx="410157" cy="5611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7EFCA-8DE1-44F3-B507-22F338858720}">
      <dsp:nvSpPr>
        <dsp:cNvPr id="0" name=""/>
        <dsp:cNvSpPr/>
      </dsp:nvSpPr>
      <dsp:spPr>
        <a:xfrm rot="5400000">
          <a:off x="5022975" y="-1874277"/>
          <a:ext cx="1249937" cy="53157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Nilai</a:t>
          </a:r>
          <a:r>
            <a:rPr lang="en-US" sz="2600" kern="1200" dirty="0"/>
            <a:t> </a:t>
          </a:r>
          <a:r>
            <a:rPr lang="en-US" sz="2600" kern="1200" dirty="0" err="1"/>
            <a:t>tercatat</a:t>
          </a:r>
          <a:r>
            <a:rPr lang="en-US" sz="2600" kern="1200" dirty="0"/>
            <a:t> </a:t>
          </a:r>
          <a:r>
            <a:rPr lang="en-US" sz="2600" kern="1200" dirty="0" err="1"/>
            <a:t>aset</a:t>
          </a:r>
          <a:r>
            <a:rPr lang="en-US" sz="2600" kern="1200" dirty="0"/>
            <a:t> </a:t>
          </a:r>
          <a:r>
            <a:rPr lang="en-US" sz="2600" kern="1200" dirty="0" err="1"/>
            <a:t>keuangan</a:t>
          </a:r>
          <a:r>
            <a:rPr lang="en-US" sz="2600" kern="1200" dirty="0"/>
            <a:t> </a:t>
          </a:r>
          <a:r>
            <a:rPr lang="en-US" sz="2600" kern="1200" dirty="0" err="1"/>
            <a:t>dikurangi</a:t>
          </a:r>
          <a:endParaRPr lang="en-US" sz="2600" kern="1200" dirty="0"/>
        </a:p>
      </dsp:txBody>
      <dsp:txXfrm rot="-5400000">
        <a:off x="2990088" y="219627"/>
        <a:ext cx="5254695" cy="1127903"/>
      </dsp:txXfrm>
    </dsp:sp>
    <dsp:sp modelId="{B373329E-D291-44E8-987B-3113531AC634}">
      <dsp:nvSpPr>
        <dsp:cNvPr id="0" name=""/>
        <dsp:cNvSpPr/>
      </dsp:nvSpPr>
      <dsp:spPr>
        <a:xfrm>
          <a:off x="0" y="2367"/>
          <a:ext cx="2990088" cy="15624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</a:t>
          </a:r>
        </a:p>
      </dsp:txBody>
      <dsp:txXfrm>
        <a:off x="76271" y="78638"/>
        <a:ext cx="2837546" cy="1409880"/>
      </dsp:txXfrm>
    </dsp:sp>
    <dsp:sp modelId="{B1A574D1-2660-4587-9848-6C97F4E6480E}">
      <dsp:nvSpPr>
        <dsp:cNvPr id="0" name=""/>
        <dsp:cNvSpPr/>
      </dsp:nvSpPr>
      <dsp:spPr>
        <a:xfrm rot="5400000">
          <a:off x="5022975" y="-233733"/>
          <a:ext cx="1249937" cy="5315712"/>
        </a:xfrm>
        <a:prstGeom prst="round2SameRect">
          <a:avLst/>
        </a:prstGeom>
        <a:solidFill>
          <a:schemeClr val="accent5">
            <a:tint val="40000"/>
            <a:alpha val="90000"/>
            <a:hueOff val="-5778779"/>
            <a:satOff val="-5615"/>
            <a:lumOff val="-32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778779"/>
              <a:satOff val="-5615"/>
              <a:lumOff val="-3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secara</a:t>
          </a:r>
          <a:r>
            <a:rPr lang="en-US" sz="2600" kern="1200" dirty="0"/>
            <a:t> </a:t>
          </a:r>
          <a:r>
            <a:rPr lang="en-US" sz="2600" kern="1200" dirty="0" err="1"/>
            <a:t>langsung</a:t>
          </a:r>
          <a:r>
            <a:rPr lang="en-US" sz="2600" kern="1200" dirty="0"/>
            <a:t> (</a:t>
          </a:r>
          <a:r>
            <a:rPr lang="en-US" sz="2600" i="1" kern="1200" dirty="0"/>
            <a:t>direct write off</a:t>
          </a:r>
          <a:r>
            <a:rPr lang="en-US" sz="2600" kern="1200" dirty="0"/>
            <a:t>) </a:t>
          </a:r>
          <a:r>
            <a:rPr lang="en-US" sz="2600" kern="1200" dirty="0" err="1"/>
            <a:t>atau</a:t>
          </a:r>
          <a:r>
            <a:rPr lang="en-US" sz="2600" kern="1200" dirty="0"/>
            <a:t> </a:t>
          </a:r>
          <a:r>
            <a:rPr lang="en-US" sz="2600" kern="1200" dirty="0" err="1"/>
            <a:t>menggunakan</a:t>
          </a:r>
          <a:r>
            <a:rPr lang="en-US" sz="2600" kern="1200" dirty="0"/>
            <a:t> pos </a:t>
          </a:r>
          <a:r>
            <a:rPr lang="en-US" sz="2600" kern="1200" dirty="0" err="1"/>
            <a:t>cadangan</a:t>
          </a:r>
          <a:r>
            <a:rPr lang="en-US" sz="2600" kern="1200" dirty="0"/>
            <a:t> (</a:t>
          </a:r>
          <a:r>
            <a:rPr lang="en-US" sz="2600" i="1" kern="1200" dirty="0"/>
            <a:t>allowance method</a:t>
          </a:r>
          <a:r>
            <a:rPr lang="en-US" sz="2600" kern="1200" dirty="0"/>
            <a:t>)</a:t>
          </a:r>
        </a:p>
      </dsp:txBody>
      <dsp:txXfrm rot="-5400000">
        <a:off x="2990088" y="1860171"/>
        <a:ext cx="5254695" cy="1127903"/>
      </dsp:txXfrm>
    </dsp:sp>
    <dsp:sp modelId="{494D8F22-1781-4BE4-BBD7-5936E723A490}">
      <dsp:nvSpPr>
        <dsp:cNvPr id="0" name=""/>
        <dsp:cNvSpPr/>
      </dsp:nvSpPr>
      <dsp:spPr>
        <a:xfrm>
          <a:off x="0" y="1642910"/>
          <a:ext cx="2990088" cy="1562422"/>
        </a:xfrm>
        <a:prstGeom prst="roundRect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tint val="50000"/>
                <a:satMod val="300000"/>
              </a:schemeClr>
            </a:gs>
            <a:gs pos="35000">
              <a:schemeClr val="accent5">
                <a:hueOff val="-5486832"/>
                <a:satOff val="-1003"/>
                <a:lumOff val="-14215"/>
                <a:alphaOff val="0"/>
                <a:tint val="37000"/>
                <a:satMod val="30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</a:t>
          </a:r>
        </a:p>
      </dsp:txBody>
      <dsp:txXfrm>
        <a:off x="76271" y="1719181"/>
        <a:ext cx="2837546" cy="1409880"/>
      </dsp:txXfrm>
    </dsp:sp>
    <dsp:sp modelId="{70E86E52-1E63-4553-88F5-185275A55751}">
      <dsp:nvSpPr>
        <dsp:cNvPr id="0" name=""/>
        <dsp:cNvSpPr/>
      </dsp:nvSpPr>
      <dsp:spPr>
        <a:xfrm rot="5400000">
          <a:off x="5022975" y="1406809"/>
          <a:ext cx="1249937" cy="5315712"/>
        </a:xfrm>
        <a:prstGeom prst="round2SameRect">
          <a:avLst/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557559"/>
              <a:satOff val="-11231"/>
              <a:lumOff val="-64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kerugian</a:t>
          </a:r>
          <a:r>
            <a:rPr lang="en-US" sz="2600" kern="1200" dirty="0"/>
            <a:t> </a:t>
          </a:r>
          <a:r>
            <a:rPr lang="en-US" sz="2600" kern="1200" dirty="0" err="1"/>
            <a:t>penurunan</a:t>
          </a:r>
          <a:r>
            <a:rPr lang="en-US" sz="2600" kern="1200" dirty="0"/>
            <a:t> </a:t>
          </a:r>
          <a:r>
            <a:rPr lang="en-US" sz="2600" kern="1200" dirty="0" err="1"/>
            <a:t>nilai</a:t>
          </a:r>
          <a:r>
            <a:rPr lang="en-US" sz="2600" kern="1200" dirty="0"/>
            <a:t> </a:t>
          </a:r>
          <a:r>
            <a:rPr lang="en-US" sz="2600" kern="1200" dirty="0" err="1"/>
            <a:t>diakui</a:t>
          </a:r>
          <a:r>
            <a:rPr lang="en-US" sz="2600" kern="1200" dirty="0"/>
            <a:t> </a:t>
          </a:r>
          <a:r>
            <a:rPr lang="en-US" sz="2600" kern="1200" dirty="0" err="1"/>
            <a:t>pada</a:t>
          </a:r>
          <a:r>
            <a:rPr lang="en-US" sz="2600" kern="1200" dirty="0"/>
            <a:t> </a:t>
          </a:r>
          <a:r>
            <a:rPr lang="en-US" sz="2600" kern="1200" dirty="0" err="1"/>
            <a:t>laporan</a:t>
          </a:r>
          <a:r>
            <a:rPr lang="en-US" sz="2600" kern="1200" dirty="0"/>
            <a:t> </a:t>
          </a:r>
          <a:r>
            <a:rPr lang="en-US" sz="2600" kern="1200" dirty="0" err="1"/>
            <a:t>laba</a:t>
          </a:r>
          <a:r>
            <a:rPr lang="en-US" sz="2600" kern="1200" dirty="0"/>
            <a:t> </a:t>
          </a:r>
          <a:r>
            <a:rPr lang="en-US" sz="2600" kern="1200" dirty="0" err="1"/>
            <a:t>rugi</a:t>
          </a:r>
          <a:endParaRPr lang="en-US" sz="2600" kern="1200" dirty="0"/>
        </a:p>
      </dsp:txBody>
      <dsp:txXfrm rot="-5400000">
        <a:off x="2990088" y="3500714"/>
        <a:ext cx="5254695" cy="1127903"/>
      </dsp:txXfrm>
    </dsp:sp>
    <dsp:sp modelId="{4DF0BAD9-4089-47B6-ABCE-1BD7BCD2B29F}">
      <dsp:nvSpPr>
        <dsp:cNvPr id="0" name=""/>
        <dsp:cNvSpPr/>
      </dsp:nvSpPr>
      <dsp:spPr>
        <a:xfrm>
          <a:off x="0" y="3283454"/>
          <a:ext cx="2990088" cy="1562422"/>
        </a:xfrm>
        <a:prstGeom prst="round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</a:t>
          </a:r>
        </a:p>
      </dsp:txBody>
      <dsp:txXfrm>
        <a:off x="76271" y="3359725"/>
        <a:ext cx="2837546" cy="140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E392B-F12B-45CD-8446-52E6507CF39C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0EFCE1-908A-435A-932D-326D245A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98942-3FA6-4ECA-A64F-ABBD5AB9D69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E36A34-0997-4F6F-8E2B-8E18B456F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AE54A-96C0-4C9C-9A62-3F78FA345E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1-2 Juni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Workshop dan Diskusi “Pengaruh IFRS terhadap Silabus dan Materi Pengajaran Akuntansi Keuangan” serta Workshop "PSAK Terbaru"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15" imgW="13003175" imgH="1612698" progId="">
                  <p:embed/>
                </p:oleObj>
              </mc:Choice>
              <mc:Fallback>
                <p:oleObj name="Image" r:id="rId15" imgW="13003175" imgH="1612698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9D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 spd="slow">
    <p:strips dir="r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e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e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4.gi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645900"/>
            <a:ext cx="9144000" cy="9910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GB" b="1" dirty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INSTRUMEN KEUANGAN, KAS,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GB" b="1" dirty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DAN PIUTANG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0" y="214291"/>
            <a:ext cx="9144000" cy="563563"/>
          </a:xfrm>
        </p:spPr>
        <p:txBody>
          <a:bodyPr/>
          <a:lstStyle/>
          <a:p>
            <a:r>
              <a:rPr lang="en-US" sz="5400" dirty="0"/>
              <a:t>BAB 5</a:t>
            </a:r>
            <a:endParaRPr lang="en-GB" sz="5400" dirty="0"/>
          </a:p>
        </p:txBody>
      </p:sp>
      <p:pic>
        <p:nvPicPr>
          <p:cNvPr id="11" name="Picture 10" descr="officeca_430x3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068960"/>
            <a:ext cx="3571900" cy="2807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358246" cy="563563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8596" y="1428736"/>
            <a:ext cx="7786742" cy="1571636"/>
          </a:xfrm>
          <a:prstGeom prst="roundRect">
            <a:avLst/>
          </a:prstGeom>
          <a:solidFill>
            <a:srgbClr val="F6F8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Entitas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mengakui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liabilitas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keuangan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laporan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posisi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keuangan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jika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hanya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jika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entitas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tsb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menjadi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salah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satu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pihak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dalam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ketentuan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pada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kontrak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instrumen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tersebut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3714752"/>
            <a:ext cx="7786742" cy="1500198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075" indent="-346075" algn="just">
              <a:buFont typeface="Wingdings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</a:rPr>
              <a:t>kontrak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mengindikasikan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aliran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manfaat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ekonomi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diserahkan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mendatang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346075" indent="-346075" algn="just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diukur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andal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0511-0811-0415-3733_Cartoon_of_an_Office_Worker_Drinking_Too_Much_Coffee_clipart_image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357826"/>
            <a:ext cx="1666860" cy="1500174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 rot="5400000">
            <a:off x="3699221" y="3015895"/>
            <a:ext cx="500066" cy="754772"/>
          </a:xfrm>
          <a:prstGeom prst="notchedRightArrow">
            <a:avLst/>
          </a:prstGeom>
          <a:solidFill>
            <a:srgbClr val="CCCCFF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571536" y="1295400"/>
          <a:ext cx="10144196" cy="534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1285916" y="500042"/>
          <a:ext cx="1121576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92971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871540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ditor_at_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636"/>
            <a:ext cx="2143108" cy="18573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305800" cy="3705236"/>
          </a:xfrm>
          <a:gradFill flip="none" rotWithShape="1">
            <a:gsLst>
              <a:gs pos="0">
                <a:srgbClr val="FC8956">
                  <a:tint val="66000"/>
                  <a:satMod val="160000"/>
                </a:srgbClr>
              </a:gs>
              <a:gs pos="50000">
                <a:srgbClr val="FC8956">
                  <a:tint val="44500"/>
                  <a:satMod val="160000"/>
                </a:srgbClr>
              </a:gs>
              <a:gs pos="100000">
                <a:srgbClr val="FC895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173038" indent="-173038" algn="just"/>
            <a:r>
              <a:rPr lang="id-ID" sz="2400" dirty="0"/>
              <a:t>piutang yang signifikan secara individu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dihitung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secara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individu</a:t>
            </a:r>
            <a:endParaRPr lang="en-US" sz="2400" dirty="0">
              <a:sym typeface="Wingdings" pitchFamily="2" charset="2"/>
            </a:endParaRPr>
          </a:p>
          <a:p>
            <a:pPr marL="173038" indent="-173038" algn="just"/>
            <a:r>
              <a:rPr lang="en-US" sz="2400" dirty="0" err="1">
                <a:sym typeface="Wingdings" pitchFamily="2" charset="2"/>
              </a:rPr>
              <a:t>Jika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peminjam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pailit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tidak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ada</a:t>
            </a:r>
            <a:r>
              <a:rPr lang="en-US" sz="2400" b="1" dirty="0">
                <a:sym typeface="Wingdings" pitchFamily="2" charset="2"/>
              </a:rPr>
              <a:t> yang </a:t>
            </a:r>
            <a:r>
              <a:rPr lang="en-US" sz="2400" b="1" dirty="0" err="1">
                <a:sym typeface="Wingdings" pitchFamily="2" charset="2"/>
              </a:rPr>
              <a:t>menjamin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piutang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id-ID" sz="2400" dirty="0"/>
              <a:t>diturunkan nilainya seluruhnya</a:t>
            </a:r>
            <a:endParaRPr lang="en-US" sz="2400" dirty="0"/>
          </a:p>
          <a:p>
            <a:pPr marL="573088" lvl="1" indent="-173038" algn="just"/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dihapuskan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diakui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endParaRPr lang="en-US" sz="2400" dirty="0"/>
          </a:p>
          <a:p>
            <a:pPr marL="173038" indent="-173038" algn="just"/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peminjam</a:t>
            </a:r>
            <a:r>
              <a:rPr lang="en-US" sz="2400" dirty="0"/>
              <a:t> </a:t>
            </a:r>
            <a:r>
              <a:rPr lang="en-US" sz="2400" b="1" dirty="0" err="1"/>
              <a:t>pailit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jaminan</a:t>
            </a:r>
            <a:r>
              <a:rPr lang="en-US" sz="2400" b="1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endParaRPr lang="en-US" sz="2400" dirty="0"/>
          </a:p>
          <a:p>
            <a:pPr marL="573088" lvl="1" indent="-173038" algn="just"/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id-ID" sz="2400" dirty="0"/>
              <a:t>seluruh nilai piutang tercatat nilai jaminan yang dikuasai oleh perusahaan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Penghitungan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Penghitungan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596" y="1366838"/>
            <a:ext cx="8305800" cy="3705236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lvl="0" indent="-173038" algn="just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kern="0" dirty="0"/>
              <a:t>P</a:t>
            </a:r>
            <a:r>
              <a: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iutang yang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ditagih</a:t>
            </a:r>
            <a:r>
              <a:rPr lang="en-US" sz="2400" b="1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b="1" dirty="0" err="1"/>
              <a:t>pembayarannya</a:t>
            </a:r>
            <a:r>
              <a:rPr lang="en-US" sz="2400" b="1" dirty="0"/>
              <a:t> </a:t>
            </a:r>
            <a:r>
              <a:rPr lang="en-US" sz="2400" b="1" dirty="0" err="1"/>
              <a:t>terlambat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yang </a:t>
            </a:r>
            <a:r>
              <a:rPr lang="en-US" sz="2400" dirty="0" err="1"/>
              <a:t>disepakati</a:t>
            </a:r>
            <a:endParaRPr lang="en-US" sz="2400" dirty="0"/>
          </a:p>
          <a:p>
            <a:pPr marL="173038" lvl="0" indent="-173038" algn="just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/>
              <a:t>Perusahaan </a:t>
            </a:r>
            <a:r>
              <a:rPr lang="en-US" sz="2400" b="1" dirty="0" err="1"/>
              <a:t>mengestimasi</a:t>
            </a:r>
            <a:r>
              <a:rPr lang="en-US" sz="2400" b="1" dirty="0"/>
              <a:t> </a:t>
            </a:r>
            <a:r>
              <a:rPr lang="en-US" sz="2400" b="1" dirty="0" err="1"/>
              <a:t>waktu</a:t>
            </a:r>
            <a:r>
              <a:rPr lang="en-US" sz="2400" b="1" dirty="0"/>
              <a:t> </a:t>
            </a:r>
            <a:r>
              <a:rPr lang="en-US" sz="2400" b="1" dirty="0" err="1"/>
              <a:t>penerimaan</a:t>
            </a:r>
            <a:r>
              <a:rPr lang="en-US" sz="2400" b="1" dirty="0"/>
              <a:t> </a:t>
            </a:r>
            <a:r>
              <a:rPr lang="en-US" sz="2400" b="1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sekarang</a:t>
            </a:r>
            <a:r>
              <a:rPr lang="en-US" sz="2400" b="1" dirty="0"/>
              <a:t> </a:t>
            </a:r>
            <a:r>
              <a:rPr lang="en-US" sz="2400" b="1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dirty="0" err="1"/>
              <a:t>tingkat</a:t>
            </a:r>
            <a:r>
              <a:rPr lang="en-US" sz="2400" b="1" dirty="0"/>
              <a:t> </a:t>
            </a:r>
            <a:r>
              <a:rPr lang="en-US" sz="2400" b="1" dirty="0" err="1"/>
              <a:t>bunga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dirty="0"/>
              <a:t>.</a:t>
            </a:r>
          </a:p>
          <a:p>
            <a:pPr marL="173038" lvl="0" indent="-173038" algn="just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Piutang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berbunga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menggunakan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bunga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efektif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pinjaman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 descr="worried-about-a-bi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72074"/>
            <a:ext cx="1500166" cy="178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Penghitungan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71612"/>
            <a:ext cx="7858180" cy="830997"/>
          </a:xfrm>
          <a:prstGeom prst="rect">
            <a:avLst/>
          </a:prstGeom>
          <a:solidFill>
            <a:srgbClr val="9AF4B8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err="1"/>
              <a:t>Pinjaman</a:t>
            </a:r>
            <a:r>
              <a:rPr lang="en-US" sz="2400" b="1" dirty="0"/>
              <a:t> yang </a:t>
            </a:r>
            <a:r>
              <a:rPr lang="en-US" sz="2400" b="1" dirty="0" err="1"/>
              <a:t>diberikan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kredit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 err="1">
                <a:sym typeface="Wingdings" pitchFamily="2" charset="2"/>
              </a:rPr>
              <a:t>tanda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kegagalan</a:t>
            </a:r>
            <a:r>
              <a:rPr lang="en-US" sz="2400" b="1" dirty="0">
                <a:sym typeface="Wingdings" pitchFamily="2" charset="2"/>
              </a:rPr>
              <a:t>: </a:t>
            </a:r>
            <a:r>
              <a:rPr lang="en-US" sz="2400" b="1" dirty="0" err="1">
                <a:sym typeface="Wingdings" pitchFamily="2" charset="2"/>
              </a:rPr>
              <a:t>restrukturisasi</a:t>
            </a:r>
            <a:endParaRPr lang="en-US" sz="2400" b="1" dirty="0"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2714620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restrukturisasi</a:t>
            </a:r>
            <a:r>
              <a:rPr lang="en-US" sz="2400" b="1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3571876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kini</a:t>
            </a:r>
            <a:r>
              <a:rPr lang="en-US" sz="2400" b="1" dirty="0"/>
              <a:t> </a:t>
            </a:r>
            <a:r>
              <a:rPr lang="en-US" sz="2400" b="1" dirty="0" err="1"/>
              <a:t>arus</a:t>
            </a:r>
            <a:r>
              <a:rPr lang="en-US" sz="2400" b="1" dirty="0"/>
              <a:t> </a:t>
            </a:r>
            <a:r>
              <a:rPr lang="en-US" sz="2400" b="1" dirty="0" err="1"/>
              <a:t>kas</a:t>
            </a:r>
            <a:r>
              <a:rPr lang="en-US" sz="2400" b="1" dirty="0"/>
              <a:t> </a:t>
            </a:r>
            <a:r>
              <a:rPr lang="en-US" sz="2400" b="1" dirty="0" err="1"/>
              <a:t>di</a:t>
            </a:r>
            <a:r>
              <a:rPr lang="en-US" sz="2400" b="1" dirty="0"/>
              <a:t> </a:t>
            </a:r>
            <a:r>
              <a:rPr lang="en-US" sz="2400" b="1" dirty="0" err="1"/>
              <a:t>masa</a:t>
            </a:r>
            <a:r>
              <a:rPr lang="en-US" sz="2400" b="1" dirty="0"/>
              <a:t> </a:t>
            </a:r>
            <a:r>
              <a:rPr lang="en-US" sz="2400" b="1" dirty="0" err="1"/>
              <a:t>mendatang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000364" y="3786190"/>
            <a:ext cx="571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5050"/>
                </a:solidFill>
              </a:rPr>
              <a:t>&lt;</a:t>
            </a:r>
            <a:endParaRPr lang="en-US" sz="2400" b="1" dirty="0">
              <a:solidFill>
                <a:srgbClr val="FF5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6182" y="3714752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pinjaman</a:t>
            </a:r>
            <a:r>
              <a:rPr lang="en-US" sz="2400" b="1" dirty="0"/>
              <a:t> </a:t>
            </a:r>
            <a:r>
              <a:rPr lang="en-US" sz="2400" b="1" dirty="0" err="1"/>
              <a:t>tercatat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5643570" y="3929066"/>
            <a:ext cx="428628" cy="571504"/>
          </a:xfrm>
          <a:prstGeom prst="rightArrow">
            <a:avLst/>
          </a:prstGeom>
          <a:solidFill>
            <a:srgbClr val="9AF4B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29388" y="3714752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5050"/>
                </a:solidFill>
              </a:rPr>
              <a:t>Penurunan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nilai</a:t>
            </a:r>
            <a:endParaRPr lang="en-US" sz="2400" b="1" dirty="0">
              <a:solidFill>
                <a:srgbClr val="FF5050"/>
              </a:solidFill>
            </a:endParaRPr>
          </a:p>
        </p:txBody>
      </p:sp>
      <p:pic>
        <p:nvPicPr>
          <p:cNvPr id="14" name="Picture 13" descr="business-clipart-secre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6966"/>
            <a:ext cx="928662" cy="145103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428596" y="3500438"/>
            <a:ext cx="7929618" cy="1643074"/>
          </a:xfrm>
          <a:prstGeom prst="wedgeRoundRectCallout">
            <a:avLst>
              <a:gd name="adj1" fmla="val -46481"/>
              <a:gd name="adj2" fmla="val 71136"/>
              <a:gd name="adj3" fmla="val 16667"/>
            </a:avLst>
          </a:prstGeom>
          <a:noFill/>
          <a:ln>
            <a:solidFill>
              <a:srgbClr val="FC8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85720" y="1643050"/>
            <a:ext cx="8643998" cy="4714908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31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Desember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2010 PT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Kenanga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meminjam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PT.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Kesturi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Pokok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pinjaman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200.000.000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30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Desember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2010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Jangka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waktu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: 2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tahun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suku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: 10%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Angsungan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satu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kali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setahun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 2 kali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 2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tahun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Wingdings" pitchFamily="2" charset="2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Wingdings" pitchFamily="2" charset="2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30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Desember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2011 PT.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Kenanga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tidak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membayar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angsuran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bunganya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Diketahui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bahwa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PT.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Kenanga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mengalami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kesulitan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keuangan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negosiasi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ulang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pinjaman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tersebut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85720" y="1285860"/>
            <a:ext cx="8643998" cy="2214578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Kasus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1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Dicapai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kesepakatan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PT.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Kesturi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pinjaman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mulai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diangsur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tahun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2012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namun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tidak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penambahan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maupun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perubahan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pokok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atas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skedul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. PT.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Kenanga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mendapat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grace period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selama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satu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tahun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untuk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tidak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mengangsur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membayar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.</a:t>
            </a: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3714752"/>
          <a:ext cx="821537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Tahun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Skedul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awal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 lama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Perubahan Skedul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 baru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109.090.909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90.909.091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99.173.554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82.644.628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181.818.182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Kerugian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18.181.818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214942" y="5929330"/>
            <a:ext cx="128588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0800000" flipV="1">
            <a:off x="3143240" y="6179362"/>
            <a:ext cx="2071702" cy="321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72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Rugi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penurunan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nilai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85720" y="1285860"/>
            <a:ext cx="8643998" cy="250033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Kasus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kesepakatan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menyebutkan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bahwa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pinjaman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diangsur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mulai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2012,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namun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angsuran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pertama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memperhitungkan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tertunggak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selama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dua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tahun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dihiutng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berdasarkan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majemuk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Untuk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angsuran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kedua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dilakukan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tahun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berikutnya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3990042"/>
          <a:ext cx="82153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Tahun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Skedul awal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 lama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Perubahan Skedul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 baru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109.090.909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90.909.091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142.000.000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117.355.372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82.644.628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200.000.000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214678" y="5786454"/>
            <a:ext cx="150019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29454" y="5786454"/>
            <a:ext cx="150019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1934" y="635795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Tidak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terjadi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penurunan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nilai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67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Slide" r:id="rId3" imgW="3383153" imgH="2537313" progId="PowerPoint.Slide.12">
                  <p:embed/>
                </p:oleObj>
              </mc:Choice>
              <mc:Fallback>
                <p:oleObj name="Slide" r:id="rId3" imgW="3383153" imgH="2537313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6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gb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5801484"/>
            <a:ext cx="1428760" cy="1056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214282" y="928670"/>
            <a:ext cx="8643998" cy="2428892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Kasus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3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kesepakatan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menyebutkan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bahwa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pinjaman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mulai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diangsur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pada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tahun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2012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sisanya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pada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tahun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berikutnya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Namun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perusahaan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dikenakan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penalti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kenaikan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suku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menjadi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12%.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Pembayaran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angsuran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pertama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dilakukan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bersamaan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pembayaran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tertunggak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periode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tersebut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dihitung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berdasarkan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rate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baru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secara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flat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= (Rp200.000*0,12*2 = Rp48.000)</a:t>
            </a: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20" y="3571876"/>
          <a:ext cx="6929487" cy="300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3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Tahun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Skedul awal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 lama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Perubahan Skedul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 baru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120.000.000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109.090.909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110.000.000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90.909.091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111.194.591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92.889.830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200.000.000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204.084.420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(4.084.420)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29520" y="5214950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tidak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terjadi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penurunan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nilai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86050" y="5857892"/>
            <a:ext cx="1428760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8" y="5857892"/>
            <a:ext cx="1428760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14876" y="57864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&lt;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Penghitungan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85786" y="1643050"/>
          <a:ext cx="757242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6" name="Picture 5" descr="homep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74470"/>
            <a:ext cx="2000248" cy="1583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1357298"/>
            <a:ext cx="8572560" cy="4643470"/>
          </a:xfrm>
          <a:prstGeom prst="rect">
            <a:avLst/>
          </a:prstGeom>
          <a:solidFill>
            <a:srgbClr val="EF9191"/>
          </a:solidFill>
          <a:ln>
            <a:solidFill>
              <a:srgbClr val="0099FF"/>
            </a:solidFill>
            <a:prstDash val="lg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PT. Mitra memiliki piutang dagang dari beberapa pelanggan pada 31 Desember 2011 sebagai berikut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200" dirty="0"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62" y="2643182"/>
          <a:ext cx="71438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Pelanggan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Piutang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/>
                        <a:t>PT. Dahlia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id-ID" sz="1800" kern="1200" dirty="0"/>
                        <a:t>30.000.000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/>
                        <a:t>PT. Kenanga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id-ID" sz="1800" kern="1200" dirty="0"/>
                        <a:t>26.000.000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/>
                        <a:t>PT. 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id-ID" sz="1800" kern="1200" dirty="0"/>
                        <a:t>25.000.000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/>
                        <a:t>PT. A</a:t>
                      </a:r>
                      <a:r>
                        <a:rPr lang="en-US" sz="1800" kern="1200" dirty="0"/>
                        <a:t>n</a:t>
                      </a:r>
                      <a:r>
                        <a:rPr lang="id-ID" sz="1800" kern="1200" dirty="0"/>
                        <a:t>ggrek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id-ID" sz="1800" kern="1200" dirty="0"/>
                        <a:t>15.000.000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/>
                        <a:t>PT. Kamboja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en-US" dirty="0"/>
                        <a:t> </a:t>
                      </a:r>
                      <a:r>
                        <a:rPr lang="id-ID" sz="1800" kern="1200" dirty="0"/>
                        <a:t>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/>
                        <a:t>PT. Tulip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id-ID" sz="1800" kern="1200" dirty="0"/>
                        <a:t>3.000.000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/>
                        <a:t>Piutang lain tidak signifikan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Rp</a:t>
                      </a:r>
                      <a:r>
                        <a:rPr lang="id-ID" sz="1800" kern="1200" dirty="0"/>
                        <a:t>25.000.000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1428736"/>
            <a:ext cx="8572560" cy="4714908"/>
          </a:xfrm>
          <a:prstGeom prst="rect">
            <a:avLst/>
          </a:prstGeom>
          <a:solidFill>
            <a:srgbClr val="EF919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Se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luruh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piutang dagang tersebut tidak ada jaminannya. PT. Tulip mengalami kesulitan keuangan, dan telah dinyatakan pailit oleh pengadilan dan perusahaan akan dibubarkan. 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</a:pP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 kepada PT. Anggrek telah berumur 3 bulan. Perjanjian piutang tersebut menyebutkan bahwa piutang harus dilunasi dalam jangka waktu 1 bulan. Perusahaan mengestimasi PT. Anggrek baru dapat melunasi piutangnya pada 31 Desember 2012. Bunga untuk </a:t>
            </a:r>
            <a:r>
              <a:rPr lang="id-ID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incremental borrowing 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perusahaan sebesar 6%.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Berdasarkan pengalaman dan data historis tingkat piutang tidak tertagih sebesar 2% dari nilai piutang.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20" y="1428736"/>
            <a:ext cx="8572560" cy="5286412"/>
          </a:xfrm>
          <a:prstGeom prst="rect">
            <a:avLst/>
          </a:prstGeom>
          <a:solidFill>
            <a:srgbClr val="EF919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PT. Tulip karena terdapat bukti obyektif perusahaan pailit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maka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arus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yan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diharapkan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masa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mendatang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adalah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0,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sehingga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di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-</a:t>
            </a:r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impairment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seluruhnya sebesar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3.000.000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iutang PT. Anggrek, karena baru dibayar setahun yang akan datang, perusahaan harus memperhitungkan nilai sekarang dari arus kas di masa mendatang.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Nilai sekarang arus kas dengan tingkat bunga 6%, satu tahun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= 15.000.000 x 0.9434 = 14.150.943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Nilai piutang tercatat	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</a:t>
            </a:r>
            <a:r>
              <a:rPr lang="id-ID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= 15.000.000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Kerugian penurunan nilai		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=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849.057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20" y="1357298"/>
            <a:ext cx="8572560" cy="5286412"/>
          </a:xfrm>
          <a:prstGeom prst="rect">
            <a:avLst/>
          </a:prstGeom>
          <a:solidFill>
            <a:srgbClr val="EF919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 lain yang tidak signifikan ditambah dengan piutang yang secara individu tidak mengalami penurunan nilai :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30.000.000 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26.000.000 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25.000.000 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5.000.000 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25.000.000 =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111.000.000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Penurunan nilai kolektif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111.000.000 x 2% =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2.220.000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Total penurunan piutang sebesar 3.000.000 + 849.057 + 2.220.000 =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6.069.057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Jurnal yang dibuat oleh perusahaan adalah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Beban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penurunan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	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6.069.057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Cadangan penurunan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6.069.057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8596" y="1500174"/>
            <a:ext cx="8143932" cy="92869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dihitung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berdasarkan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historis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beberapa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sebelumnya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(3-5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3702" y="264318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Berlin Sans FB Demi" pitchFamily="34" charset="0"/>
              </a:rPr>
              <a:t>Metode</a:t>
            </a:r>
            <a:endParaRPr lang="en-US" sz="3600" b="1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35756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metode</a:t>
            </a:r>
            <a:r>
              <a:rPr lang="en-US" sz="2400" b="1" dirty="0"/>
              <a:t> </a:t>
            </a:r>
            <a:r>
              <a:rPr lang="en-US" sz="2400" b="1" dirty="0" err="1"/>
              <a:t>pembebanan</a:t>
            </a:r>
            <a:r>
              <a:rPr lang="en-US" sz="2400" b="1" dirty="0"/>
              <a:t> rata-rata (</a:t>
            </a:r>
            <a:r>
              <a:rPr lang="en-US" sz="2400" b="1" i="1" dirty="0"/>
              <a:t>average charge method</a:t>
            </a:r>
            <a:r>
              <a:rPr lang="en-US" sz="2400" b="1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471488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metode</a:t>
            </a:r>
            <a:r>
              <a:rPr lang="en-US" sz="2400" b="1" dirty="0"/>
              <a:t> </a:t>
            </a:r>
            <a:r>
              <a:rPr lang="en-US" sz="2400" b="1" i="1" dirty="0"/>
              <a:t>roll rate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3929066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&amp;</a:t>
            </a:r>
            <a:endParaRPr lang="en-US" sz="2400" b="1" dirty="0"/>
          </a:p>
        </p:txBody>
      </p:sp>
      <p:pic>
        <p:nvPicPr>
          <p:cNvPr id="11" name="Picture 10" descr="1bag_of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5982">
            <a:off x="463670" y="4948610"/>
            <a:ext cx="1360983" cy="174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1442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Average charge-off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28" y="1785926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Mendasarkan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penurunan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data </a:t>
            </a:r>
            <a:r>
              <a:rPr lang="en-US" sz="2200" dirty="0" err="1"/>
              <a:t>historis</a:t>
            </a:r>
            <a:r>
              <a:rPr lang="en-US" sz="2200" dirty="0"/>
              <a:t> rata-rata </a:t>
            </a:r>
            <a:r>
              <a:rPr lang="en-US" sz="2200" dirty="0" err="1"/>
              <a:t>tingkat</a:t>
            </a:r>
            <a:r>
              <a:rPr lang="en-US" sz="2200" dirty="0"/>
              <a:t> </a:t>
            </a:r>
            <a:r>
              <a:rPr lang="en-US" sz="2200" dirty="0" err="1"/>
              <a:t>kerugian</a:t>
            </a:r>
            <a:r>
              <a:rPr lang="en-US" sz="2200" dirty="0"/>
              <a:t> </a:t>
            </a:r>
            <a:r>
              <a:rPr lang="en-US" sz="2200" dirty="0" err="1"/>
              <a:t>pinjaman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1428728" y="2714620"/>
            <a:ext cx="7000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/>
              <a:t>Masing-masing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 err="1"/>
              <a:t>diperoleh</a:t>
            </a:r>
            <a:r>
              <a:rPr lang="en-US" sz="2200" dirty="0"/>
              <a:t> data </a:t>
            </a:r>
            <a:r>
              <a:rPr lang="en-US" sz="2200" dirty="0" err="1"/>
              <a:t>saldo</a:t>
            </a:r>
            <a:r>
              <a:rPr lang="en-US" sz="2200" dirty="0"/>
              <a:t> </a:t>
            </a:r>
            <a:r>
              <a:rPr lang="en-US" sz="2200" dirty="0" err="1"/>
              <a:t>piutang</a:t>
            </a:r>
            <a:r>
              <a:rPr lang="en-US" sz="2200" dirty="0"/>
              <a:t>,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piutang</a:t>
            </a:r>
            <a:r>
              <a:rPr lang="en-US" sz="2200" dirty="0"/>
              <a:t> yang </a:t>
            </a:r>
            <a:r>
              <a:rPr lang="en-US" sz="2200" dirty="0" err="1"/>
              <a:t>dihapuskan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piutang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dihapuskan</a:t>
            </a:r>
            <a:r>
              <a:rPr lang="en-US" sz="2200" dirty="0"/>
              <a:t>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ditagih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1428728" y="4000504"/>
            <a:ext cx="70723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/>
              <a:t>Hitung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pinjaman</a:t>
            </a:r>
            <a:r>
              <a:rPr lang="en-US" sz="2200" dirty="0"/>
              <a:t> </a:t>
            </a:r>
            <a:r>
              <a:rPr lang="en-US" sz="2200" dirty="0" err="1"/>
              <a:t>neto</a:t>
            </a:r>
            <a:r>
              <a:rPr lang="en-US" sz="2200" dirty="0"/>
              <a:t> yang </a:t>
            </a:r>
            <a:r>
              <a:rPr lang="en-US" sz="2200" dirty="0" err="1"/>
              <a:t>dihapuskan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pinjaman</a:t>
            </a:r>
            <a:r>
              <a:rPr lang="en-US" sz="2200" dirty="0"/>
              <a:t> yang </a:t>
            </a:r>
            <a:r>
              <a:rPr lang="en-US" sz="2200" dirty="0" err="1"/>
              <a:t>dihapuskan</a:t>
            </a:r>
            <a:r>
              <a:rPr lang="en-US" sz="2200" dirty="0"/>
              <a:t> </a:t>
            </a:r>
            <a:r>
              <a:rPr lang="en-US" sz="2200" dirty="0" err="1"/>
              <a:t>dikurangi</a:t>
            </a:r>
            <a:r>
              <a:rPr lang="en-US" sz="2200" dirty="0"/>
              <a:t> </a:t>
            </a:r>
            <a:r>
              <a:rPr lang="en-US" sz="2200" dirty="0" err="1"/>
              <a:t>pinjaman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dihapuskan</a:t>
            </a:r>
            <a:r>
              <a:rPr lang="en-US" sz="2200" dirty="0"/>
              <a:t>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ditagih</a:t>
            </a:r>
            <a:r>
              <a:rPr lang="en-US" sz="2200" dirty="0"/>
              <a:t> (</a:t>
            </a:r>
            <a:r>
              <a:rPr lang="en-US" sz="2200" i="1" dirty="0"/>
              <a:t>recovery</a:t>
            </a:r>
            <a:r>
              <a:rPr lang="en-US" sz="2200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728" y="5214950"/>
            <a:ext cx="72152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Rata-rata </a:t>
            </a:r>
            <a:r>
              <a:rPr lang="en-US" sz="2200" dirty="0" err="1"/>
              <a:t>kerugian</a:t>
            </a:r>
            <a:r>
              <a:rPr lang="en-US" sz="2200" dirty="0"/>
              <a:t> </a:t>
            </a:r>
            <a:r>
              <a:rPr lang="en-US" sz="2200" dirty="0" err="1"/>
              <a:t>pinjaman</a:t>
            </a:r>
            <a:r>
              <a:rPr lang="en-US" sz="2200" dirty="0"/>
              <a:t> </a:t>
            </a:r>
            <a:r>
              <a:rPr lang="en-US" sz="2200" dirty="0" err="1"/>
              <a:t>tiap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 err="1"/>
              <a:t>pinjaman</a:t>
            </a:r>
            <a:r>
              <a:rPr lang="en-US" sz="2200" dirty="0"/>
              <a:t> </a:t>
            </a:r>
            <a:r>
              <a:rPr lang="en-US" sz="2200" dirty="0" err="1"/>
              <a:t>neto</a:t>
            </a:r>
            <a:r>
              <a:rPr lang="en-US" sz="2200" dirty="0"/>
              <a:t> yang </a:t>
            </a:r>
            <a:r>
              <a:rPr lang="en-US" sz="2200" dirty="0" err="1"/>
              <a:t>dihapuskan</a:t>
            </a:r>
            <a:r>
              <a:rPr lang="en-US" sz="2200" dirty="0"/>
              <a:t> </a:t>
            </a:r>
            <a:r>
              <a:rPr lang="en-US" sz="2200" dirty="0" err="1"/>
              <a:t>dibagi</a:t>
            </a:r>
            <a:r>
              <a:rPr lang="en-US" sz="2200" dirty="0"/>
              <a:t> rata-rata </a:t>
            </a:r>
            <a:r>
              <a:rPr lang="en-US" sz="2200" dirty="0" err="1"/>
              <a:t>pinjaman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masing-masing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/>
              <a:t> </a:t>
            </a:r>
            <a:r>
              <a:rPr lang="en-US" sz="2200" dirty="0" err="1"/>
              <a:t>selama</a:t>
            </a:r>
            <a:r>
              <a:rPr lang="en-US" sz="2200" dirty="0"/>
              <a:t> 5 </a:t>
            </a:r>
            <a:r>
              <a:rPr lang="en-US" sz="2200" dirty="0" err="1"/>
              <a:t>th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857364"/>
            <a:ext cx="57150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000372"/>
            <a:ext cx="57150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4214818"/>
            <a:ext cx="57150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357826"/>
            <a:ext cx="57150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Average charge-off method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28596" y="1571612"/>
          <a:ext cx="8358249" cy="5017518"/>
        </p:xfrm>
        <a:graphic>
          <a:graphicData uri="http://schemas.openxmlformats.org/drawingml/2006/table">
            <a:tbl>
              <a:tblPr/>
              <a:tblGrid>
                <a:gridCol w="1428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Rata2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tahun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Pinjaman yang dihapuskan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Pinjaman recovery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(80.000.000)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(78.000.000)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(70.000.000)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(64.000.000)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(60.000.000)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Pinjaman net yang dihapuskan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342.000.000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330.000.000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326.000.000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320.000.000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Pinjaman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36.500.000.000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35.800.000.000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36.800.000.000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38.000.000.000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38.600.000.000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Rata-rata Pinjaman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36.500.000.000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36.150.000.000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36.300.000.000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37.400.000.000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38.300.000.000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Rata-rata kerugian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0,0101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0,0095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0,0091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0,0087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0,0084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0,0092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Average charge-off method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2214554"/>
          <a:ext cx="8358247" cy="18521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9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Total </a:t>
                      </a:r>
                      <a:r>
                        <a:rPr lang="en-US" sz="1800" dirty="0" err="1"/>
                        <a:t>pinjaman</a:t>
                      </a:r>
                      <a:endParaRPr lang="en-US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Pinjaman yang secara individu mengalami penurunan nilai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Pinjaman yang dievaluasi secara kolektif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Rata-rata data historis kerugian pinjaman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Penurunan nilai kolektif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48.000.000.000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(8.000.000.000)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40.000.000.000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0,0092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366.000.000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 descr="man_rushing_to_work_0521-1012-0921-2416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6322"/>
            <a:ext cx="2289647" cy="17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2910" y="1571612"/>
            <a:ext cx="8001056" cy="928694"/>
          </a:xfrm>
          <a:prstGeom prst="roundRect">
            <a:avLst/>
          </a:prstGeom>
          <a:solidFill>
            <a:srgbClr val="E8A9F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definisi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klasifikasi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masing-masing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instrumen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keuangan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sangat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penting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diperhatikan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910" y="2928934"/>
            <a:ext cx="8001056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klasifikasi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berbeda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perlakuan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akuntansi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berbeda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643306" y="2571744"/>
            <a:ext cx="1071570" cy="214314"/>
          </a:xfrm>
          <a:prstGeom prst="downArrow">
            <a:avLst/>
          </a:prstGeom>
          <a:solidFill>
            <a:srgbClr val="E8A9F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43306" y="4000504"/>
            <a:ext cx="1071570" cy="214314"/>
          </a:xfrm>
          <a:prstGeom prst="downArrow">
            <a:avLst/>
          </a:prstGeom>
          <a:solidFill>
            <a:srgbClr val="E8A9F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2910" y="4357694"/>
            <a:ext cx="8001056" cy="121444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direvieu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setiap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pelaporan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melihat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tidaknya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indikasi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penurunan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impairment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PSAK 55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11" descr="g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43578"/>
            <a:ext cx="1619229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Roll Rate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1928802"/>
            <a:ext cx="807249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err="1"/>
              <a:t>menghitung</a:t>
            </a:r>
            <a:r>
              <a:rPr lang="en-US" sz="2200" dirty="0"/>
              <a:t> probability </a:t>
            </a:r>
            <a:r>
              <a:rPr lang="en-US" sz="2200" dirty="0" err="1"/>
              <a:t>piutang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periode</a:t>
            </a:r>
            <a:r>
              <a:rPr lang="en-US" sz="2200" dirty="0"/>
              <a:t> </a:t>
            </a:r>
            <a:r>
              <a:rPr lang="en-US" sz="2200" dirty="0" err="1"/>
              <a:t>sekarang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tetap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piutang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periode</a:t>
            </a:r>
            <a:r>
              <a:rPr lang="en-US" sz="2200" dirty="0"/>
              <a:t> </a:t>
            </a:r>
            <a:r>
              <a:rPr lang="en-US" sz="2200" dirty="0" err="1"/>
              <a:t>berikutnya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357158" y="3000372"/>
            <a:ext cx="8072494" cy="25237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CCCFF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 err="1"/>
              <a:t>Misal</a:t>
            </a:r>
            <a:r>
              <a:rPr lang="en-US" sz="2200" dirty="0"/>
              <a:t>: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 err="1"/>
              <a:t>Piutang</a:t>
            </a:r>
            <a:r>
              <a:rPr lang="en-US" sz="2200" dirty="0"/>
              <a:t> yang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jatu</a:t>
            </a:r>
            <a:r>
              <a:rPr lang="en-US" sz="2200" dirty="0"/>
              <a:t> tempo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bulan</a:t>
            </a:r>
            <a:r>
              <a:rPr lang="en-US" sz="2200" dirty="0"/>
              <a:t> Jan 2010 </a:t>
            </a:r>
            <a:r>
              <a:rPr lang="en-US" sz="2200" dirty="0" err="1"/>
              <a:t>sebesar</a:t>
            </a:r>
            <a:r>
              <a:rPr lang="en-US" sz="2200" dirty="0"/>
              <a:t> 5.000.000,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yang </a:t>
            </a:r>
            <a:r>
              <a:rPr lang="en-US" sz="2200" dirty="0" err="1"/>
              <a:t>masih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tertagih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Feb 2011 </a:t>
            </a:r>
            <a:r>
              <a:rPr lang="en-US" sz="2200" dirty="0" err="1"/>
              <a:t>sebesar</a:t>
            </a:r>
            <a:r>
              <a:rPr lang="en-US" sz="2200" dirty="0"/>
              <a:t> Rp1.000.000 </a:t>
            </a:r>
            <a:r>
              <a:rPr lang="en-US" sz="2200" dirty="0" err="1"/>
              <a:t>sehingga</a:t>
            </a:r>
            <a:r>
              <a:rPr lang="en-US" sz="2200" dirty="0"/>
              <a:t> roll rate </a:t>
            </a:r>
            <a:r>
              <a:rPr lang="en-US" sz="2200" dirty="0" err="1"/>
              <a:t>rasio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20%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1 </a:t>
            </a:r>
            <a:r>
              <a:rPr lang="en-US" sz="2400" dirty="0" err="1"/>
              <a:t>tahun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rata-</a:t>
            </a:r>
            <a:r>
              <a:rPr lang="en-US" sz="2400" dirty="0" err="1"/>
              <a:t>ratanya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Roll Rate Method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44" y="2071678"/>
          <a:ext cx="8858312" cy="26682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9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Bulan</a:t>
                      </a:r>
                      <a:r>
                        <a:rPr lang="en-US" sz="2000" dirty="0"/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tahun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 Current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 1-30 </a:t>
                      </a:r>
                      <a:r>
                        <a:rPr lang="en-US" sz="2000" dirty="0" err="1"/>
                        <a:t>hari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 31-60 </a:t>
                      </a:r>
                      <a:r>
                        <a:rPr lang="en-US" sz="2000" dirty="0" err="1"/>
                        <a:t>hari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 61-180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 181-366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 &gt; 365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2 Jan 2011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5.000.000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1.500.000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 1.000.000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800.000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 400.000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 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2 Feb 2011 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 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1.000.000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 600.000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500.000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 560.000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 320.000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Roll rate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20%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40%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50%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70%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80%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100%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543" name="AutoShape 7"/>
          <p:cNvSpPr>
            <a:spLocks noChangeShapeType="1"/>
          </p:cNvSpPr>
          <p:nvPr/>
        </p:nvSpPr>
        <p:spPr bwMode="auto">
          <a:xfrm>
            <a:off x="2714612" y="3500438"/>
            <a:ext cx="285752" cy="285752"/>
          </a:xfrm>
          <a:prstGeom prst="straightConnector1">
            <a:avLst/>
          </a:prstGeom>
          <a:noFill/>
          <a:ln w="57150">
            <a:solidFill>
              <a:srgbClr val="548DD4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37" name="AutoShape 1"/>
          <p:cNvSpPr>
            <a:spLocks noChangeShapeType="1"/>
          </p:cNvSpPr>
          <p:nvPr/>
        </p:nvSpPr>
        <p:spPr bwMode="auto">
          <a:xfrm flipH="1">
            <a:off x="2714612" y="4143380"/>
            <a:ext cx="357190" cy="285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7"/>
          <p:cNvSpPr>
            <a:spLocks noChangeShapeType="1"/>
          </p:cNvSpPr>
          <p:nvPr/>
        </p:nvSpPr>
        <p:spPr bwMode="auto">
          <a:xfrm>
            <a:off x="8001024" y="3500438"/>
            <a:ext cx="285752" cy="285752"/>
          </a:xfrm>
          <a:prstGeom prst="straightConnector1">
            <a:avLst/>
          </a:prstGeom>
          <a:noFill/>
          <a:ln w="57150">
            <a:solidFill>
              <a:srgbClr val="548DD4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7"/>
          <p:cNvSpPr>
            <a:spLocks noChangeShapeType="1"/>
          </p:cNvSpPr>
          <p:nvPr/>
        </p:nvSpPr>
        <p:spPr bwMode="auto">
          <a:xfrm>
            <a:off x="6715140" y="3500438"/>
            <a:ext cx="285752" cy="285752"/>
          </a:xfrm>
          <a:prstGeom prst="straightConnector1">
            <a:avLst/>
          </a:prstGeom>
          <a:noFill/>
          <a:ln w="57150">
            <a:solidFill>
              <a:srgbClr val="548DD4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7"/>
          <p:cNvSpPr>
            <a:spLocks noChangeShapeType="1"/>
          </p:cNvSpPr>
          <p:nvPr/>
        </p:nvSpPr>
        <p:spPr bwMode="auto">
          <a:xfrm>
            <a:off x="4214810" y="3429000"/>
            <a:ext cx="285752" cy="285752"/>
          </a:xfrm>
          <a:prstGeom prst="straightConnector1">
            <a:avLst/>
          </a:prstGeom>
          <a:noFill/>
          <a:ln w="57150">
            <a:solidFill>
              <a:srgbClr val="548DD4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7"/>
          <p:cNvSpPr>
            <a:spLocks noChangeShapeType="1"/>
          </p:cNvSpPr>
          <p:nvPr/>
        </p:nvSpPr>
        <p:spPr bwMode="auto">
          <a:xfrm>
            <a:off x="5572132" y="3429000"/>
            <a:ext cx="285752" cy="285752"/>
          </a:xfrm>
          <a:prstGeom prst="straightConnector1">
            <a:avLst/>
          </a:prstGeom>
          <a:noFill/>
          <a:ln w="57150">
            <a:solidFill>
              <a:srgbClr val="548DD4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"/>
          <p:cNvSpPr>
            <a:spLocks noChangeShapeType="1"/>
          </p:cNvSpPr>
          <p:nvPr/>
        </p:nvSpPr>
        <p:spPr bwMode="auto">
          <a:xfrm flipH="1">
            <a:off x="4071934" y="4214818"/>
            <a:ext cx="357190" cy="285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"/>
          <p:cNvSpPr>
            <a:spLocks noChangeShapeType="1"/>
          </p:cNvSpPr>
          <p:nvPr/>
        </p:nvSpPr>
        <p:spPr bwMode="auto">
          <a:xfrm flipH="1">
            <a:off x="5357818" y="4214818"/>
            <a:ext cx="357190" cy="285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"/>
          <p:cNvSpPr>
            <a:spLocks noChangeShapeType="1"/>
          </p:cNvSpPr>
          <p:nvPr/>
        </p:nvSpPr>
        <p:spPr bwMode="auto">
          <a:xfrm flipH="1">
            <a:off x="6500826" y="4214818"/>
            <a:ext cx="357190" cy="285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"/>
          <p:cNvSpPr>
            <a:spLocks noChangeShapeType="1"/>
          </p:cNvSpPr>
          <p:nvPr/>
        </p:nvSpPr>
        <p:spPr bwMode="auto">
          <a:xfrm flipH="1">
            <a:off x="7786710" y="4143380"/>
            <a:ext cx="357190" cy="285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5282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Roll Rate Method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1785926"/>
          <a:ext cx="9144000" cy="4714323"/>
        </p:xfrm>
        <a:graphic>
          <a:graphicData uri="http://schemas.openxmlformats.org/drawingml/2006/table">
            <a:tbl>
              <a:tblPr/>
              <a:tblGrid>
                <a:gridCol w="194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Bulan/tahun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Current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1-30 hari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31-60 hari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61-180 hari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181-365 hari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&gt; 365 hari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71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Jan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Feb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Mar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Apr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Mei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Jun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Jul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Agt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Sep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Oct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Nop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 Dec 2011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Rata-rata roll rate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67.50%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5282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Roll Rate Method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785926"/>
          <a:ext cx="9144000" cy="2804160"/>
        </p:xfrm>
        <a:graphic>
          <a:graphicData uri="http://schemas.openxmlformats.org/drawingml/2006/table">
            <a:tbl>
              <a:tblPr/>
              <a:tblGrid>
                <a:gridCol w="193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Umur Piutang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Penurunan Nilai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Perhitungan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Current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2.48%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22.50%*40,50%*50.50%*65.50%*80.00%*100%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1-30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11.04%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40.50%*50.50%*65.50%*80.00%*100%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31-60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27.27%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50.50%*65.50%*80.00%*100%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61-180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65.50%*80.00%*100%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181-365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80.00%*100%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&gt; 365 hari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4282" y="4786322"/>
            <a:ext cx="8572560" cy="184665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roll rate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rata-rata per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menentukan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tertagih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masing-masing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umur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mengalikan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prosentase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tertagih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periode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tersebut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setelahnya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digunakan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untuk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menentukan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penurunan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kolektif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305800" cy="2990856"/>
          </a:xfrm>
          <a:ln w="76200">
            <a:solidFill>
              <a:srgbClr val="FC8956"/>
            </a:solidFill>
            <a:prstDash val="lgDash"/>
          </a:ln>
        </p:spPr>
        <p:txBody>
          <a:bodyPr/>
          <a:lstStyle/>
          <a:p>
            <a:pPr>
              <a:buNone/>
            </a:pPr>
            <a:r>
              <a:rPr lang="en-US" sz="2400" dirty="0" err="1"/>
              <a:t>Cadangan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			xxx</a:t>
            </a:r>
          </a:p>
          <a:p>
            <a:pPr marL="0" indent="0">
              <a:buNone/>
            </a:pP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tsb</a:t>
            </a:r>
            <a:r>
              <a:rPr lang="en-US" sz="2400" dirty="0"/>
              <a:t> </a:t>
            </a:r>
          </a:p>
          <a:p>
            <a:pPr marL="111125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)					xxx</a:t>
            </a:r>
          </a:p>
          <a:p>
            <a:pPr marL="0" indent="0">
              <a:buNone/>
            </a:pPr>
            <a:r>
              <a:rPr lang="en-US" sz="2400" dirty="0" err="1"/>
              <a:t>Piutang</a:t>
            </a:r>
            <a:r>
              <a:rPr lang="en-US" sz="2400" dirty="0"/>
              <a:t> yang </a:t>
            </a:r>
            <a:r>
              <a:rPr lang="en-US" sz="2400" dirty="0" err="1"/>
              <a:t>dihapuskan</a:t>
            </a:r>
            <a:r>
              <a:rPr lang="en-US" sz="2400" dirty="0"/>
              <a:t> (</a:t>
            </a:r>
            <a:r>
              <a:rPr lang="en-US" sz="2400" dirty="0" err="1"/>
              <a:t>individu&amp;kolektif</a:t>
            </a:r>
            <a:r>
              <a:rPr lang="en-US" sz="2400" dirty="0"/>
              <a:t>)	(xxx)</a:t>
            </a:r>
          </a:p>
          <a:p>
            <a:pPr marL="0" indent="0">
              <a:buNone/>
            </a:pP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i="1" dirty="0"/>
              <a:t>recovery</a:t>
            </a:r>
            <a:r>
              <a:rPr lang="en-US" sz="2400" dirty="0"/>
              <a:t> (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dihapuskan</a:t>
            </a:r>
            <a:r>
              <a:rPr lang="en-US" sz="2400" dirty="0"/>
              <a:t> </a:t>
            </a:r>
            <a:r>
              <a:rPr lang="en-US" sz="2400" dirty="0" err="1"/>
              <a:t>tertagih</a:t>
            </a:r>
            <a:r>
              <a:rPr lang="en-US" sz="2400" dirty="0"/>
              <a:t>)		</a:t>
            </a:r>
            <a:r>
              <a:rPr lang="en-US" sz="2400" u="sng" dirty="0"/>
              <a:t>xxx</a:t>
            </a:r>
          </a:p>
          <a:p>
            <a:pPr marL="0" indent="0">
              <a:buNone/>
            </a:pPr>
            <a:r>
              <a:rPr lang="en-US" sz="2400" dirty="0" err="1"/>
              <a:t>Cadangan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			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Kolektif</a:t>
            </a:r>
            <a:endParaRPr lang="en-US" dirty="0"/>
          </a:p>
        </p:txBody>
      </p:sp>
      <p:pic>
        <p:nvPicPr>
          <p:cNvPr id="6" name="Picture 5" descr="0511-0903-2623-1938_Handyman_Holding_a_Bunch_of_Tools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000636"/>
            <a:ext cx="1750000" cy="164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Estimasi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7158" y="1500174"/>
            <a:ext cx="8072494" cy="1071570"/>
          </a:xfrm>
          <a:prstGeom prst="roundRect">
            <a:avLst/>
          </a:prstGeom>
          <a:solidFill>
            <a:srgbClr val="99FFCC"/>
          </a:solidFill>
          <a:ln w="762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Konsep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penyisihan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karena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laporan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menyajikan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direalisasi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7158" y="3000372"/>
            <a:ext cx="8072494" cy="928694"/>
          </a:xfrm>
          <a:prstGeom prst="roundRect">
            <a:avLst/>
          </a:prstGeom>
          <a:solidFill>
            <a:srgbClr val="99FFCC"/>
          </a:solidFill>
          <a:ln w="762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diperlukan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estimasi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ditagih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masa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depan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28728" y="4929198"/>
            <a:ext cx="2786082" cy="1000132"/>
          </a:xfrm>
          <a:prstGeom prst="ellipse">
            <a:avLst/>
          </a:prstGeom>
          <a:solidFill>
            <a:srgbClr val="F1A5B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6314" y="4929198"/>
            <a:ext cx="2786082" cy="1000132"/>
          </a:xfrm>
          <a:prstGeom prst="ellipse">
            <a:avLst/>
          </a:prstGeom>
          <a:solidFill>
            <a:srgbClr val="F1A5B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Penjualan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428625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Estimasi</a:t>
            </a:r>
            <a:r>
              <a:rPr lang="en-US" sz="2400" b="1" dirty="0"/>
              <a:t> </a:t>
            </a:r>
            <a:r>
              <a:rPr lang="en-US" sz="2400" b="1" dirty="0" err="1"/>
              <a:t>didasarkan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430" y="4000504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/>
              <a:t>X</a:t>
            </a:r>
            <a:endParaRPr lang="en-US" sz="4400" b="1" dirty="0"/>
          </a:p>
        </p:txBody>
      </p:sp>
      <p:sp>
        <p:nvSpPr>
          <p:cNvPr id="12" name="Rectangle 11"/>
          <p:cNvSpPr/>
          <p:nvPr/>
        </p:nvSpPr>
        <p:spPr>
          <a:xfrm>
            <a:off x="2928926" y="4929198"/>
            <a:ext cx="285752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diperkenankan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PSAK 55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40" y="1214422"/>
            <a:ext cx="2119298" cy="642942"/>
          </a:xfrm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>
              <a:buNone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Metode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596" y="2428868"/>
            <a:ext cx="3500462" cy="785818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Direct Write-off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3214686"/>
            <a:ext cx="3500462" cy="3357586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diturunkan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nilainya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langsung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dihapuskan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tanpa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dibuat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account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cadangan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penurunan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pengendalian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kurang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baik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9124" y="2428868"/>
            <a:ext cx="3500462" cy="785818"/>
          </a:xfrm>
          <a:prstGeom prst="rect">
            <a:avLst/>
          </a:prstGeom>
          <a:solidFill>
            <a:srgbClr val="FFFF99"/>
          </a:solidFill>
          <a:ln>
            <a:solidFill>
              <a:srgbClr val="9AF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Allowance Method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124" y="3214686"/>
            <a:ext cx="3500462" cy="3357586"/>
          </a:xfrm>
          <a:prstGeom prst="rect">
            <a:avLst/>
          </a:prstGeom>
          <a:solidFill>
            <a:srgbClr val="FFFF99"/>
          </a:solidFill>
          <a:ln>
            <a:solidFill>
              <a:srgbClr val="9AF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menghapuskan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benar-benar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ditagih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mengkredit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tersebut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mendebit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akun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cadangan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penurunan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tepat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digunakan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br>
              <a:rPr lang="en-US" dirty="0"/>
            </a:br>
            <a:r>
              <a:rPr lang="en-US" i="1" dirty="0"/>
              <a:t>Direct Write-Off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1500174"/>
          <a:ext cx="8215370" cy="4626864"/>
        </p:xfrm>
        <a:graphic>
          <a:graphicData uri="http://schemas.openxmlformats.org/drawingml/2006/table">
            <a:tbl>
              <a:tblPr/>
              <a:tblGrid>
                <a:gridCol w="821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PT. Sakura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menggunakan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metode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penghapusan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langsung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untuk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mencatat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penurunan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Maret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2011,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dari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seorang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pelanggan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Rp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8.000.000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dihapuskan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karena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terdapat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bukti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obyektif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pelanggan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tersebut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tidak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akan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membayar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piutangnya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tanggal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Agustus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2011,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diidentifikasi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signifikan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sebelumnya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diturunkan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nilainya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dilunasi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tercatatnya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Rp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36.000.000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Oktober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2011,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menerima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pelunasan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Rp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4.000.000,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dari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tahun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sebelumnya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telah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dihapuskan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31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Desember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2011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perusahaan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menghitung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ulang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penurunan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diperoleh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informasi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mengalami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penurunan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Rp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9.000.000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br>
              <a:rPr lang="en-US" dirty="0"/>
            </a:br>
            <a:r>
              <a:rPr lang="en-US" i="1" dirty="0"/>
              <a:t>Direct Write-Off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500174"/>
          <a:ext cx="8215370" cy="4786346"/>
        </p:xfrm>
        <a:graphic>
          <a:graphicData uri="http://schemas.openxmlformats.org/drawingml/2006/table">
            <a:tbl>
              <a:tblPr/>
              <a:tblGrid>
                <a:gridCol w="821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6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Maret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penghapusan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dari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pelanggan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penghapusan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Rp8.000.000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Rp8.000.000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Agustus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pelunasan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 Rp36.000.000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Rp36.000.000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Oktober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pelunasan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sebelumnya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dihapuskan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	Rp4.000.000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Pendapatan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lain (uncollectible recovery)		Rp4.000.000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31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Desember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jurnal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penyesuaian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penurunan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untuk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tahun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2011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penghapusan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Rp9.000.000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Rp9.000.000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br>
              <a:rPr lang="en-US" dirty="0"/>
            </a:br>
            <a:r>
              <a:rPr lang="en-US" i="1" dirty="0"/>
              <a:t>Direct Write-Off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1500174"/>
          <a:ext cx="8215370" cy="4786346"/>
        </p:xfrm>
        <a:graphic>
          <a:graphicData uri="http://schemas.openxmlformats.org/drawingml/2006/table">
            <a:tbl>
              <a:tblPr/>
              <a:tblGrid>
                <a:gridCol w="821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6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Maret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penghapusan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dari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pelanggan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penghapusan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Rp8.000.000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Rp8.000.000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Agustus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pelunasan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 Rp36.000.000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Rp36.000.000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Oktober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pelunasan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sebelumnya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dihapuskan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	Rp4.000.000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Pendapatan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lain (uncollectible recovery)		Rp4.000.000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31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Desember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jurnal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penyesuaian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penurunan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untuk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tahun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2011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penghapusan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Rp9.000.000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200" dirty="0">
                          <a:latin typeface="Calibri"/>
                          <a:ea typeface="Calibri"/>
                          <a:cs typeface="Calibri"/>
                        </a:rPr>
                        <a:t>			Rp9.000.000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" y="922994"/>
          <a:ext cx="9144000" cy="5577840"/>
        </p:xfrm>
        <a:graphic>
          <a:graphicData uri="http://schemas.openxmlformats.org/drawingml/2006/table">
            <a:tbl>
              <a:tblPr/>
              <a:tblGrid>
                <a:gridCol w="145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Klasifikasi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Penilaian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Biaya Transaksi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Perubahan Nilai wajar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Bunga dan Dividen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Penurunan Nilai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Pembalikan Penurunan Nilai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FVTPL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Nilai wajar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Dibebankan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Laba atau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Laba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atau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rugi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Calibri"/>
                          <a:ea typeface="Times New Roman"/>
                          <a:cs typeface="Calibri"/>
                        </a:rPr>
                        <a:t>By default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Calibri"/>
                          <a:ea typeface="Times New Roman"/>
                          <a:cs typeface="Times New Roman"/>
                        </a:rPr>
                        <a:t>By default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HTM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Biaya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Diamortisasi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Dikapitalisasi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L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Laba rugi </a:t>
                      </a: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Pinjaman Diberikan dan Piutang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Biaya diamortisasi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Dikapitalisasi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Laba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rugi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 Laba rugi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AFS: Utang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Nilai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wajar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Dikapitalisasi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Pendapatan komprehensif lain*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Times New Roman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AFS: Ekuitas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Nilai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wajar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Dikapitalisasi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Times New Roman"/>
                          <a:cs typeface="Calibri"/>
                        </a:rPr>
                        <a:t>Pendapatan komprehensif lain*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Times New Roman"/>
                          <a:cs typeface="Times New Roman"/>
                        </a:rPr>
                        <a:t>Pendapatan komprehensif lain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AFS: Ekuitas (tidak dapat diukur dg andal)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Harga perolehan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Dikapitalisasi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libri"/>
                          <a:ea typeface="Times New Roman"/>
                          <a:cs typeface="Calibri"/>
                        </a:rPr>
                        <a:t>Laba Rugi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i="1" dirty="0"/>
              <a:t>Allowance</a:t>
            </a:r>
            <a:br>
              <a:rPr lang="en-US" dirty="0"/>
            </a:br>
            <a:endParaRPr lang="en-US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42876" y="1000108"/>
            <a:ext cx="8858280" cy="5786454"/>
          </a:xfrm>
          <a:prstGeom prst="roundRect">
            <a:avLst/>
          </a:prstGeom>
          <a:solidFill>
            <a:srgbClr val="99FFCC"/>
          </a:solidFill>
          <a:ln w="57150" cmpd="dbl">
            <a:solidFill>
              <a:srgbClr val="FF5050"/>
            </a:solidFill>
            <a:prstDash val="lgDashDot"/>
          </a:ln>
          <a:effectLst>
            <a:outerShdw blurRad="50800" dist="50800" dir="8040000" sx="64000" sy="64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PT.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Kenanga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pada 2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Januari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2015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memiliki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saldo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cadangan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sebesar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20.000.000. Pada 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Maret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2015,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dari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seorang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pelanggan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sebesar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5.000.000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dihapuskan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 Pada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tanggal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Agustus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2015,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diidentifikasi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signifikan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sebelumnya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diturunkan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nilainya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dilunasi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sebesar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tercatatnya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tercatat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sebesar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67.000.000 yang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terdiri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dari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bruto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70.000.000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cadangan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sebesar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3.000.000. Pada 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Oktober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2015,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menerima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pelunasan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sebesar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2.000.000,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dari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sebelumnya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telah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dihapuskan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 Pada 31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Desember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2015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perusahaan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menghitung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ulang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diperoleh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informasi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: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untuk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yang individual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signifikan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2.000.000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untuk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kolektif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5.000.000.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Saldo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cadangan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20.000.000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i="1" dirty="0"/>
              <a:t>Allowance </a:t>
            </a:r>
            <a:r>
              <a:rPr lang="en-US" dirty="0"/>
              <a:t>…</a:t>
            </a:r>
            <a:r>
              <a:rPr lang="en-US" dirty="0" err="1"/>
              <a:t>Lanjutan</a:t>
            </a:r>
            <a:br>
              <a:rPr lang="en-US" dirty="0"/>
            </a:br>
            <a:endParaRPr lang="en-US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42876" y="571480"/>
            <a:ext cx="8858280" cy="6215082"/>
          </a:xfrm>
          <a:prstGeom prst="roundRect">
            <a:avLst/>
          </a:prstGeom>
          <a:solidFill>
            <a:srgbClr val="99FFCC"/>
          </a:solidFill>
          <a:ln w="57150" cmpd="dbl">
            <a:solidFill>
              <a:srgbClr val="FF5050"/>
            </a:solidFill>
            <a:prstDash val="lgDashDot"/>
          </a:ln>
          <a:effectLst>
            <a:outerShdw blurRad="50800" dist="50800" dir="8040000" sx="64000" sy="64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penghapusan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pelanggan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Cadangan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Rp5.000.000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dagang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Rp5.000.000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Agustus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pelunasan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Kas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	Rp67.000.000</a:t>
            </a:r>
          </a:p>
          <a:p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Cadangan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Rp3.000.000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dagang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Rp70.000.000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Oktober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pelunasan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sebelumnya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dihapuskan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Dagang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Rp2.000.000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Cadangan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Rp2.000.000</a:t>
            </a:r>
          </a:p>
          <a:p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Kas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	Rp2.000.000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dagang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Rp2.000.000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31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Desember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Jurnal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penyesuaian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tahun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2015</a:t>
            </a:r>
          </a:p>
          <a:p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Beban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Rp7.000.000</a:t>
            </a:r>
          </a:p>
          <a:p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Cadangan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Rp7.000.000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i="1" dirty="0"/>
              <a:t>Allowance </a:t>
            </a:r>
            <a:r>
              <a:rPr lang="en-US" dirty="0"/>
              <a:t>…</a:t>
            </a:r>
            <a:r>
              <a:rPr lang="en-US" dirty="0" err="1"/>
              <a:t>Lanjutan</a:t>
            </a:r>
            <a:endParaRPr lang="en-US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42876" y="1285860"/>
            <a:ext cx="8858280" cy="5143512"/>
          </a:xfrm>
          <a:prstGeom prst="roundRect">
            <a:avLst/>
          </a:prstGeom>
          <a:solidFill>
            <a:srgbClr val="99FFCC"/>
          </a:solidFill>
          <a:ln w="57150" cmpd="dbl">
            <a:solidFill>
              <a:srgbClr val="FF5050"/>
            </a:solidFill>
            <a:prstDash val="lgDashDot"/>
          </a:ln>
          <a:effectLst>
            <a:outerShdw blurRad="50800" dist="50800" dir="8040000" sx="64000" sy="64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Rekonsiliasi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cadangan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Saldo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awal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periode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				Rp20.000.000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Penghapusan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karena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dihapus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dilunasi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	(Rp8.000.000)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Recovery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dihapus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		Rp2.000.000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Tambahan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nilai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periode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tersebut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u="sng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Rp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7.000.000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Saldo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akhir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periode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				Rp21.000.000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Rekonsiliasi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merupakan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bagian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catatan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atas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laporan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keuangan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menjelaskan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rincian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cadangan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penurunan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1500174"/>
            <a:ext cx="8001056" cy="857256"/>
          </a:xfrm>
          <a:prstGeom prst="rect">
            <a:avLst/>
          </a:prstGeom>
          <a:solidFill>
            <a:srgbClr val="F3BAA3"/>
          </a:solid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pinjaman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lagi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dicatat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laporan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keuangan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286124"/>
            <a:ext cx="8001056" cy="2071702"/>
          </a:xfrm>
          <a:prstGeom prst="rect">
            <a:avLst/>
          </a:prstGeom>
          <a:solidFill>
            <a:srgbClr val="F3BAA3"/>
          </a:solid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075" lvl="0" indent="-282575" algn="just"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kontraktual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berasal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tersebut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berakhir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6075" indent="-282575" algn="just"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mentransfer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memenuhi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kriteria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penghentian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pengakuan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Transfer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manfaat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risiko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714620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entitas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menghentikan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pengakuan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aset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keuangan</a:t>
            </a:r>
            <a:r>
              <a:rPr lang="en-US" sz="2000" b="1" dirty="0">
                <a:solidFill>
                  <a:srgbClr val="00B050"/>
                </a:solidFill>
              </a:rPr>
              <a:t>, </a:t>
            </a:r>
            <a:r>
              <a:rPr lang="en-US" sz="2000" b="1" dirty="0" err="1">
                <a:solidFill>
                  <a:srgbClr val="00B050"/>
                </a:solidFill>
              </a:rPr>
              <a:t>jika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dan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hanya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jika</a:t>
            </a:r>
            <a:r>
              <a:rPr lang="en-US" sz="2000" b="1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8" name="Picture 7" descr="office_worker_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370049"/>
            <a:ext cx="1928826" cy="1487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00174"/>
          <a:ext cx="8305800" cy="474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29684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Jaminan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1500174"/>
            <a:ext cx="8501122" cy="2857520"/>
          </a:xfrm>
          <a:prstGeom prst="rect">
            <a:avLst/>
          </a:prstGeom>
          <a:ln w="76200">
            <a:solidFill>
              <a:srgbClr val="F1A5BD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/>
              <a:t>PT. </a:t>
            </a:r>
            <a:r>
              <a:rPr lang="en-US" sz="2200" dirty="0" err="1"/>
              <a:t>Teratai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1 </a:t>
            </a:r>
            <a:r>
              <a:rPr lang="en-US" sz="2200" dirty="0" err="1"/>
              <a:t>Februari</a:t>
            </a:r>
            <a:r>
              <a:rPr lang="en-US" sz="2200" dirty="0"/>
              <a:t> 2011, </a:t>
            </a:r>
            <a:r>
              <a:rPr lang="en-US" sz="2200" dirty="0" err="1"/>
              <a:t>menarik</a:t>
            </a:r>
            <a:r>
              <a:rPr lang="en-US" sz="2200" dirty="0"/>
              <a:t> </a:t>
            </a:r>
            <a:r>
              <a:rPr lang="en-US" sz="2200" dirty="0" err="1"/>
              <a:t>utang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bentuk</a:t>
            </a:r>
            <a:r>
              <a:rPr lang="en-US" sz="2200" dirty="0"/>
              <a:t> </a:t>
            </a:r>
            <a:r>
              <a:rPr lang="en-US" sz="2200" dirty="0" err="1"/>
              <a:t>wesel</a:t>
            </a:r>
            <a:r>
              <a:rPr lang="en-US" sz="2200" dirty="0"/>
              <a:t> </a:t>
            </a:r>
            <a:r>
              <a:rPr lang="en-US" sz="2200" dirty="0" err="1"/>
              <a:t>bayar</a:t>
            </a:r>
            <a:r>
              <a:rPr lang="en-US" sz="2200" dirty="0"/>
              <a:t> (</a:t>
            </a:r>
            <a:r>
              <a:rPr lang="en-US" sz="2200" i="1" dirty="0"/>
              <a:t>notes payable</a:t>
            </a:r>
            <a:r>
              <a:rPr lang="en-US" sz="2200" dirty="0"/>
              <a:t>)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pembiayaan</a:t>
            </a:r>
            <a:r>
              <a:rPr lang="en-US" sz="2200" dirty="0"/>
              <a:t> PT. Dahlia Finance </a:t>
            </a:r>
            <a:r>
              <a:rPr lang="en-US" sz="2200" dirty="0" err="1"/>
              <a:t>sebesar</a:t>
            </a:r>
            <a:r>
              <a:rPr lang="en-US" sz="2200" dirty="0"/>
              <a:t> </a:t>
            </a:r>
            <a:r>
              <a:rPr lang="en-US" sz="2200" dirty="0" err="1"/>
              <a:t>Rp</a:t>
            </a:r>
            <a:r>
              <a:rPr lang="en-US" sz="2200" dirty="0"/>
              <a:t> 600.000.000.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PT. </a:t>
            </a:r>
            <a:r>
              <a:rPr lang="en-US" sz="2200" dirty="0" err="1"/>
              <a:t>Teratai</a:t>
            </a:r>
            <a:r>
              <a:rPr lang="en-US" sz="2200" dirty="0"/>
              <a:t> </a:t>
            </a:r>
            <a:r>
              <a:rPr lang="en-US" sz="2200" dirty="0" err="1"/>
              <a:t>menjaminkan</a:t>
            </a:r>
            <a:r>
              <a:rPr lang="en-US" sz="2200" dirty="0"/>
              <a:t> </a:t>
            </a:r>
            <a:r>
              <a:rPr lang="en-US" sz="2200" dirty="0" err="1"/>
              <a:t>piutang</a:t>
            </a:r>
            <a:r>
              <a:rPr lang="en-US" sz="2200" dirty="0"/>
              <a:t> </a:t>
            </a:r>
            <a:r>
              <a:rPr lang="en-US" sz="2200" dirty="0" err="1"/>
              <a:t>dagang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</a:t>
            </a:r>
            <a:r>
              <a:rPr lang="en-US" sz="2200" dirty="0" err="1"/>
              <a:t>Rp</a:t>
            </a:r>
            <a:r>
              <a:rPr lang="en-US" sz="2200" dirty="0"/>
              <a:t> 800.000.000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pelanggannya</a:t>
            </a:r>
            <a:r>
              <a:rPr lang="en-US" sz="2200" dirty="0"/>
              <a:t> PT. </a:t>
            </a:r>
            <a:r>
              <a:rPr lang="en-US" sz="2200" dirty="0" err="1"/>
              <a:t>Pelangi</a:t>
            </a:r>
            <a:r>
              <a:rPr lang="en-US" sz="2200" dirty="0"/>
              <a:t>.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utang</a:t>
            </a:r>
            <a:r>
              <a:rPr lang="en-US" sz="2200" dirty="0"/>
              <a:t> yang </a:t>
            </a:r>
            <a:r>
              <a:rPr lang="en-US" sz="2200" dirty="0" err="1"/>
              <a:t>ditarik</a:t>
            </a:r>
            <a:r>
              <a:rPr lang="en-US" sz="2200" dirty="0"/>
              <a:t>, PT. Dahlia Finance </a:t>
            </a:r>
            <a:r>
              <a:rPr lang="en-US" sz="2200" dirty="0" err="1"/>
              <a:t>membebankan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2% </a:t>
            </a:r>
            <a:r>
              <a:rPr lang="en-US" sz="2200" dirty="0" err="1"/>
              <a:t>dari</a:t>
            </a:r>
            <a:r>
              <a:rPr lang="en-US" sz="2200" dirty="0"/>
              <a:t> total </a:t>
            </a:r>
            <a:r>
              <a:rPr lang="en-US" sz="2200" dirty="0" err="1"/>
              <a:t>utang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bunga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2% per </a:t>
            </a:r>
            <a:r>
              <a:rPr lang="en-US" sz="2200" dirty="0" err="1"/>
              <a:t>bulan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utang</a:t>
            </a:r>
            <a:r>
              <a:rPr lang="en-US" sz="2200" dirty="0"/>
              <a:t> outstanding.</a:t>
            </a:r>
          </a:p>
        </p:txBody>
      </p:sp>
      <p:pic>
        <p:nvPicPr>
          <p:cNvPr id="6" name="Picture 5" descr="Business_Part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9858"/>
            <a:ext cx="2714611" cy="2228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29684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1214422"/>
          <a:ext cx="8786842" cy="4991862"/>
        </p:xfrm>
        <a:graphic>
          <a:graphicData uri="http://schemas.openxmlformats.org/drawingml/2006/table">
            <a:tbl>
              <a:tblPr/>
              <a:tblGrid>
                <a:gridCol w="429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</a:rPr>
                        <a:t>PT. </a:t>
                      </a:r>
                      <a:r>
                        <a:rPr lang="en-US" sz="1800" b="1" dirty="0" err="1">
                          <a:latin typeface="Calibri"/>
                          <a:ea typeface="Calibri"/>
                          <a:cs typeface="Calibri"/>
                        </a:rPr>
                        <a:t>Teratai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</a:rPr>
                        <a:t>PT. Dahlia Finance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Penerimaan utang dengan jaminan piutang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	588.000.000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keuangan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12.000.000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1461770" algn="l"/>
                          <a:tab pos="205549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Wesel Bayar		 600.000.000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940" algn="l"/>
                          <a:tab pos="209169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Wesel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tagih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600.000.000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1551940" algn="l"/>
                          <a:tab pos="2091690" algn="l"/>
                        </a:tabLst>
                      </a:pPr>
                      <a:r>
                        <a:rPr lang="en-US" sz="18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Pendapatan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keuangan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12.000.000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865" algn="l"/>
                          <a:tab pos="1551940" algn="l"/>
                          <a:tab pos="209169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		 588.000.000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940" algn="l"/>
                          <a:tab pos="209169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Maret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2011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menerimaan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pelunasan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40%,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dikurangi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dengan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retur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penjualan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15.000.000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diskon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penjualan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	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300.000.000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Diskon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penjualan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Retur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penjualan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15.000.000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" algn="l"/>
                          <a:tab pos="209169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320.000.000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940" algn="l"/>
                          <a:tab pos="2091690" algn="l"/>
                        </a:tabLst>
                      </a:pPr>
                      <a:endParaRPr lang="en-US" sz="18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940" algn="l"/>
                          <a:tab pos="2091690" algn="l"/>
                        </a:tabLst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Tidak ada jurnal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2 Maret membayarkan kas yang diterima dari pelunasan piutang untuk membayar wesel bayar. Atas pelunasan sebagian utang ini, perusahaan dikenakan biaya bunga 2% per bulan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Wesel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bayar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300.000.000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bunga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6.000.000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5270" algn="l"/>
                          <a:tab pos="206502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306.000.000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1551940" algn="l"/>
                          <a:tab pos="2091690" algn="l"/>
                        </a:tabLs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306.000.000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390" algn="l"/>
                          <a:tab pos="1551940" algn="l"/>
                          <a:tab pos="209169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Pendapatan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bunga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	 	 6.000.000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211391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300.000.000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1732796"/>
          <a:ext cx="8786842" cy="2802128"/>
        </p:xfrm>
        <a:graphic>
          <a:graphicData uri="http://schemas.openxmlformats.org/drawingml/2006/table">
            <a:tbl>
              <a:tblPr/>
              <a:tblGrid>
                <a:gridCol w="429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2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2 Mei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menerima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pelunasan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dari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jumlah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tersisa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dikurangi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dihapuskan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20.000.000.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	460.000.000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Cadangan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20.000.000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  <a:tab pos="209169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480.000.000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3 Mei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membayar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sisa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utang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kepada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PT. Dahlia Finance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ditambah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dengan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bunga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Wesel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bayar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300.000.000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bunga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12.000.000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5270" algn="l"/>
                          <a:tab pos="206502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 312.000.000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1551940" algn="l"/>
                          <a:tab pos="2091690" algn="l"/>
                        </a:tabLs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	312.000.000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390" algn="l"/>
                          <a:tab pos="1551940" algn="l"/>
                          <a:tab pos="209169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Pendapatan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</a:rPr>
                        <a:t>bunga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	 	 12.000.000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1800" dirty="0">
                          <a:latin typeface="Calibri"/>
                          <a:ea typeface="Calibri"/>
                        </a:rPr>
                        <a:t> Wesel </a:t>
                      </a:r>
                      <a:r>
                        <a:rPr lang="en-US" sz="1800" dirty="0" err="1">
                          <a:latin typeface="Calibri"/>
                          <a:ea typeface="Calibri"/>
                        </a:rPr>
                        <a:t>bayar</a:t>
                      </a:r>
                      <a:r>
                        <a:rPr lang="en-US" sz="1800" dirty="0">
                          <a:latin typeface="Calibri"/>
                          <a:ea typeface="Calibri"/>
                        </a:rPr>
                        <a:t>	 300.000.000</a:t>
                      </a:r>
                      <a:endParaRPr lang="en-US" dirty="0"/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29684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Anjak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(</a:t>
            </a:r>
            <a:r>
              <a:rPr lang="en-US" i="1" dirty="0"/>
              <a:t>Factoring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0945" name="Object 1"/>
          <p:cNvGraphicFramePr>
            <a:graphicFrameLocks noChangeAspect="1"/>
          </p:cNvGraphicFramePr>
          <p:nvPr/>
        </p:nvGraphicFramePr>
        <p:xfrm>
          <a:off x="593510" y="1357298"/>
          <a:ext cx="7931933" cy="507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Slide" r:id="rId3" imgW="3346810" imgH="2509913" progId="PowerPoint.Slide.12">
                  <p:embed/>
                </p:oleObj>
              </mc:Choice>
              <mc:Fallback>
                <p:oleObj name="Slide" r:id="rId3" imgW="3346810" imgH="250991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10" y="1357298"/>
                        <a:ext cx="7931933" cy="5072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3786182" y="1142984"/>
            <a:ext cx="2571768" cy="100013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bank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lembaga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bank (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multifinance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58016" y="3000372"/>
            <a:ext cx="2285984" cy="1357322"/>
          </a:xfrm>
          <a:prstGeom prst="wedgeRoundRectCallout">
            <a:avLst>
              <a:gd name="adj1" fmla="val -32557"/>
              <a:gd name="adj2" fmla="val 717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membayar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jasa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bunga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anjak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Disclosed factoring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Anjak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(</a:t>
            </a:r>
            <a:r>
              <a:rPr lang="en-US" i="1" dirty="0"/>
              <a:t>Factoring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2214554"/>
            <a:ext cx="3000396" cy="785818"/>
          </a:xfrm>
          <a:prstGeom prst="rect">
            <a:avLst/>
          </a:prstGeom>
          <a:solidFill>
            <a:srgbClr val="F3BAA3"/>
          </a:soli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disclosed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1934" y="1357298"/>
            <a:ext cx="4786346" cy="2357454"/>
          </a:xfrm>
          <a:prstGeom prst="rect">
            <a:avLst/>
          </a:prstGeom>
          <a:gradFill flip="none" rotWithShape="1">
            <a:gsLst>
              <a:gs pos="0">
                <a:srgbClr val="F3BAA3">
                  <a:tint val="66000"/>
                  <a:satMod val="160000"/>
                </a:srgbClr>
              </a:gs>
              <a:gs pos="50000">
                <a:srgbClr val="F3BAA3">
                  <a:tint val="44500"/>
                  <a:satMod val="160000"/>
                </a:srgbClr>
              </a:gs>
              <a:gs pos="100000">
                <a:srgbClr val="F3BAA3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 indent="-236538" algn="just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penyerahan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anjak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sepengetahuan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debitur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pembayaran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jatuh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tempo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dialihkan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pihak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anjak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endParaRPr lang="en-US" sz="2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4500570"/>
            <a:ext cx="3000396" cy="785818"/>
          </a:xfrm>
          <a:prstGeom prst="rect">
            <a:avLst/>
          </a:prstGeom>
          <a:solidFill>
            <a:srgbClr val="FFFF00"/>
          </a:solidFill>
          <a:ln w="76200">
            <a:solidFill>
              <a:srgbClr val="F1A5B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undisclosed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1934" y="4000504"/>
            <a:ext cx="4786346" cy="2500330"/>
          </a:xfrm>
          <a:prstGeom prst="rect">
            <a:avLst/>
          </a:prstGeom>
          <a:solidFill>
            <a:srgbClr val="FFFF99"/>
          </a:solidFill>
          <a:ln w="76200">
            <a:solidFill>
              <a:srgbClr val="F1A5B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anjak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tanpa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sepengatahuan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debitur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notifikasi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pelanggan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Pembayaran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oleh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pelanggan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memiliki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endParaRPr lang="en-US" sz="2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1970" name="Litebulb"/>
          <p:cNvSpPr>
            <a:spLocks noEditPoints="1" noChangeArrowheads="1"/>
          </p:cNvSpPr>
          <p:nvPr/>
        </p:nvSpPr>
        <p:spPr bwMode="auto">
          <a:xfrm rot="796069">
            <a:off x="39105" y="5656537"/>
            <a:ext cx="859163" cy="10635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Penyajan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217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1785950" cy="461665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Penyajian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214546" y="1428736"/>
            <a:ext cx="642942" cy="357190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0364" y="1214422"/>
            <a:ext cx="5929354" cy="2123658"/>
          </a:xfrm>
          <a:prstGeom prst="rect">
            <a:avLst/>
          </a:prstGeom>
          <a:noFill/>
          <a:ln>
            <a:solidFill>
              <a:srgbClr val="FF7C80"/>
            </a:solidFill>
          </a:ln>
          <a:effectLst/>
        </p:spPr>
        <p:txBody>
          <a:bodyPr wrap="square" rtlCol="0">
            <a:spAutoFit/>
          </a:bodyPr>
          <a:lstStyle/>
          <a:p>
            <a:pPr marL="236538" indent="-236538" algn="just">
              <a:buFont typeface="Wingdings" pitchFamily="2" charset="2"/>
              <a:buChar char="ü"/>
            </a:pPr>
            <a:r>
              <a:rPr lang="en-US" sz="2200" b="1" dirty="0"/>
              <a:t>PSAK 50 (R 2010) </a:t>
            </a:r>
            <a:r>
              <a:rPr lang="en-US" sz="2200" b="1" dirty="0" err="1"/>
              <a:t>Instrumen</a:t>
            </a:r>
            <a:r>
              <a:rPr lang="en-US" sz="2200" b="1" dirty="0"/>
              <a:t> </a:t>
            </a:r>
            <a:r>
              <a:rPr lang="en-US" sz="2200" b="1" dirty="0" err="1"/>
              <a:t>Keuangan</a:t>
            </a:r>
            <a:r>
              <a:rPr lang="en-US" sz="2200" b="1" dirty="0"/>
              <a:t>: </a:t>
            </a:r>
            <a:r>
              <a:rPr lang="en-US" sz="2200" b="1" dirty="0" err="1"/>
              <a:t>Penyajian</a:t>
            </a:r>
            <a:r>
              <a:rPr lang="en-US" sz="2200" b="1" dirty="0"/>
              <a:t> </a:t>
            </a:r>
          </a:p>
          <a:p>
            <a:pPr marL="284163" indent="-284163" algn="just">
              <a:buFont typeface="Wingdings" pitchFamily="2" charset="2"/>
              <a:buChar char="ü"/>
            </a:pPr>
            <a:r>
              <a:rPr lang="en-US" sz="2200" dirty="0" err="1"/>
              <a:t>Menjelaskan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umum</a:t>
            </a:r>
            <a:r>
              <a:rPr lang="en-US" sz="2200" dirty="0"/>
              <a:t> </a:t>
            </a:r>
            <a:r>
              <a:rPr lang="en-US" sz="2200" dirty="0" err="1"/>
              <a:t>prinsip</a:t>
            </a:r>
            <a:r>
              <a:rPr lang="en-US" sz="2200" dirty="0"/>
              <a:t> </a:t>
            </a:r>
            <a:r>
              <a:rPr lang="en-US" sz="2200" dirty="0" err="1"/>
              <a:t>penyajian</a:t>
            </a:r>
            <a:r>
              <a:rPr lang="en-US" sz="2200" dirty="0"/>
              <a:t> </a:t>
            </a:r>
            <a:r>
              <a:rPr lang="en-US" sz="2200" dirty="0" err="1"/>
              <a:t>instrumen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liablitas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ekuitas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saling</a:t>
            </a:r>
            <a:r>
              <a:rPr lang="en-US" sz="2200" dirty="0"/>
              <a:t> </a:t>
            </a:r>
            <a:r>
              <a:rPr lang="en-US" sz="2200" dirty="0" err="1"/>
              <a:t>hapus</a:t>
            </a:r>
            <a:r>
              <a:rPr lang="en-US" sz="2200" dirty="0"/>
              <a:t> </a:t>
            </a:r>
            <a:r>
              <a:rPr lang="en-US" sz="2200" dirty="0" err="1"/>
              <a:t>aset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liabilitas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4857760"/>
            <a:ext cx="2357422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Pengungkapan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3571876"/>
            <a:ext cx="5500726" cy="3139321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marL="284163" lvl="0" indent="-284163" algn="just">
              <a:buFont typeface="Wingdings" pitchFamily="2" charset="2"/>
              <a:buChar char="ü"/>
            </a:pPr>
            <a:r>
              <a:rPr lang="en-US" sz="2200" b="1" dirty="0"/>
              <a:t>PSAK 60 </a:t>
            </a:r>
            <a:r>
              <a:rPr lang="en-US" sz="2200" b="1" dirty="0" err="1"/>
              <a:t>Instrumen</a:t>
            </a:r>
            <a:r>
              <a:rPr lang="en-US" sz="2200" b="1" dirty="0"/>
              <a:t> </a:t>
            </a:r>
            <a:r>
              <a:rPr lang="en-US" sz="2200" b="1" dirty="0" err="1"/>
              <a:t>Keuangan</a:t>
            </a:r>
            <a:r>
              <a:rPr lang="en-US" sz="2200" b="1" dirty="0"/>
              <a:t>: </a:t>
            </a:r>
            <a:r>
              <a:rPr lang="en-US" sz="2200" b="1" dirty="0" err="1"/>
              <a:t>Pengungkapan</a:t>
            </a:r>
            <a:endParaRPr lang="en-US" sz="2200" b="1" dirty="0"/>
          </a:p>
          <a:p>
            <a:pPr marL="284163" lvl="0" indent="-284163" algn="just">
              <a:buFont typeface="Wingdings" pitchFamily="2" charset="2"/>
              <a:buChar char="ü"/>
            </a:pPr>
            <a:r>
              <a:rPr lang="en-US" sz="2200" dirty="0" err="1"/>
              <a:t>Mengatur</a:t>
            </a:r>
            <a:r>
              <a:rPr lang="en-US" sz="2200" dirty="0"/>
              <a:t> </a:t>
            </a:r>
            <a:r>
              <a:rPr lang="en-US" sz="2200" dirty="0" err="1"/>
              <a:t>pengungkapan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 yang </a:t>
            </a:r>
            <a:r>
              <a:rPr lang="en-US" sz="2200" dirty="0" err="1"/>
              <a:t>memungkinkan</a:t>
            </a:r>
            <a:r>
              <a:rPr lang="en-US" sz="2200" dirty="0"/>
              <a:t> </a:t>
            </a:r>
            <a:r>
              <a:rPr lang="en-US" sz="2200" dirty="0" err="1"/>
              <a:t>pengguna</a:t>
            </a:r>
            <a:r>
              <a:rPr lang="en-US" sz="2200" dirty="0"/>
              <a:t> </a:t>
            </a:r>
            <a:r>
              <a:rPr lang="en-US" sz="2200" dirty="0" err="1"/>
              <a:t>mengevaluasi</a:t>
            </a:r>
            <a:r>
              <a:rPr lang="en-US" sz="2200" dirty="0"/>
              <a:t> </a:t>
            </a:r>
            <a:r>
              <a:rPr lang="en-US" sz="2200" dirty="0" err="1"/>
              <a:t>signifikansi</a:t>
            </a:r>
            <a:r>
              <a:rPr lang="en-US" sz="2200" dirty="0"/>
              <a:t> </a:t>
            </a:r>
            <a:r>
              <a:rPr lang="en-US" sz="2200" dirty="0" err="1"/>
              <a:t>instrumen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kinerja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besarnya</a:t>
            </a:r>
            <a:r>
              <a:rPr lang="en-US" sz="2200" dirty="0"/>
              <a:t> </a:t>
            </a:r>
            <a:r>
              <a:rPr lang="en-US" sz="2200" dirty="0" err="1"/>
              <a:t>risiko</a:t>
            </a:r>
            <a:r>
              <a:rPr lang="en-US" sz="2200" dirty="0"/>
              <a:t> yang </a:t>
            </a:r>
            <a:r>
              <a:rPr lang="en-US" sz="2200" dirty="0" err="1"/>
              <a:t>timbul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bagaimana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mengelola</a:t>
            </a:r>
            <a:r>
              <a:rPr lang="en-US" sz="2200" dirty="0"/>
              <a:t> </a:t>
            </a:r>
            <a:r>
              <a:rPr lang="en-US" sz="2200" dirty="0" err="1"/>
              <a:t>risiko</a:t>
            </a:r>
            <a:r>
              <a:rPr lang="en-US" sz="2200" dirty="0"/>
              <a:t> </a:t>
            </a:r>
            <a:r>
              <a:rPr lang="en-US" sz="2200" dirty="0" err="1"/>
              <a:t>tsb</a:t>
            </a:r>
            <a:endParaRPr lang="en-US" sz="2200" dirty="0"/>
          </a:p>
        </p:txBody>
      </p:sp>
      <p:sp>
        <p:nvSpPr>
          <p:cNvPr id="10" name="Right Arrow 9"/>
          <p:cNvSpPr/>
          <p:nvPr/>
        </p:nvSpPr>
        <p:spPr>
          <a:xfrm>
            <a:off x="2786050" y="4929198"/>
            <a:ext cx="642942" cy="357190"/>
          </a:xfrm>
          <a:prstGeom prst="rightArrow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/>
              <a:t>Transfer </a:t>
            </a:r>
            <a:r>
              <a:rPr lang="en-US" dirty="0" err="1"/>
              <a:t>Piutang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80" y="1214422"/>
            <a:ext cx="8305800" cy="7762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ditransfer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571472" y="2285992"/>
            <a:ext cx="6572296" cy="857256"/>
          </a:xfrm>
          <a:prstGeom prst="round2DiagRect">
            <a:avLst/>
          </a:prstGeom>
          <a:solidFill>
            <a:srgbClr val="66EC73"/>
          </a:solidFill>
          <a:ln>
            <a:solidFill>
              <a:srgbClr val="FC8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transfer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jaminan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recourse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571472" y="4429132"/>
            <a:ext cx="6572296" cy="857256"/>
          </a:xfrm>
          <a:prstGeom prst="round2DiagRect">
            <a:avLst/>
          </a:prstGeom>
          <a:solidFill>
            <a:srgbClr val="66EC73"/>
          </a:solidFill>
          <a:ln>
            <a:solidFill>
              <a:srgbClr val="FC8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transfer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tanpa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jaminan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 recourse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034" y="5500702"/>
            <a:ext cx="8305800" cy="7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menjamin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piutang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dibayar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pelanggan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038" marR="0" lvl="0" indent="-1730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US" sz="2400" kern="0" baseline="0" dirty="0" err="1"/>
              <a:t>Diberlakukan</a:t>
            </a:r>
            <a:r>
              <a:rPr lang="en-US" sz="2400" kern="0" baseline="0" dirty="0"/>
              <a:t> </a:t>
            </a:r>
            <a:r>
              <a:rPr lang="en-US" sz="2400" kern="0" baseline="0" dirty="0" err="1"/>
              <a:t>sebagai</a:t>
            </a:r>
            <a:r>
              <a:rPr lang="en-US" sz="2400" kern="0" baseline="0" dirty="0"/>
              <a:t> </a:t>
            </a:r>
            <a:r>
              <a:rPr lang="en-US" sz="2400" kern="0" baseline="0" dirty="0" err="1"/>
              <a:t>penjualan</a:t>
            </a:r>
            <a:r>
              <a:rPr lang="en-US" sz="2400" kern="0" baseline="0" dirty="0"/>
              <a:t> </a:t>
            </a:r>
            <a:r>
              <a:rPr lang="en-US" sz="2400" kern="0" baseline="0" dirty="0" err="1"/>
              <a:t>piutang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1472" y="3357562"/>
            <a:ext cx="8305800" cy="7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menjamin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piutang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dibayar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pelanggan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Akuntansi</a:t>
            </a:r>
            <a:r>
              <a:rPr lang="en-US" dirty="0"/>
              <a:t> Transfer </a:t>
            </a:r>
            <a:r>
              <a:rPr lang="en-US" dirty="0" err="1"/>
              <a:t>Piutang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2993" name="Object 1"/>
          <p:cNvGraphicFramePr>
            <a:graphicFrameLocks noChangeAspect="1"/>
          </p:cNvGraphicFramePr>
          <p:nvPr/>
        </p:nvGraphicFramePr>
        <p:xfrm>
          <a:off x="285720" y="1357298"/>
          <a:ext cx="8429684" cy="5170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2" name="Slide" r:id="rId3" imgW="4558369" imgH="3415169" progId="PowerPoint.Slide.12">
                  <p:embed/>
                </p:oleObj>
              </mc:Choice>
              <mc:Fallback>
                <p:oleObj name="Slide" r:id="rId3" imgW="4558369" imgH="341516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357298"/>
                        <a:ext cx="8429684" cy="5170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Transfer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Jaminan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428736"/>
          <a:ext cx="8215370" cy="5121227"/>
        </p:xfrm>
        <a:graphic>
          <a:graphicData uri="http://schemas.openxmlformats.org/drawingml/2006/table">
            <a:tbl>
              <a:tblPr/>
              <a:tblGrid>
                <a:gridCol w="410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4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Calibri"/>
                          <a:ea typeface="Calibri"/>
                          <a:cs typeface="Calibri"/>
                        </a:rPr>
                        <a:t>Ilustrasi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transaksi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 transfer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tanpa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jaminan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PT.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Kantil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1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Maret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2011,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mentransfer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dagangnya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dari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Mulia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perusahaan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pembiayaan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Dahlia Finance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Rp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400.000.000. PT.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Kantil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tidak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menjamin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jika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Mulia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tidak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membayar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tersebut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Atas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transfer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ini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, PT. Dahlia Finance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membebankan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fee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5%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mencadangkan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4%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untuk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penurunan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</a:rPr>
                        <a:t>PT. Kantil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</a:rPr>
                        <a:t>PT. Dahlia Finance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3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	364.000.000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Dahlia Finance*	 16.000.000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Kerugian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penjualan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 20.000.000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	 400.000.000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2091690" algn="l"/>
                        </a:tabLst>
                      </a:pPr>
                      <a:r>
                        <a:rPr lang="en-US" sz="1400" i="1" dirty="0">
                          <a:latin typeface="Calibri"/>
                          <a:ea typeface="Calibri"/>
                          <a:cs typeface="Calibri"/>
                        </a:rPr>
                        <a:t>*Due to factor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940" algn="l"/>
                        </a:tabLst>
                      </a:pP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940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400.000.000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Kantil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 16.000.000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Pendapatan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keuangan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 20.000.000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1551940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	 364.000.000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/>
              <a:t>Transfer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Jaminan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305800" cy="3633798"/>
          </a:xfrm>
          <a:ln w="57150">
            <a:solidFill>
              <a:srgbClr val="FF0066"/>
            </a:solidFill>
            <a:prstDash val="lgDashDotDot"/>
          </a:ln>
        </p:spPr>
        <p:txBody>
          <a:bodyPr/>
          <a:lstStyle/>
          <a:p>
            <a:pPr algn="just"/>
            <a:r>
              <a:rPr lang="en-US" sz="2400" dirty="0"/>
              <a:t>Perusahaan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mengalihkan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substansial</a:t>
            </a:r>
            <a:r>
              <a:rPr lang="en-US" sz="2400" b="1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anjak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endParaRPr lang="en-US" sz="2400" dirty="0"/>
          </a:p>
          <a:p>
            <a:pPr algn="just"/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menghapusbukukan</a:t>
            </a:r>
            <a:r>
              <a:rPr lang="en-US" sz="2400" b="1" dirty="0"/>
              <a:t> </a:t>
            </a:r>
            <a:r>
              <a:rPr lang="en-US" sz="2400" b="1" dirty="0" err="1"/>
              <a:t>piutang</a:t>
            </a:r>
            <a:r>
              <a:rPr lang="en-US" sz="2400" b="1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utang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diakui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anjak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mengakui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  <a:p>
            <a:pPr algn="just"/>
            <a:r>
              <a:rPr lang="en-US" sz="2400" b="1" dirty="0" err="1"/>
              <a:t>Transaksi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dianggap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utang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konsekuensinya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Transfer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Jaminan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357297"/>
          <a:ext cx="8643998" cy="5000660"/>
        </p:xfrm>
        <a:graphic>
          <a:graphicData uri="http://schemas.openxmlformats.org/drawingml/2006/table">
            <a:tbl>
              <a:tblPr/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79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Calibri"/>
                          <a:ea typeface="Calibri"/>
                          <a:cs typeface="Calibri"/>
                        </a:rPr>
                        <a:t>Ilustrasi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transaksi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 transfer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dengan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Calibri"/>
                        </a:rPr>
                        <a:t>jaminan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PT. Sakura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1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Juni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2011,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mentransfer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dagangnya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dari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Kiara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perusahaan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pembiayaan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Dahlia Finance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Rp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500.000.000. PT. Sakura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tidak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menjamin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jika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Kiara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tidak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membayar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tersebut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Atas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transfer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ini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, PT. Dahlia Finance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membebankan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fee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sebesar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2%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mencadangkan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5%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untuk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penurunan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nilai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</a:rPr>
                        <a:t>PT. Sakura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</a:rPr>
                        <a:t>PT. Dahlia Finance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	372.000.000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Dahlia Finance	 20.000.000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1645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bunga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 8.000.000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	 400.000.000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940" algn="l"/>
                        </a:tabLs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Piutang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Dagang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400.000.000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Utang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pada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PT. Sakura	 20.000.000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Pendapatan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keuangan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 8.000.000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  <a:tab pos="1551940" algn="l"/>
                          <a:tab pos="209169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Calibri"/>
                        </a:rPr>
                        <a:t>Kas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		 372.000.000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1476396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5011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87868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286388"/>
            <a:ext cx="792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Sumber</a:t>
            </a:r>
            <a:r>
              <a:rPr lang="en-US" i="1" dirty="0"/>
              <a:t> </a:t>
            </a:r>
            <a:r>
              <a:rPr lang="en-US" i="1" dirty="0" err="1"/>
              <a:t>Laporan</a:t>
            </a:r>
            <a:r>
              <a:rPr lang="en-US" i="1" dirty="0"/>
              <a:t> </a:t>
            </a:r>
            <a:r>
              <a:rPr lang="en-US" i="1" dirty="0" err="1"/>
              <a:t>Posisi</a:t>
            </a:r>
            <a:r>
              <a:rPr lang="en-US" i="1" dirty="0"/>
              <a:t> </a:t>
            </a:r>
            <a:r>
              <a:rPr lang="en-US" i="1" dirty="0" err="1"/>
              <a:t>Keuangan</a:t>
            </a:r>
            <a:r>
              <a:rPr lang="en-US" i="1" dirty="0"/>
              <a:t> PT. Bank BNI </a:t>
            </a:r>
            <a:r>
              <a:rPr lang="en-US" i="1" dirty="0" err="1"/>
              <a:t>Tbk</a:t>
            </a:r>
            <a:r>
              <a:rPr lang="en-US" i="1" dirty="0"/>
              <a:t>. </a:t>
            </a:r>
            <a:r>
              <a:rPr lang="en-US" i="1" dirty="0" err="1"/>
              <a:t>triwulan</a:t>
            </a:r>
            <a:r>
              <a:rPr lang="en-US" i="1" dirty="0"/>
              <a:t> 3 </a:t>
            </a:r>
            <a:r>
              <a:rPr lang="en-US" i="1" dirty="0" err="1"/>
              <a:t>tahun</a:t>
            </a:r>
            <a:r>
              <a:rPr lang="en-US" i="1" dirty="0"/>
              <a:t> 2011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7158" y="1357298"/>
            <a:ext cx="8429684" cy="4929222"/>
            <a:chOff x="1776412" y="2876550"/>
            <a:chExt cx="5672119" cy="2581279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6412" y="2876550"/>
              <a:ext cx="559117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56" y="4000504"/>
              <a:ext cx="5591175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28013" y="6460123"/>
            <a:ext cx="6901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Sumber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Laporan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Posisi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Keuangan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PT. Aneka Tambang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Tbk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triwulan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tahun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2011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id-ID" dirty="0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1435114"/>
            <a:ext cx="2786082" cy="493688"/>
          </a:xfrm>
          <a:prstGeom prst="rect">
            <a:avLst/>
          </a:prstGeom>
          <a:ln w="57150">
            <a:solidFill>
              <a:srgbClr val="99FF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akuntansi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928802"/>
            <a:ext cx="2786082" cy="3714776"/>
          </a:xfrm>
          <a:prstGeom prst="rect">
            <a:avLst/>
          </a:prstGeom>
          <a:ln w="57150">
            <a:solidFill>
              <a:srgbClr val="99FF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pengakuan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awal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pengukuran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setelah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perolehan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menghitung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Penjelasan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penghapusan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868" y="1428736"/>
            <a:ext cx="5072098" cy="443482"/>
          </a:xfrm>
          <a:prstGeom prst="rect">
            <a:avLst/>
          </a:prstGeom>
          <a:ln w="57150">
            <a:solidFill>
              <a:srgbClr val="99FFC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rincian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868" y="1857364"/>
            <a:ext cx="5072098" cy="3786214"/>
          </a:xfrm>
          <a:prstGeom prst="rect">
            <a:avLst/>
          </a:prstGeom>
          <a:ln w="57150">
            <a:solidFill>
              <a:srgbClr val="99FFC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Jenis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dimiliki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Rincian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pelanggan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yg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signifikan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Identifikasi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diklasifikasikan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aset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lancar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aset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lancar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Penurunan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penjelasan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jaminan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terkait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risiko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wajar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Semua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konsentrasi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risiko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kredit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6072206"/>
            <a:ext cx="7072362" cy="49368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penjelasan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lain yang material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signifkan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Pengungkapan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2" y="1214422"/>
          <a:ext cx="9144000" cy="560832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9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(ii)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Pinjaman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yang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diberikan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dan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piutang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Pinjaman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yang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diberikan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piutang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adalah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aset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keuangan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non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derivatif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dengan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pembayaran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tetap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atau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telah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ditentukan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tidak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mempunyai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kuotasi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pasar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aktif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Pada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saat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pengakuan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awal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,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pinjaman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yang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diberikan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piutang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diakui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pada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wajarnya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ditambah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biaya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transaksi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selanjutnya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diukur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pada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biaya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perolehan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diamortisasi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dengan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menggunakan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metode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suku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bunga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efektif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Pada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tahun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2011, Perusahaan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mempunyai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kas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setara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kas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,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piutang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usaha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,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piutang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retensi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,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piutang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karyawan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,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piutang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lain-lain yang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diklasifikasikan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sebagai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Pinjaman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yang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diberikan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piutang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(vi)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Penyisihan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kerugian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penurunan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nilai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aset</a:t>
                      </a:r>
                      <a:r>
                        <a:rPr lang="en-US" sz="1600" b="1" dirty="0">
                          <a:latin typeface="ArialNarrow-Bold"/>
                          <a:ea typeface="Calibri"/>
                          <a:cs typeface="ArialNarrow-Bold"/>
                        </a:rPr>
                        <a:t> </a:t>
                      </a:r>
                      <a:r>
                        <a:rPr lang="en-US" sz="1600" b="1" dirty="0" err="1">
                          <a:latin typeface="ArialNarrow-Bold"/>
                          <a:ea typeface="Calibri"/>
                          <a:cs typeface="ArialNarrow-Bold"/>
                        </a:rPr>
                        <a:t>keuangan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Perusahaan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menentukan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secara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individual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jika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terdapat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bukti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objektif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mengenai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penurunan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atas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aset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keuangan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Jika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terdapat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bukti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objektif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penurunan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secara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individual,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maka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perhitungan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penurunan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dengan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menggunakan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metode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i="1" dirty="0">
                          <a:latin typeface="Arial"/>
                          <a:ea typeface="Calibri"/>
                          <a:cs typeface="Times New Roman"/>
                        </a:rPr>
                        <a:t>discounted cash flow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/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atau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wajar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jaminan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Untuk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aset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keuangan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yang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tidak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terdapat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bukti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objektif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mengenai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penurunan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,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maka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Perusahaan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membentuk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penyisihan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kerugian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penurunan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secara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kolektif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Perhitungan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secara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kolektif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dilakukan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dengan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prosentase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tertentu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Setiap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tahun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Perusahaan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mengkaji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basis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prosentase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tersebut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sampai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dengan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diperoleh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data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historis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yang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memadai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Dampak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atas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penurunan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nilai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yang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terjadi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sebelum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penerapan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dibebankan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pada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tahun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berjalan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karena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pemisahan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atas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dampak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tersebut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tidak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dapat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dilakukan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oleh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Perusahaan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tidak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1600" dirty="0" err="1">
                          <a:latin typeface="ArialNarrow"/>
                          <a:ea typeface="Calibri"/>
                          <a:cs typeface="ArialNarrow"/>
                        </a:rPr>
                        <a:t>praktis</a:t>
                      </a:r>
                      <a:r>
                        <a:rPr lang="en-US" sz="1600" dirty="0">
                          <a:latin typeface="ArialNarrow"/>
                          <a:ea typeface="Calibri"/>
                          <a:cs typeface="ArialNarrow"/>
                        </a:rPr>
                        <a:t>.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PT.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Adhi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Karya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Laporan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Keuangan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 Interim 30 September 2011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58082"/>
              </p:ext>
            </p:extLst>
          </p:nvPr>
        </p:nvGraphicFramePr>
        <p:xfrm>
          <a:off x="381000" y="1295400"/>
          <a:ext cx="8305800" cy="427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moneygraph-clipart-moneygraph-clip-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5619664"/>
            <a:ext cx="1643042" cy="1166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14348" y="3286124"/>
            <a:ext cx="2071702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Umur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Jaminan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8286808" cy="332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Debitur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428736"/>
            <a:ext cx="91440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3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500306"/>
            <a:ext cx="8305800" cy="3205170"/>
          </a:xfr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just"/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analis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penyesuaian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rasio-rasio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endParaRPr lang="en-US" sz="2400" dirty="0"/>
          </a:p>
          <a:p>
            <a:pPr algn="just"/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mencermati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cadangan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endParaRPr lang="en-US" sz="2400" dirty="0"/>
          </a:p>
          <a:p>
            <a:pPr algn="just"/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mempertimbangkan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155</a:t>
            </a:fld>
            <a:endParaRPr lang="en-US"/>
          </a:p>
        </p:txBody>
      </p:sp>
      <p:pic>
        <p:nvPicPr>
          <p:cNvPr id="5" name="Picture 4" descr="Manual2_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928670"/>
            <a:ext cx="1714512" cy="14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85728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282" y="464344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Semakin</a:t>
            </a:r>
            <a:r>
              <a:rPr lang="en-US" sz="2000" b="1" dirty="0"/>
              <a:t> lama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piutang</a:t>
            </a:r>
            <a:r>
              <a:rPr lang="en-US" sz="2000" b="1" dirty="0"/>
              <a:t> </a:t>
            </a:r>
            <a:r>
              <a:rPr lang="en-US" sz="2000" b="1" dirty="0" err="1"/>
              <a:t>mengindikasi</a:t>
            </a:r>
            <a:r>
              <a:rPr lang="en-US" sz="2000" b="1" dirty="0"/>
              <a:t> </a:t>
            </a:r>
            <a:r>
              <a:rPr lang="en-US" sz="2000" b="1" dirty="0" err="1"/>
              <a:t>perputarannya</a:t>
            </a:r>
            <a:r>
              <a:rPr lang="en-US" sz="2000" b="1" dirty="0"/>
              <a:t> </a:t>
            </a:r>
            <a:r>
              <a:rPr lang="en-US" sz="2000" b="1" dirty="0" err="1"/>
              <a:t>rendah</a:t>
            </a:r>
            <a:r>
              <a:rPr lang="en-US" sz="2000" b="1" dirty="0"/>
              <a:t>, </a:t>
            </a:r>
            <a:r>
              <a:rPr lang="en-US" sz="2000" b="1" dirty="0" err="1"/>
              <a:t>sehingga</a:t>
            </a:r>
            <a:r>
              <a:rPr lang="en-US" sz="2000" b="1" dirty="0"/>
              <a:t> modal </a:t>
            </a:r>
            <a:r>
              <a:rPr lang="en-US" sz="2000" b="1" dirty="0" err="1"/>
              <a:t>kerja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banyak</a:t>
            </a:r>
            <a:r>
              <a:rPr lang="en-US" sz="2000" b="1" dirty="0"/>
              <a:t> </a:t>
            </a:r>
            <a:r>
              <a:rPr lang="en-US" sz="2000" b="1" dirty="0" err="1"/>
              <a:t>berhenti</a:t>
            </a:r>
            <a:r>
              <a:rPr lang="en-US" sz="2000" b="1" dirty="0"/>
              <a:t> </a:t>
            </a:r>
            <a:r>
              <a:rPr lang="en-US" sz="2000" b="1" dirty="0" err="1"/>
              <a:t>di</a:t>
            </a:r>
            <a:r>
              <a:rPr lang="en-US" sz="2000" b="1" dirty="0"/>
              <a:t> </a:t>
            </a:r>
            <a:r>
              <a:rPr lang="en-US" sz="2000" b="1" dirty="0" err="1"/>
              <a:t>investasi</a:t>
            </a:r>
            <a:r>
              <a:rPr lang="en-US" sz="2000" b="1" dirty="0"/>
              <a:t> </a:t>
            </a:r>
            <a:r>
              <a:rPr lang="en-US" sz="2000" b="1" dirty="0" err="1"/>
              <a:t>piutang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14282" y="5857892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Diskon</a:t>
            </a:r>
            <a:r>
              <a:rPr lang="en-US" sz="2000" b="1" dirty="0"/>
              <a:t> yang </a:t>
            </a:r>
            <a:r>
              <a:rPr lang="en-US" sz="2000" b="1" dirty="0" err="1"/>
              <a:t>diberikan</a:t>
            </a:r>
            <a:r>
              <a:rPr lang="en-US" sz="2000" b="1" dirty="0"/>
              <a:t> </a:t>
            </a:r>
            <a:r>
              <a:rPr lang="en-US" sz="2000" b="1" dirty="0" err="1"/>
              <a:t>juga</a:t>
            </a:r>
            <a:r>
              <a:rPr lang="en-US" sz="2000" b="1" dirty="0"/>
              <a:t> </a:t>
            </a:r>
            <a:r>
              <a:rPr lang="en-US" sz="2000" b="1" dirty="0" err="1"/>
              <a:t>terbukti</a:t>
            </a:r>
            <a:r>
              <a:rPr lang="en-US" sz="2000" b="1" dirty="0"/>
              <a:t> </a:t>
            </a:r>
            <a:r>
              <a:rPr lang="en-US" sz="2000" b="1" dirty="0" err="1"/>
              <a:t>efektif</a:t>
            </a:r>
            <a:r>
              <a:rPr lang="en-US" sz="2000" b="1" dirty="0"/>
              <a:t> </a:t>
            </a:r>
            <a:r>
              <a:rPr lang="en-US" sz="2000" b="1" dirty="0" err="1"/>
              <a:t>mempercepat</a:t>
            </a:r>
            <a:r>
              <a:rPr lang="en-US" sz="2000" b="1" dirty="0"/>
              <a:t> </a:t>
            </a:r>
            <a:r>
              <a:rPr lang="en-US" sz="2000" b="1" dirty="0" err="1"/>
              <a:t>penagihan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2500306"/>
            <a:ext cx="7358114" cy="1643074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id-ID" sz="5400" u="sng" dirty="0">
                <a:solidFill>
                  <a:srgbClr val="C418E6"/>
                </a:solidFill>
              </a:rPr>
              <a:t>TERIMA KASIH</a:t>
            </a:r>
            <a:endParaRPr lang="en-US" sz="5400" u="sng" dirty="0">
              <a:solidFill>
                <a:srgbClr val="C418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FVPL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515635"/>
              </p:ext>
            </p:extLst>
          </p:nvPr>
        </p:nvGraphicFramePr>
        <p:xfrm>
          <a:off x="166686" y="785794"/>
          <a:ext cx="87630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 descr="0511-0811-0415-3733_Cartoon_of_an_Office_Worker_Drinking_Too_Much_Coffee_clipart_image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285884"/>
            <a:ext cx="1666860" cy="1500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596" y="2500306"/>
            <a:ext cx="8215370" cy="2677656"/>
          </a:xfrm>
          <a:prstGeom prst="rect">
            <a:avLst/>
          </a:prstGeom>
          <a:solidFill>
            <a:srgbClr val="D6F9B7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/>
              <a:t>Pengukuran</a:t>
            </a:r>
            <a:r>
              <a:rPr lang="en-US" sz="2400" dirty="0"/>
              <a:t> </a:t>
            </a:r>
          </a:p>
          <a:p>
            <a:pPr marL="236538" lvl="1" indent="-236538" algn="just">
              <a:buFont typeface="Arial" pitchFamily="34" charset="0"/>
              <a:buChar char="•"/>
            </a:pPr>
            <a:r>
              <a:rPr lang="en-US" sz="2400" dirty="0" err="1"/>
              <a:t>Pengakuan</a:t>
            </a:r>
            <a:r>
              <a:rPr lang="en-US" sz="2400" dirty="0"/>
              <a:t> </a:t>
            </a:r>
            <a:r>
              <a:rPr lang="en-US" sz="2400" b="1" dirty="0" err="1"/>
              <a:t>awal</a:t>
            </a:r>
            <a:r>
              <a:rPr lang="en-US" sz="2400" dirty="0"/>
              <a:t>: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wajar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biaya</a:t>
            </a:r>
            <a:r>
              <a:rPr lang="en-US" sz="2400" b="1" dirty="0"/>
              <a:t> </a:t>
            </a:r>
            <a:r>
              <a:rPr lang="en-US" sz="2400" b="1" dirty="0" err="1"/>
              <a:t>transaksi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b="1" dirty="0" err="1"/>
              <a:t>dibebankan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  <a:p>
            <a:pPr marL="236538" lvl="1" indent="-236538" algn="just">
              <a:buFont typeface="Arial" pitchFamily="34" charset="0"/>
              <a:buChar char="•"/>
            </a:pPr>
            <a:r>
              <a:rPr lang="en-US" sz="2400" b="1" dirty="0" err="1"/>
              <a:t>Setelah</a:t>
            </a:r>
            <a:r>
              <a:rPr lang="en-US" sz="2400" b="1" dirty="0"/>
              <a:t> </a:t>
            </a:r>
            <a:r>
              <a:rPr lang="en-US" sz="2400" b="1" dirty="0" err="1"/>
              <a:t>pengakuan</a:t>
            </a:r>
            <a:r>
              <a:rPr lang="en-US" sz="2400" b="1" dirty="0"/>
              <a:t> </a:t>
            </a:r>
            <a:r>
              <a:rPr lang="en-US" sz="2400" b="1" dirty="0" err="1"/>
              <a:t>awal</a:t>
            </a:r>
            <a:r>
              <a:rPr lang="en-US" sz="2400" dirty="0"/>
              <a:t>: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wajar</a:t>
            </a:r>
            <a:r>
              <a:rPr lang="en-US" sz="2400" b="1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 (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dikurangi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814393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Selisih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wajar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 </a:t>
            </a:r>
          </a:p>
        </p:txBody>
      </p:sp>
      <p:sp>
        <p:nvSpPr>
          <p:cNvPr id="6" name="Chevron 5"/>
          <p:cNvSpPr/>
          <p:nvPr/>
        </p:nvSpPr>
        <p:spPr>
          <a:xfrm rot="5400000">
            <a:off x="3964777" y="2464587"/>
            <a:ext cx="571504" cy="500066"/>
          </a:xfrm>
          <a:prstGeom prst="chevron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214686"/>
            <a:ext cx="8143932" cy="830997"/>
          </a:xfrm>
          <a:prstGeom prst="rect">
            <a:avLst/>
          </a:prstGeom>
          <a:solidFill>
            <a:srgbClr val="F8D4E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dilaporkan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terealisasi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en-US" sz="2400" dirty="0"/>
              <a:t> </a:t>
            </a:r>
            <a:r>
              <a:rPr lang="en-US" sz="2400" dirty="0" err="1"/>
              <a:t>Rugi</a:t>
            </a:r>
            <a:endParaRPr lang="en-US" sz="2400" dirty="0"/>
          </a:p>
        </p:txBody>
      </p:sp>
      <p:sp>
        <p:nvSpPr>
          <p:cNvPr id="8" name="Chevron 7"/>
          <p:cNvSpPr/>
          <p:nvPr/>
        </p:nvSpPr>
        <p:spPr>
          <a:xfrm rot="5400000">
            <a:off x="4036215" y="4276796"/>
            <a:ext cx="571504" cy="500066"/>
          </a:xfrm>
          <a:prstGeom prst="chevron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026895"/>
            <a:ext cx="8143932" cy="1200329"/>
          </a:xfrm>
          <a:prstGeom prst="rect">
            <a:avLst/>
          </a:prstGeom>
          <a:solidFill>
            <a:srgbClr val="F6F8A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Untung</a:t>
            </a:r>
            <a:r>
              <a:rPr lang="en-US" sz="2400" dirty="0"/>
              <a:t>/</a:t>
            </a:r>
            <a:r>
              <a:rPr lang="en-US" sz="2400" dirty="0" err="1"/>
              <a:t>rugi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terealisasi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bukan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objek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pajak</a:t>
            </a:r>
            <a:endParaRPr lang="en-US" sz="2400" dirty="0">
              <a:sym typeface="Wingdings" pitchFamily="2" charset="2"/>
            </a:endParaRPr>
          </a:p>
          <a:p>
            <a:pPr algn="just"/>
            <a:r>
              <a:rPr lang="en-US" sz="2400" dirty="0"/>
              <a:t>D</a:t>
            </a:r>
            <a:r>
              <a:rPr lang="id-ID" sz="2400" dirty="0"/>
              <a:t>ikategorikan sebagai perbedaan permanen sehingga tidak perlu diakui konsekuensi pajak tangguhannya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706415"/>
          </a:xfrm>
        </p:spPr>
        <p:txBody>
          <a:bodyPr/>
          <a:lstStyle/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Tempo (</a:t>
            </a:r>
            <a:r>
              <a:rPr lang="en-US" i="1" dirty="0"/>
              <a:t>held to maturities</a:t>
            </a:r>
            <a:r>
              <a:rPr lang="en-US" dirty="0"/>
              <a:t> / HTM)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5720" y="1428736"/>
            <a:ext cx="8501122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aset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 keuangan non derivatif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dengan pembayaran tetap atau telah ditentukan dan jatuh temponya telah ditentukan serta entitas mempunyai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intensi dan kemampuan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untuk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aset keuangan tersebut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hingga jatuh tempo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3786190"/>
            <a:ext cx="8501122" cy="207170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Pengecualian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menurut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PSAK 55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dapat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dikategorikan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sebagai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bentuk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lain,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yaitu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FVPL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pinjaman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piutang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tersedia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dijual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8490"/>
            <a:ext cx="8568952" cy="5176854"/>
          </a:xfrm>
        </p:spPr>
        <p:txBody>
          <a:bodyPr numCol="3"/>
          <a:lstStyle/>
          <a:p>
            <a:pPr>
              <a:buNone/>
            </a:pPr>
            <a:r>
              <a:rPr lang="en-US" sz="2000" b="1" dirty="0">
                <a:solidFill>
                  <a:srgbClr val="C418E6"/>
                </a:solidFill>
                <a:latin typeface="Calibri" pitchFamily="34" charset="0"/>
              </a:rPr>
              <a:t>1. </a:t>
            </a:r>
            <a:r>
              <a:rPr lang="id-ID" sz="2000" b="1" dirty="0">
                <a:solidFill>
                  <a:srgbClr val="C418E6"/>
                </a:solidFill>
                <a:latin typeface="Calibri" pitchFamily="34" charset="0"/>
              </a:rPr>
              <a:t>Instrumen Keuangan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Pengertian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Bentuk Instrumen Keuangan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Konsep Pengakuan dan Pengukuran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Penyajian dan Pengungkapan</a:t>
            </a:r>
          </a:p>
          <a:p>
            <a:pPr>
              <a:buNone/>
            </a:pPr>
            <a:r>
              <a:rPr lang="en-US" sz="2000" b="1" dirty="0">
                <a:solidFill>
                  <a:srgbClr val="C418E6"/>
                </a:solidFill>
                <a:latin typeface="Calibri" pitchFamily="34" charset="0"/>
              </a:rPr>
              <a:t>2. </a:t>
            </a:r>
            <a:r>
              <a:rPr lang="id-ID" sz="2000" b="1" dirty="0">
                <a:solidFill>
                  <a:srgbClr val="C418E6"/>
                </a:solidFill>
                <a:latin typeface="Calibri" pitchFamily="34" charset="0"/>
              </a:rPr>
              <a:t>Aset Keuangan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Bentuk</a:t>
            </a:r>
          </a:p>
          <a:p>
            <a:pPr lvl="1"/>
            <a:r>
              <a:rPr lang="id-ID" sz="2000" dirty="0">
                <a:latin typeface="Calibri" pitchFamily="34" charset="0"/>
              </a:rPr>
              <a:t>Reklasifikasi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Penurunan </a:t>
            </a:r>
            <a:r>
              <a:rPr lang="en-US" sz="2000" dirty="0">
                <a:latin typeface="Calibri" pitchFamily="34" charset="0"/>
              </a:rPr>
              <a:t>N</a:t>
            </a:r>
            <a:r>
              <a:rPr lang="id-ID" sz="2000" dirty="0">
                <a:latin typeface="Calibri" pitchFamily="34" charset="0"/>
              </a:rPr>
              <a:t>ilai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Penghentian </a:t>
            </a:r>
            <a:r>
              <a:rPr lang="en-US" sz="2000" dirty="0">
                <a:latin typeface="Calibri" pitchFamily="34" charset="0"/>
              </a:rPr>
              <a:t>P</a:t>
            </a:r>
            <a:r>
              <a:rPr lang="id-ID" sz="2000" dirty="0">
                <a:latin typeface="Calibri" pitchFamily="34" charset="0"/>
              </a:rPr>
              <a:t>engakuan</a:t>
            </a:r>
          </a:p>
          <a:p>
            <a:pPr>
              <a:buNone/>
            </a:pPr>
            <a:r>
              <a:rPr lang="en-US" sz="2000" b="1" dirty="0">
                <a:solidFill>
                  <a:srgbClr val="C418E6"/>
                </a:solidFill>
                <a:latin typeface="Calibri" pitchFamily="34" charset="0"/>
              </a:rPr>
              <a:t>3. </a:t>
            </a:r>
            <a:r>
              <a:rPr lang="id-ID" sz="2000" b="1" dirty="0">
                <a:solidFill>
                  <a:srgbClr val="C418E6"/>
                </a:solidFill>
                <a:latin typeface="Calibri" pitchFamily="34" charset="0"/>
              </a:rPr>
              <a:t>Kas</a:t>
            </a:r>
          </a:p>
          <a:p>
            <a:pPr lvl="1"/>
            <a:r>
              <a:rPr lang="id-ID" sz="2000" dirty="0">
                <a:latin typeface="Calibri" pitchFamily="34" charset="0"/>
              </a:rPr>
              <a:t>Definisi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Pengendalian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Penyajian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Pengungkapan</a:t>
            </a:r>
          </a:p>
          <a:p>
            <a:pPr>
              <a:buNone/>
            </a:pPr>
            <a:r>
              <a:rPr lang="en-US" sz="2000" b="1" dirty="0">
                <a:solidFill>
                  <a:srgbClr val="C418E6"/>
                </a:solidFill>
                <a:latin typeface="Calibri" pitchFamily="34" charset="0"/>
              </a:rPr>
              <a:t>4. </a:t>
            </a:r>
            <a:r>
              <a:rPr lang="id-ID" sz="2000" b="1" dirty="0">
                <a:solidFill>
                  <a:srgbClr val="C418E6"/>
                </a:solidFill>
                <a:latin typeface="Calibri" pitchFamily="34" charset="0"/>
              </a:rPr>
              <a:t>Piutang</a:t>
            </a:r>
          </a:p>
          <a:p>
            <a:pPr lvl="1"/>
            <a:r>
              <a:rPr lang="id-ID" sz="2000" dirty="0">
                <a:latin typeface="Calibri" pitchFamily="34" charset="0"/>
              </a:rPr>
              <a:t>Definisi dan Jenis</a:t>
            </a:r>
          </a:p>
          <a:p>
            <a:pPr lvl="1"/>
            <a:r>
              <a:rPr lang="id-ID" sz="2000" dirty="0">
                <a:latin typeface="Calibri" pitchFamily="34" charset="0"/>
              </a:rPr>
              <a:t>Wesel Tagih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Pengakuan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Penilaian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Penurunan Nilai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Penghentian Pengakuan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Penyajian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Pengungkapan</a:t>
            </a:r>
          </a:p>
          <a:p>
            <a:pPr lvl="1"/>
            <a:r>
              <a:rPr lang="id-ID" sz="2000" dirty="0">
                <a:latin typeface="Calibri" pitchFamily="34" charset="0"/>
              </a:rPr>
              <a:t>Analisis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20687"/>
          </a:xfrm>
        </p:spPr>
        <p:txBody>
          <a:bodyPr/>
          <a:lstStyle/>
          <a:p>
            <a:r>
              <a:rPr lang="en-US" dirty="0"/>
              <a:t>AGENDA</a:t>
            </a:r>
            <a:endParaRPr lang="id-ID" dirty="0"/>
          </a:p>
        </p:txBody>
      </p:sp>
      <p:pic>
        <p:nvPicPr>
          <p:cNvPr id="8" name="Picture 7" descr="pen_paper_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0171" y="4725144"/>
            <a:ext cx="1740301" cy="1509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706415"/>
          </a:xfrm>
        </p:spPr>
        <p:txBody>
          <a:bodyPr/>
          <a:lstStyle/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Tempo (</a:t>
            </a:r>
            <a:r>
              <a:rPr lang="en-US" i="1" dirty="0"/>
              <a:t>held to maturities</a:t>
            </a:r>
            <a:r>
              <a:rPr lang="en-US" dirty="0"/>
              <a:t> / HTM)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28596" y="1428736"/>
            <a:ext cx="8072494" cy="2071702"/>
          </a:xfrm>
          <a:prstGeom prst="round2DiagRect">
            <a:avLst/>
          </a:prstGeom>
          <a:solidFill>
            <a:srgbClr val="B3F062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Saat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pengakuan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awal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dinilai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sebesar harga perolehan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iaya yang muncul dari investasi ini dikapitalisasi dalam nilai investasi.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investasi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awal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pengakuan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perolehan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+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biaya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transaksi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57158" y="4071942"/>
            <a:ext cx="8072494" cy="857256"/>
          </a:xfrm>
          <a:prstGeom prst="round2DiagRect">
            <a:avLst/>
          </a:prstGeom>
          <a:solidFill>
            <a:srgbClr val="D6F9B7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Entitas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menghitung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tingkat suku bunga efektif untuk investasi ini.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 –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1571612"/>
            <a:ext cx="8072494" cy="1643074"/>
          </a:xfrm>
          <a:prstGeom prst="round2DiagRect">
            <a:avLst/>
          </a:prstGeom>
          <a:noFill/>
          <a:ln>
            <a:solidFill>
              <a:srgbClr val="00B05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suku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secara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tetap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mendiskontokan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pendapatan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beban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selama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estimasi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pembayaran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penerimaan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selama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umur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instrumen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keuangan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memperoleh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tercatat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bersih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kewajiban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keuangan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786190"/>
            <a:ext cx="2286016" cy="928694"/>
          </a:xfrm>
          <a:prstGeom prst="rect">
            <a:avLst/>
          </a:prstGeom>
          <a:solidFill>
            <a:srgbClr val="EF919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efektif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12" y="38576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6116" y="3786190"/>
            <a:ext cx="2643206" cy="857256"/>
          </a:xfrm>
          <a:prstGeom prst="rect">
            <a:avLst/>
          </a:prstGeom>
          <a:noFill/>
          <a:ln>
            <a:solidFill>
              <a:srgbClr val="EF919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Bunga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dibayarkan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6215074" y="3929066"/>
            <a:ext cx="500066" cy="571504"/>
          </a:xfrm>
          <a:prstGeom prst="stripedRightArrow">
            <a:avLst/>
          </a:prstGeom>
          <a:solidFill>
            <a:srgbClr val="EF919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16" y="3786190"/>
            <a:ext cx="1928826" cy="857256"/>
          </a:xfrm>
          <a:prstGeom prst="rect">
            <a:avLst/>
          </a:prstGeom>
          <a:noFill/>
          <a:ln>
            <a:solidFill>
              <a:srgbClr val="EF919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Diskon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5000636"/>
            <a:ext cx="2286016" cy="928694"/>
          </a:xfrm>
          <a:prstGeom prst="rect">
            <a:avLst/>
          </a:prstGeom>
          <a:solidFill>
            <a:srgbClr val="C4F7A7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efektif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12" y="5143512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&lt;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6116" y="5072074"/>
            <a:ext cx="2643206" cy="857256"/>
          </a:xfrm>
          <a:prstGeom prst="rect">
            <a:avLst/>
          </a:prstGeom>
          <a:noFill/>
          <a:ln>
            <a:solidFill>
              <a:srgbClr val="B3F06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Bunga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dibayarkan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6215074" y="5214950"/>
            <a:ext cx="500066" cy="571504"/>
          </a:xfrm>
          <a:prstGeom prst="stripedRightArrow">
            <a:avLst/>
          </a:prstGeom>
          <a:solidFill>
            <a:srgbClr val="EF919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16" y="5072074"/>
            <a:ext cx="1928826" cy="857256"/>
          </a:xfrm>
          <a:prstGeom prst="rect">
            <a:avLst/>
          </a:prstGeom>
          <a:noFill/>
          <a:ln>
            <a:solidFill>
              <a:srgbClr val="B3F06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Premiun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Tempo (</a:t>
            </a:r>
            <a:r>
              <a:rPr lang="en-US" i="1" dirty="0"/>
              <a:t>held to maturities</a:t>
            </a:r>
            <a:r>
              <a:rPr lang="en-US" dirty="0"/>
              <a:t> / HTM)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428596" y="1428736"/>
            <a:ext cx="8072494" cy="1214446"/>
          </a:xfrm>
          <a:prstGeom prst="round2DiagRect">
            <a:avLst/>
          </a:prstGeom>
          <a:solidFill>
            <a:srgbClr val="B3F062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Setelah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pengakuan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awal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</a:rPr>
              <a:t>aset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diukur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sebesar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amortisasi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yaitu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awal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ditambah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amortisasi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diskon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premium </a:t>
            </a: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4179091" y="2607463"/>
            <a:ext cx="285752" cy="785818"/>
          </a:xfrm>
          <a:prstGeom prst="stripedRightArrow">
            <a:avLst/>
          </a:prstGeom>
          <a:solidFill>
            <a:srgbClr val="C4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428596" y="3286124"/>
            <a:ext cx="8072494" cy="1661873"/>
          </a:xfrm>
          <a:prstGeom prst="round2DiagRect">
            <a:avLst/>
          </a:prstGeom>
          <a:solidFill>
            <a:srgbClr val="F8D4E6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diakui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diterima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+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amortisasi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diskon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diakui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diterima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+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amortisasi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premium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57158" y="5429264"/>
            <a:ext cx="8072494" cy="76701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diakui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sebagai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beban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tingkat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suku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bunga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efektif</a:t>
            </a:r>
            <a:endParaRPr lang="en-US" sz="2000" b="1" dirty="0"/>
          </a:p>
          <a:p>
            <a:pPr algn="just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(</a:t>
            </a:r>
            <a:r>
              <a:rPr lang="en-US" i="1" dirty="0"/>
              <a:t>Loans or Receivable / LR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0034" y="1714488"/>
            <a:ext cx="7786742" cy="1214446"/>
          </a:xfrm>
          <a:prstGeom prst="roundRect">
            <a:avLst/>
          </a:prstGeom>
          <a:solidFill>
            <a:srgbClr val="C4F7A7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000" dirty="0">
                <a:solidFill>
                  <a:schemeClr val="tx1"/>
                </a:solidFill>
              </a:rPr>
              <a:t>keuangan non derivatif dengan </a:t>
            </a:r>
            <a:r>
              <a:rPr lang="nl-NL" sz="2000" b="1" dirty="0">
                <a:solidFill>
                  <a:schemeClr val="tx1"/>
                </a:solidFill>
              </a:rPr>
              <a:t>pembayaran yang telah ditentukan</a:t>
            </a:r>
            <a:r>
              <a:rPr lang="nl-NL" sz="2000" dirty="0">
                <a:solidFill>
                  <a:schemeClr val="tx1"/>
                </a:solidFill>
              </a:rPr>
              <a:t> dan </a:t>
            </a:r>
            <a:r>
              <a:rPr lang="nl-NL" sz="2000" b="1" dirty="0">
                <a:solidFill>
                  <a:schemeClr val="tx1"/>
                </a:solidFill>
              </a:rPr>
              <a:t>tidak mempunyai kuotasi pasar aktif,</a:t>
            </a:r>
            <a:r>
              <a:rPr lang="nl-NL" sz="2000" dirty="0">
                <a:solidFill>
                  <a:schemeClr val="tx1"/>
                </a:solidFill>
              </a:rPr>
              <a:t> kecuali yang termasuk dalam tiga kategori aset keuangan yang lain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21468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E65318"/>
                </a:solidFill>
              </a:rPr>
              <a:t>Pengukuran</a:t>
            </a:r>
            <a:endParaRPr lang="en-US" sz="2000" b="1" dirty="0">
              <a:solidFill>
                <a:srgbClr val="E6531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Pengertian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34" y="3714752"/>
            <a:ext cx="7786742" cy="1150528"/>
          </a:xfrm>
          <a:prstGeom prst="roundRect">
            <a:avLst/>
          </a:prstGeom>
          <a:solidFill>
            <a:srgbClr val="F1977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Pengakuan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awal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diakui sebesar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harga perolehan ditambah dengan biaya transaksi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dapat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diatribusikan langsung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dengan perolehan piutang dan pinjaman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0034" y="5214950"/>
            <a:ext cx="7786742" cy="1150528"/>
          </a:xfrm>
          <a:prstGeom prst="roundRect">
            <a:avLst/>
          </a:prstGeom>
          <a:solidFill>
            <a:srgbClr val="F19773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Setelah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pengakuan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awal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diukur pada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biaya perolehan setelah diamortisasi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dengan menggunakan metode suku bunga efektif.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(</a:t>
            </a:r>
            <a:r>
              <a:rPr lang="en-US" i="1" dirty="0"/>
              <a:t>Available for Sale</a:t>
            </a:r>
            <a:r>
              <a:rPr lang="en-US" dirty="0"/>
              <a:t> / AFS)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0034" y="1785926"/>
            <a:ext cx="7858180" cy="122362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3">
                <a:lumMod val="50000"/>
              </a:schemeClr>
            </a:solidFill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aset keuangan non derivatif yang ditetapkan tersedia untuk dijual atau tidak diklasifikasikan sebagai sebagai FVPL, HTM dan LR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3962103"/>
            <a:ext cx="7858180" cy="1610037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1A5B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Saat pengakuan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awal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AFS diakui sebesar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nilai wajar.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Biaya transaksi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yang dapat diatribusukan secara langsung untuk perolehan investasi AFS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dikapitalisasi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menambah nilai aset keuangan tersedia untuk dijual.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52823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Pengertian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35756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Pengukuran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0034" y="1467702"/>
            <a:ext cx="7858180" cy="110404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Setelah pengakuan awal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diukur pada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biaya perolehan setelah diamortisasi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dengan menggunakan metode suku bunga efektif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2928934"/>
            <a:ext cx="7858180" cy="14287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Selisih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nilai wajar dengan nilai tercatat akan diakui sebagai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keuntungan dan kerugian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diakui secara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langsung dalam ekuitas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dilaporkan sebagai 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pendapatan komprehensif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4786322"/>
            <a:ext cx="7858180" cy="14287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AFS instrumen ekuitas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tidak memiliki </a:t>
            </a:r>
            <a:r>
              <a:rPr lang="nl-NL" sz="2000" b="1" dirty="0"/>
              <a:t>kuotasi harga</a:t>
            </a:r>
            <a:r>
              <a:rPr lang="nl-NL" sz="2000" dirty="0"/>
              <a:t> pasar aktif dan </a:t>
            </a:r>
            <a:r>
              <a:rPr lang="nl-NL" sz="2000" b="1" dirty="0"/>
              <a:t>nilai wajarnya tidak dapat diukur </a:t>
            </a:r>
            <a:r>
              <a:rPr lang="nl-NL" sz="2000" dirty="0"/>
              <a:t>dengan andal </a:t>
            </a:r>
            <a:r>
              <a:rPr lang="nl-NL" sz="2000" dirty="0">
                <a:sym typeface="Wingdings" pitchFamily="2" charset="2"/>
              </a:rPr>
              <a:t> </a:t>
            </a:r>
            <a:r>
              <a:rPr lang="nl-NL" sz="2000" b="1" dirty="0"/>
              <a:t>diukur pada biaya perolehan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Aset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Keuangan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Tersedia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untuk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Dijual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Available for Sale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AFS)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Reklasifikasi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42844" y="1309049"/>
          <a:ext cx="8358214" cy="533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Slide" r:id="rId3" imgW="4570587" imgH="3427442" progId="PowerPoint.Slide.12">
                  <p:embed/>
                </p:oleObj>
              </mc:Choice>
              <mc:Fallback>
                <p:oleObj name="Slide" r:id="rId3" imgW="4570587" imgH="342744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309049"/>
                        <a:ext cx="8358214" cy="5334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Reklasifikasi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1428736"/>
            <a:ext cx="7929618" cy="9286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terjadi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intensi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manajemen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kemampuan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sehingga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manajemen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mereklasfikasi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menjual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investasi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HTM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AFS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428992" y="2428868"/>
            <a:ext cx="1357322" cy="357190"/>
          </a:xfrm>
          <a:prstGeom prst="downArrow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034" y="2928934"/>
            <a:ext cx="7929618" cy="12858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terjadi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reklasifikasi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penjualan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HTM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sebelum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jatuh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tempo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signifikan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sisa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investasi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HTM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direklasifikasi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AFS (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tainting rule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500430" y="4286256"/>
            <a:ext cx="1357322" cy="357190"/>
          </a:xfrm>
          <a:prstGeom prst="downArrow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34" y="4714884"/>
            <a:ext cx="7929618" cy="17145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boleh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memiliki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investasi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HTM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berjalan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kurun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waktu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sebelumnya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menjual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mereklasifikasi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investasi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dimiliki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hingga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jatuh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tempo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signifikan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tainting rule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Reklasifikasi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Pengecualian</a:t>
            </a:r>
            <a:r>
              <a:rPr lang="en-US" sz="2000" b="1" dirty="0"/>
              <a:t> </a:t>
            </a:r>
            <a:r>
              <a:rPr lang="en-US" sz="2000" b="1" i="1" dirty="0"/>
              <a:t>tainting rule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7563161"/>
              </p:ext>
            </p:extLst>
          </p:nvPr>
        </p:nvGraphicFramePr>
        <p:xfrm>
          <a:off x="500034" y="1928802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Reklasifikasi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1428736"/>
            <a:ext cx="7929618" cy="1428760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ukuran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andal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tersedia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padahal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investasi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tersebut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sebelumnya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diukur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diukur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86116" y="3000372"/>
            <a:ext cx="1428760" cy="285752"/>
          </a:xfrm>
          <a:prstGeom prst="downArrow">
            <a:avLst/>
          </a:prstGeom>
          <a:solidFill>
            <a:srgbClr val="99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034" y="3357562"/>
            <a:ext cx="7929618" cy="785818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Selisih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diakui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sesuai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klasifikasi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 descr="Affiliate-Marketing-Busin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5036331"/>
            <a:ext cx="2500330" cy="1821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682625"/>
          </a:xfrm>
        </p:spPr>
        <p:txBody>
          <a:bodyPr/>
          <a:lstStyle/>
          <a:p>
            <a:pPr algn="ctr"/>
            <a:r>
              <a:rPr lang="en-US" sz="4800" dirty="0"/>
              <a:t>INSTRUMEN KEUANGAN</a:t>
            </a:r>
          </a:p>
        </p:txBody>
      </p:sp>
      <p:pic>
        <p:nvPicPr>
          <p:cNvPr id="4" name="Picture 3" descr="1bag_of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11524">
            <a:off x="447970" y="2693496"/>
            <a:ext cx="1823821" cy="2334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Reklasifikasi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1500174"/>
            <a:ext cx="8501122" cy="1714512"/>
          </a:xfrm>
          <a:prstGeom prst="rect">
            <a:avLst/>
          </a:prstGeom>
          <a:solidFill>
            <a:srgbClr val="F6F8AA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tersedia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andal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terjadi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kemampuan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serta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periode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tainting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terlewati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357554" y="3500438"/>
            <a:ext cx="1428760" cy="28575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4000504"/>
            <a:ext cx="8501122" cy="1214446"/>
          </a:xfrm>
          <a:prstGeom prst="rect">
            <a:avLst/>
          </a:prstGeom>
          <a:solidFill>
            <a:srgbClr val="F6F8AA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tepat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mengklasifikasikan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perolehan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perolehan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diamortisasi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dibandingkan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business-opportunities10.jpg"/>
          <p:cNvPicPr>
            <a:picLocks noChangeAspect="1"/>
          </p:cNvPicPr>
          <p:nvPr/>
        </p:nvPicPr>
        <p:blipFill>
          <a:blip r:embed="rId2" cstate="print"/>
          <a:srcRect l="11111" r="5556"/>
          <a:stretch>
            <a:fillRect/>
          </a:stretch>
        </p:blipFill>
        <p:spPr>
          <a:xfrm flipH="1">
            <a:off x="6000760" y="5357850"/>
            <a:ext cx="2143140" cy="1500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357298"/>
          <a:ext cx="83058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71406" y="4429132"/>
          <a:ext cx="907259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252542"/>
          <a:ext cx="8548718" cy="524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Bukti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Objektif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857288" y="1785926"/>
          <a:ext cx="1042994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1406" y="1142984"/>
          <a:ext cx="89297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52567"/>
              </p:ext>
            </p:extLst>
          </p:nvPr>
        </p:nvGraphicFramePr>
        <p:xfrm>
          <a:off x="381000" y="1295400"/>
          <a:ext cx="8305800" cy="484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2844" y="1323980"/>
          <a:ext cx="8763000" cy="524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05800" cy="513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1071546"/>
          <a:ext cx="885828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793"/>
            <a:ext cx="9144000" cy="563563"/>
          </a:xfrm>
        </p:spPr>
        <p:txBody>
          <a:bodyPr/>
          <a:lstStyle/>
          <a:p>
            <a:r>
              <a:rPr lang="en-US" sz="2800" dirty="0"/>
              <a:t>PENGERTIAN DAN STANDAR AKUNTANSI TERKINI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1733907"/>
            <a:ext cx="8643998" cy="830997"/>
            <a:chOff x="251520" y="1412776"/>
            <a:chExt cx="8643998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251520" y="1555652"/>
              <a:ext cx="1785950" cy="461665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dirty="0">
                  <a:latin typeface="Calibri" pitchFamily="34" charset="0"/>
                </a:rPr>
                <a:t>Pengertian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180346" y="1627090"/>
              <a:ext cx="642942" cy="357190"/>
            </a:xfrm>
            <a:prstGeom prst="rightArrow">
              <a:avLst/>
            </a:prstGeom>
            <a:solidFill>
              <a:srgbClr val="FF7C8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66164" y="1412776"/>
              <a:ext cx="5929354" cy="830997"/>
            </a:xfrm>
            <a:prstGeom prst="rect">
              <a:avLst/>
            </a:prstGeom>
            <a:noFill/>
            <a:ln>
              <a:solidFill>
                <a:srgbClr val="FF7C8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173038" indent="-173038">
                <a:buFont typeface="Wingdings" pitchFamily="2" charset="2"/>
                <a:buChar char="ü"/>
              </a:pPr>
              <a:r>
                <a:rPr lang="id-ID" sz="2400" dirty="0">
                  <a:latin typeface="Calibri" pitchFamily="34" charset="0"/>
                </a:rPr>
                <a:t>suatu kontrak yang menambah nilai aset atau kewajiban keuangan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1520" y="2830284"/>
            <a:ext cx="8643998" cy="3046988"/>
            <a:chOff x="251520" y="2492896"/>
            <a:chExt cx="8643998" cy="3046988"/>
          </a:xfrm>
        </p:grpSpPr>
        <p:sp>
          <p:nvSpPr>
            <p:cNvPr id="8" name="TextBox 7"/>
            <p:cNvSpPr txBox="1"/>
            <p:nvPr/>
          </p:nvSpPr>
          <p:spPr>
            <a:xfrm>
              <a:off x="251520" y="3390091"/>
              <a:ext cx="1800200" cy="83099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id-ID" sz="2400" dirty="0">
                  <a:latin typeface="Calibri" pitchFamily="34" charset="0"/>
                </a:rPr>
                <a:t>Standar Akuntansi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6164" y="2492896"/>
              <a:ext cx="5929354" cy="3046988"/>
            </a:xfrm>
            <a:prstGeom prst="rect">
              <a:avLst/>
            </a:prstGeom>
            <a:noFill/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 marL="284163" lvl="0" indent="-284163">
                <a:buFont typeface="Wingdings" pitchFamily="2" charset="2"/>
                <a:buChar char="ü"/>
              </a:pPr>
              <a:r>
                <a:rPr lang="id-ID" sz="2400" b="1" dirty="0">
                  <a:latin typeface="Calibri" pitchFamily="34" charset="0"/>
                </a:rPr>
                <a:t>PSAK 50 </a:t>
              </a:r>
              <a:r>
                <a:rPr lang="id-ID" sz="2400" dirty="0">
                  <a:latin typeface="Calibri" pitchFamily="34" charset="0"/>
                </a:rPr>
                <a:t>Instrumen Keuangan: Penyajian (IAS 32 Financial Instrument: Presentation)</a:t>
              </a:r>
            </a:p>
            <a:p>
              <a:pPr marL="284163" lvl="0" indent="-284163">
                <a:buFont typeface="Wingdings" pitchFamily="2" charset="2"/>
                <a:buChar char="ü"/>
              </a:pPr>
              <a:r>
                <a:rPr lang="id-ID" sz="2400" b="1" dirty="0">
                  <a:latin typeface="Calibri" pitchFamily="34" charset="0"/>
                </a:rPr>
                <a:t>PSAK 55</a:t>
              </a:r>
              <a:r>
                <a:rPr lang="id-ID" sz="2400" dirty="0">
                  <a:latin typeface="Calibri" pitchFamily="34" charset="0"/>
                </a:rPr>
                <a:t> Intrumen Keuangan: Pengkuan dan Penilaian (IAS 39 Financial Instrument: Recognition and Valuation)</a:t>
              </a:r>
            </a:p>
            <a:p>
              <a:pPr marL="284163" indent="-284163">
                <a:buFont typeface="Wingdings" pitchFamily="2" charset="2"/>
                <a:buChar char="ü"/>
              </a:pPr>
              <a:r>
                <a:rPr lang="id-ID" sz="2400" b="1" dirty="0">
                  <a:latin typeface="Calibri" pitchFamily="34" charset="0"/>
                </a:rPr>
                <a:t>PSAK 60 </a:t>
              </a:r>
              <a:r>
                <a:rPr lang="id-ID" sz="2400" dirty="0">
                  <a:latin typeface="Calibri" pitchFamily="34" charset="0"/>
                </a:rPr>
                <a:t>Instrumen Keuangan: Pengungkapan (IFRS 7 Financial Instrument: Discosure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195736" y="3647874"/>
              <a:ext cx="642942" cy="357190"/>
            </a:xfrm>
            <a:prstGeom prst="rightArrow">
              <a:avLst/>
            </a:prstGeom>
            <a:solidFill>
              <a:srgbClr val="FFFF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0034" y="1428736"/>
            <a:ext cx="7929618" cy="1000132"/>
          </a:xfrm>
          <a:prstGeom prst="roundRect">
            <a:avLst/>
          </a:prstGeom>
          <a:solidFill>
            <a:srgbClr val="E68AB1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saat kontrak berakhir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aset keuangan tidak lagi diakui dalam laporan posisi keuangan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Namun</a:t>
            </a:r>
            <a:r>
              <a:rPr lang="en-US" sz="2400" b="1" dirty="0"/>
              <a:t>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1472" y="3286124"/>
            <a:ext cx="7929618" cy="1000132"/>
          </a:xfrm>
          <a:prstGeom prst="roundRect">
            <a:avLst/>
          </a:prstGeom>
          <a:solidFill>
            <a:srgbClr val="F6F8AA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dapat 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mentransfer aset keuangan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pada pihak lain sebelum kontrak berakhir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hanya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472" y="4714884"/>
            <a:ext cx="7929618" cy="1714512"/>
          </a:xfrm>
          <a:prstGeom prst="roundRect">
            <a:avLst/>
          </a:prstGeom>
          <a:solidFill>
            <a:srgbClr val="F6F8AA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00" indent="-393700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kontraktual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berasal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tersebut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berakhir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93700" indent="-393700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mentransfer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memenuhi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kriteria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penghentian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pengakuan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8276"/>
            <a:ext cx="8305800" cy="919154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transfer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penghentian</a:t>
            </a:r>
            <a:r>
              <a:rPr lang="en-US" sz="2400" dirty="0"/>
              <a:t> </a:t>
            </a:r>
            <a:r>
              <a:rPr lang="en-US" sz="2400" dirty="0" err="1"/>
              <a:t>pengakuan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pic>
        <p:nvPicPr>
          <p:cNvPr id="7" name="Picture 6" descr="0060-0808-0119-1460_Cartoon_Office_Worker_Overwhelmed_with_Paperwork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9422"/>
            <a:ext cx="1643042" cy="20685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7158" y="2786058"/>
            <a:ext cx="8305800" cy="2214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lvl="0" indent="-236538" algn="just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b="1" dirty="0" err="1"/>
              <a:t>mentransfer</a:t>
            </a:r>
            <a:r>
              <a:rPr lang="en-US" sz="2400" b="1" dirty="0"/>
              <a:t> </a:t>
            </a:r>
            <a:r>
              <a:rPr lang="en-US" sz="2400" b="1" dirty="0" err="1"/>
              <a:t>hak</a:t>
            </a:r>
            <a:r>
              <a:rPr lang="en-US" sz="2400" b="1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substansi</a:t>
            </a:r>
            <a:r>
              <a:rPr lang="en-US" sz="2400" b="1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b="1" dirty="0" err="1"/>
              <a:t>memindahkan</a:t>
            </a:r>
            <a:r>
              <a:rPr lang="en-US" sz="2400" dirty="0"/>
              <a:t> </a:t>
            </a:r>
            <a:r>
              <a:rPr lang="en-US" sz="2400" b="1" dirty="0" err="1"/>
              <a:t>semua</a:t>
            </a:r>
            <a:r>
              <a:rPr lang="en-US" sz="2400" dirty="0"/>
              <a:t> </a:t>
            </a:r>
            <a:r>
              <a:rPr lang="en-US" sz="2400" b="1" dirty="0" err="1"/>
              <a:t>risiko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reward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</a:t>
            </a:r>
          </a:p>
          <a:p>
            <a:pPr marL="236538" lvl="0" indent="-236538" algn="just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pengendalian</a:t>
            </a:r>
            <a:r>
              <a:rPr lang="en-US" sz="2400" b="1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KAS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1428736"/>
            <a:ext cx="7143800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paling </a:t>
            </a:r>
            <a:r>
              <a:rPr lang="en-US" sz="2400" dirty="0" err="1"/>
              <a:t>likuid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643306" y="3071810"/>
            <a:ext cx="5000660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4163" indent="-284163" algn="just">
              <a:buFont typeface="Wingdings" pitchFamily="2" charset="2"/>
              <a:buChar char="ü"/>
            </a:pP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kartal</a:t>
            </a:r>
            <a:r>
              <a:rPr lang="en-US" sz="2400" dirty="0"/>
              <a:t> </a:t>
            </a:r>
          </a:p>
          <a:p>
            <a:pPr marL="284163" indent="-284163" algn="just">
              <a:buFont typeface="Wingdings" pitchFamily="2" charset="2"/>
              <a:buChar char="ü"/>
            </a:pP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tersimpan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bank </a:t>
            </a:r>
          </a:p>
          <a:p>
            <a:pPr marL="284163" indent="-284163" algn="just">
              <a:buFont typeface="Wingdings" pitchFamily="2" charset="2"/>
              <a:buChar char="ü"/>
            </a:pP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instrumen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check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giro</a:t>
            </a:r>
            <a:endParaRPr lang="en-US" sz="2400" dirty="0"/>
          </a:p>
        </p:txBody>
      </p:sp>
      <p:pic>
        <p:nvPicPr>
          <p:cNvPr id="10" name="Picture 9" descr="0511-0901-0904-4510_Smoke_Pouring_Out_of_a_Factory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847"/>
            <a:ext cx="1928794" cy="185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1214422"/>
            <a:ext cx="8001056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kas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</a:t>
            </a:r>
            <a:r>
              <a:rPr lang="en-US" sz="2400" b="1" dirty="0" err="1"/>
              <a:t>tertentu</a:t>
            </a:r>
            <a:r>
              <a:rPr lang="en-US" sz="2400" b="1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 err="1">
                <a:sym typeface="Wingdings" pitchFamily="2" charset="2"/>
              </a:rPr>
              <a:t>dana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cadangan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bukan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kas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8596" y="2857496"/>
            <a:ext cx="8001056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jatuh</a:t>
            </a:r>
            <a:r>
              <a:rPr lang="en-US" sz="2400" dirty="0"/>
              <a:t> tempo &lt; 1 </a:t>
            </a:r>
            <a:r>
              <a:rPr lang="en-US" sz="2400" dirty="0" err="1"/>
              <a:t>tahun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dana</a:t>
            </a:r>
            <a:r>
              <a:rPr lang="en-US" sz="2400" dirty="0"/>
              <a:t> </a:t>
            </a:r>
            <a:r>
              <a:rPr lang="en-US" sz="2400" dirty="0" err="1"/>
              <a:t>cadangan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lancar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3500430" y="2428868"/>
            <a:ext cx="928694" cy="285752"/>
          </a:xfrm>
          <a:prstGeom prst="downArrow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500430" y="4071942"/>
            <a:ext cx="928694" cy="285752"/>
          </a:xfrm>
          <a:prstGeom prst="downArrow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tor_at_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1175"/>
            <a:ext cx="1905000" cy="146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596" y="4429132"/>
            <a:ext cx="8001056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dicadangkan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&gt; 1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dana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cadangan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lancar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Mata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910" y="1428736"/>
            <a:ext cx="742955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tetap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merupakan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2571744"/>
            <a:ext cx="7429552" cy="1500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dilaporkan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dinyatakan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pelaporan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kurs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spot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berlaku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tanggal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neraca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4572008"/>
            <a:ext cx="7429552" cy="1500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Kurs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tengah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penggunaan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pembayaran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Kurs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beli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tujuan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dikonversi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pelaporan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3750463" y="2035959"/>
            <a:ext cx="500066" cy="57150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3821901" y="4036223"/>
            <a:ext cx="500066" cy="57150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Ekuivalen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57158" y="139700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i="1" dirty="0"/>
              <a:t>Compensating Balance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i="1" dirty="0"/>
              <a:t>Bank Overdraft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92971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pPr lvl="2"/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1071546"/>
            <a:ext cx="8286808" cy="964413"/>
          </a:xfrm>
          <a:prstGeom prst="rect">
            <a:avLst/>
          </a:prstGeom>
          <a:solidFill>
            <a:srgbClr val="EF919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Pemisahan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tugas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pihak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otorisasi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pembayaran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pihak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pengelolaan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pencatatan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pihak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pengguna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pihak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pembayar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286016"/>
            <a:ext cx="8286808" cy="750099"/>
          </a:xfrm>
          <a:prstGeom prst="rect">
            <a:avLst/>
          </a:prstGeom>
          <a:solidFill>
            <a:srgbClr val="EF919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Penggunaan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lemari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besi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menyimpan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diruang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tertutup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akses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terbatas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3286148"/>
            <a:ext cx="8286808" cy="642942"/>
          </a:xfrm>
          <a:prstGeom prst="rect">
            <a:avLst/>
          </a:prstGeom>
          <a:solidFill>
            <a:srgbClr val="EF919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Penerimaan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pengeluaran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rekening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berbeda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4143404"/>
            <a:ext cx="8286808" cy="642942"/>
          </a:xfrm>
          <a:prstGeom prst="rect">
            <a:avLst/>
          </a:prstGeom>
          <a:solidFill>
            <a:srgbClr val="EF919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Pengeluaran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uang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melalui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bank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5000660"/>
            <a:ext cx="8286808" cy="642942"/>
          </a:xfrm>
          <a:prstGeom prst="rect">
            <a:avLst/>
          </a:prstGeom>
          <a:solidFill>
            <a:srgbClr val="EF919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Penerimaan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melalui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58" y="5857892"/>
            <a:ext cx="8286808" cy="642942"/>
          </a:xfrm>
          <a:prstGeom prst="rect">
            <a:avLst/>
          </a:prstGeom>
          <a:solidFill>
            <a:srgbClr val="EF919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Penggunaan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imprest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kecil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rekonsiliasi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4480" y="1071546"/>
            <a:ext cx="5429288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Konvergensi</a:t>
            </a:r>
            <a:r>
              <a:rPr lang="en-US" sz="2400" dirty="0"/>
              <a:t> PSAK </a:t>
            </a:r>
            <a:r>
              <a:rPr lang="en-US" sz="2400" dirty="0" err="1"/>
              <a:t>dengan</a:t>
            </a:r>
            <a:r>
              <a:rPr lang="en-US" sz="2400" dirty="0"/>
              <a:t> IFRS</a:t>
            </a:r>
          </a:p>
        </p:txBody>
      </p:sp>
      <p:sp>
        <p:nvSpPr>
          <p:cNvPr id="6" name="Down Arrow 5"/>
          <p:cNvSpPr/>
          <p:nvPr/>
        </p:nvSpPr>
        <p:spPr>
          <a:xfrm>
            <a:off x="3786182" y="1643050"/>
            <a:ext cx="857256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773" y="1977932"/>
            <a:ext cx="7782317" cy="2308324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sz="2400" dirty="0"/>
              <a:t>PSAK 41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Waran</a:t>
            </a:r>
            <a:r>
              <a:rPr lang="en-US" sz="2400" dirty="0"/>
              <a:t>; </a:t>
            </a:r>
          </a:p>
          <a:p>
            <a:pPr algn="just">
              <a:buBlip>
                <a:blip r:embed="rId2"/>
              </a:buBlip>
            </a:pPr>
            <a:r>
              <a:rPr lang="en-US" sz="2400" dirty="0"/>
              <a:t>PSAK 43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Anjak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; </a:t>
            </a:r>
          </a:p>
          <a:p>
            <a:pPr algn="just">
              <a:buBlip>
                <a:blip r:embed="rId2"/>
              </a:buBlip>
            </a:pPr>
            <a:r>
              <a:rPr lang="en-US" sz="2400" dirty="0"/>
              <a:t>PSAK 54 </a:t>
            </a:r>
            <a:r>
              <a:rPr lang="en-US" sz="2400" dirty="0" err="1"/>
              <a:t>Restrukturisasi</a:t>
            </a:r>
            <a:r>
              <a:rPr lang="en-US" sz="2400" dirty="0"/>
              <a:t> </a:t>
            </a:r>
            <a:r>
              <a:rPr lang="en-US" sz="2400" dirty="0" err="1"/>
              <a:t>Utang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r>
              <a:rPr lang="en-US" sz="2400" dirty="0"/>
              <a:t> </a:t>
            </a:r>
            <a:r>
              <a:rPr lang="en-US" sz="2400" dirty="0" err="1"/>
              <a:t>Bermasalah</a:t>
            </a:r>
            <a:r>
              <a:rPr lang="en-US" sz="2400" dirty="0"/>
              <a:t>; </a:t>
            </a:r>
          </a:p>
          <a:p>
            <a:pPr algn="just">
              <a:buBlip>
                <a:blip r:embed="rId2"/>
              </a:buBlip>
            </a:pPr>
            <a:r>
              <a:rPr lang="en-US" sz="2400" dirty="0"/>
              <a:t>PSAK 30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Perbankan</a:t>
            </a:r>
            <a:r>
              <a:rPr lang="en-US" sz="2400" dirty="0"/>
              <a:t>; </a:t>
            </a:r>
          </a:p>
          <a:p>
            <a:pPr algn="just">
              <a:buBlip>
                <a:blip r:embed="rId2"/>
              </a:buBlip>
            </a:pPr>
            <a:r>
              <a:rPr lang="en-US" sz="2400" dirty="0"/>
              <a:t>PSAK 42 </a:t>
            </a:r>
            <a:r>
              <a:rPr lang="en-US" sz="2400" dirty="0" err="1"/>
              <a:t>Akuntansi</a:t>
            </a:r>
            <a:r>
              <a:rPr lang="en-US" sz="2400" dirty="0"/>
              <a:t> Perusahaan </a:t>
            </a:r>
            <a:r>
              <a:rPr lang="en-US" sz="2400" dirty="0" err="1"/>
              <a:t>Efek</a:t>
            </a:r>
            <a:r>
              <a:rPr lang="en-US" sz="2400" dirty="0"/>
              <a:t>;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</a:p>
          <a:p>
            <a:pPr algn="just">
              <a:buBlip>
                <a:blip r:embed="rId2"/>
              </a:buBlip>
            </a:pPr>
            <a:r>
              <a:rPr lang="en-US" sz="2400" dirty="0"/>
              <a:t>PSAK 49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Reksa</a:t>
            </a:r>
            <a:r>
              <a:rPr lang="en-US" sz="2400" dirty="0"/>
              <a:t> Dana</a:t>
            </a:r>
          </a:p>
        </p:txBody>
      </p:sp>
      <p:sp>
        <p:nvSpPr>
          <p:cNvPr id="8" name="Down Arrow 7"/>
          <p:cNvSpPr/>
          <p:nvPr/>
        </p:nvSpPr>
        <p:spPr>
          <a:xfrm>
            <a:off x="3857620" y="4357694"/>
            <a:ext cx="857256" cy="2857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348" y="4714884"/>
            <a:ext cx="7782317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IFRS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wajar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membawa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praktik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pPr lvl="3"/>
            <a:r>
              <a:rPr lang="en-US" dirty="0" err="1"/>
              <a:t>Kas</a:t>
            </a:r>
            <a:r>
              <a:rPr lang="en-US" dirty="0"/>
              <a:t> Kecil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1928826" cy="461665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Penggunaan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285984" y="1643050"/>
            <a:ext cx="642942" cy="357190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0364" y="1312119"/>
            <a:ext cx="5929354" cy="830997"/>
          </a:xfrm>
          <a:prstGeom prst="rect">
            <a:avLst/>
          </a:prstGeom>
          <a:noFill/>
          <a:ln>
            <a:solidFill>
              <a:srgbClr val="FF7C80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keperluaan</a:t>
            </a:r>
            <a:r>
              <a:rPr lang="en-US" sz="2400" dirty="0"/>
              <a:t>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000504"/>
            <a:ext cx="1928826" cy="461665"/>
          </a:xfrm>
          <a:prstGeom prst="rect">
            <a:avLst/>
          </a:prstGeom>
          <a:solidFill>
            <a:srgbClr val="D6F9B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Sistem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 rot="20482525">
            <a:off x="2450172" y="3632173"/>
            <a:ext cx="434614" cy="347684"/>
          </a:xfrm>
          <a:prstGeom prst="rightArrow">
            <a:avLst/>
          </a:prstGeom>
          <a:solidFill>
            <a:srgbClr val="D6F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120286">
            <a:off x="2489372" y="4665668"/>
            <a:ext cx="434614" cy="347684"/>
          </a:xfrm>
          <a:prstGeom prst="rightArrow">
            <a:avLst/>
          </a:prstGeom>
          <a:solidFill>
            <a:srgbClr val="D6F9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00364" y="2428868"/>
            <a:ext cx="5929354" cy="1754326"/>
          </a:xfrm>
          <a:prstGeom prst="rect">
            <a:avLst/>
          </a:prstGeom>
          <a:noFill/>
          <a:ln>
            <a:solidFill>
              <a:srgbClr val="C4F7A7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Imprest</a:t>
            </a:r>
            <a:r>
              <a:rPr lang="en-US" sz="2400" b="1" dirty="0"/>
              <a:t> </a:t>
            </a:r>
            <a:r>
              <a:rPr lang="en-US" sz="2400" b="1" dirty="0" err="1"/>
              <a:t>kas</a:t>
            </a:r>
            <a:r>
              <a:rPr lang="en-US" sz="2400" b="1" dirty="0"/>
              <a:t> </a:t>
            </a:r>
            <a:r>
              <a:rPr lang="en-US" sz="2400" b="1" dirty="0" err="1"/>
              <a:t>kecil</a:t>
            </a:r>
            <a:endParaRPr lang="en-US" sz="2400" b="1" dirty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100" dirty="0" err="1"/>
              <a:t>Kas</a:t>
            </a:r>
            <a:r>
              <a:rPr lang="en-US" sz="2100" dirty="0"/>
              <a:t> </a:t>
            </a:r>
            <a:r>
              <a:rPr lang="en-US" sz="2100" dirty="0" err="1"/>
              <a:t>kecil</a:t>
            </a:r>
            <a:r>
              <a:rPr lang="en-US" sz="2100" dirty="0"/>
              <a:t> </a:t>
            </a:r>
            <a:r>
              <a:rPr lang="en-US" sz="2100" dirty="0" err="1"/>
              <a:t>dimana</a:t>
            </a:r>
            <a:r>
              <a:rPr lang="en-US" sz="2100" dirty="0"/>
              <a:t> </a:t>
            </a:r>
            <a:r>
              <a:rPr lang="en-US" sz="2100" dirty="0" err="1"/>
              <a:t>dana</a:t>
            </a:r>
            <a:r>
              <a:rPr lang="en-US" sz="2100" dirty="0"/>
              <a:t> </a:t>
            </a:r>
            <a:r>
              <a:rPr lang="en-US" sz="2100" dirty="0" err="1"/>
              <a:t>dipertahankan</a:t>
            </a:r>
            <a:r>
              <a:rPr lang="en-US" sz="2100" dirty="0"/>
              <a:t> </a:t>
            </a:r>
            <a:r>
              <a:rPr lang="en-US" sz="2100" dirty="0" err="1"/>
              <a:t>tetap</a:t>
            </a:r>
            <a:endParaRPr lang="en-US" sz="2100" dirty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100" dirty="0" err="1"/>
              <a:t>Pengeluaran</a:t>
            </a:r>
            <a:r>
              <a:rPr lang="en-US" sz="2100" dirty="0"/>
              <a:t>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dijurnal</a:t>
            </a:r>
            <a:endParaRPr lang="en-US" sz="2100" dirty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100" dirty="0" err="1"/>
              <a:t>Penggantian</a:t>
            </a:r>
            <a:r>
              <a:rPr lang="en-US" sz="2100" dirty="0"/>
              <a:t> </a:t>
            </a:r>
            <a:r>
              <a:rPr lang="en-US" sz="2100" dirty="0" err="1"/>
              <a:t>dibuat</a:t>
            </a:r>
            <a:r>
              <a:rPr lang="en-US" sz="2100" dirty="0"/>
              <a:t> </a:t>
            </a:r>
            <a:r>
              <a:rPr lang="en-US" sz="2100" dirty="0" err="1"/>
              <a:t>jurnal</a:t>
            </a:r>
            <a:endParaRPr lang="en-US" sz="2100" dirty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baik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sisi</a:t>
            </a:r>
            <a:r>
              <a:rPr lang="en-US" sz="2100" dirty="0"/>
              <a:t> </a:t>
            </a:r>
            <a:r>
              <a:rPr lang="en-US" sz="2100" dirty="0" err="1"/>
              <a:t>pengendalian</a:t>
            </a:r>
            <a:endParaRPr lang="en-US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4428848"/>
            <a:ext cx="5929354" cy="2000548"/>
          </a:xfrm>
          <a:prstGeom prst="rect">
            <a:avLst/>
          </a:prstGeom>
          <a:noFill/>
          <a:ln>
            <a:solidFill>
              <a:srgbClr val="C4F7A7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/>
              <a:t>Fluctuating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000" dirty="0"/>
              <a:t>Dana </a:t>
            </a:r>
            <a:r>
              <a:rPr lang="en-US" sz="2000" dirty="0" err="1"/>
              <a:t>kas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endParaRPr lang="en-US" sz="2000" dirty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000" dirty="0" err="1"/>
              <a:t>Penggantian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didasarkan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terpakai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seringkali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endParaRPr lang="en-US" sz="2000" dirty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000" dirty="0" err="1"/>
              <a:t>Saldo</a:t>
            </a:r>
            <a:r>
              <a:rPr lang="en-US" sz="2000" dirty="0"/>
              <a:t> </a:t>
            </a:r>
            <a:r>
              <a:rPr lang="en-US" sz="2000" dirty="0" err="1"/>
              <a:t>kas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berubah-rubah</a:t>
            </a:r>
            <a:endParaRPr lang="en-US" sz="2000" dirty="0"/>
          </a:p>
        </p:txBody>
      </p:sp>
      <p:pic>
        <p:nvPicPr>
          <p:cNvPr id="13" name="Picture 12" descr="gb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4055"/>
            <a:ext cx="1519946" cy="1123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Kecil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1571612"/>
            <a:ext cx="8501122" cy="421484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/>
            <a:r>
              <a:rPr lang="en-US" sz="2400" dirty="0" err="1"/>
              <a:t>Entitas</a:t>
            </a:r>
            <a:r>
              <a:rPr lang="en-US" sz="2400" dirty="0"/>
              <a:t> ABC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10.000.000. </a:t>
            </a:r>
          </a:p>
          <a:p>
            <a:pPr algn="just"/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minimal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1.000.000. </a:t>
            </a:r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1 </a:t>
            </a:r>
            <a:r>
              <a:rPr lang="en-US" sz="2400" dirty="0" err="1"/>
              <a:t>Desember</a:t>
            </a:r>
            <a:r>
              <a:rPr lang="en-US" sz="2400" dirty="0"/>
              <a:t> 20X1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10.000.000. 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r>
              <a:rPr lang="en-US" sz="2400" dirty="0" err="1"/>
              <a:t>Jurnal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				10.000.0000</a:t>
            </a:r>
          </a:p>
          <a:p>
            <a:pPr algn="just"/>
            <a:r>
              <a:rPr lang="en-US" sz="2400" dirty="0"/>
              <a:t>		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Bank				10.000.0000</a:t>
            </a:r>
          </a:p>
          <a:p>
            <a:pPr algn="just"/>
            <a:r>
              <a:rPr lang="en-US" sz="2400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Kecil…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571612"/>
            <a:ext cx="8501122" cy="364333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/>
            <a:endParaRPr lang="en-US" sz="2200" dirty="0"/>
          </a:p>
          <a:p>
            <a:pPr algn="just"/>
            <a:r>
              <a:rPr lang="en-US" sz="2200" dirty="0" err="1"/>
              <a:t>Pengeluaran</a:t>
            </a:r>
            <a:r>
              <a:rPr lang="en-US" sz="2200" dirty="0"/>
              <a:t> </a:t>
            </a:r>
            <a:r>
              <a:rPr lang="en-US" sz="2200" dirty="0" err="1"/>
              <a:t>Kas</a:t>
            </a:r>
            <a:r>
              <a:rPr lang="en-US" sz="2200" dirty="0"/>
              <a:t> Kecil:</a:t>
            </a:r>
          </a:p>
          <a:p>
            <a:pPr marL="457200" indent="-457200" algn="just">
              <a:tabLst>
                <a:tab pos="63500" algn="l"/>
              </a:tabLst>
            </a:pPr>
            <a:r>
              <a:rPr lang="en-US" sz="2200" dirty="0"/>
              <a:t>	a.	</a:t>
            </a:r>
            <a:r>
              <a:rPr lang="en-US" sz="2200" dirty="0" err="1"/>
              <a:t>Membayar</a:t>
            </a:r>
            <a:r>
              <a:rPr lang="en-US" sz="2200" dirty="0"/>
              <a:t> </a:t>
            </a:r>
            <a:r>
              <a:rPr lang="en-US" sz="2200" dirty="0" err="1"/>
              <a:t>konsumsi</a:t>
            </a:r>
            <a:r>
              <a:rPr lang="en-US" sz="2200" dirty="0"/>
              <a:t> </a:t>
            </a:r>
            <a:r>
              <a:rPr lang="en-US" sz="2200" dirty="0" err="1"/>
              <a:t>rapat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1 </a:t>
            </a:r>
            <a:r>
              <a:rPr lang="en-US" sz="2200" dirty="0" err="1"/>
              <a:t>Desember</a:t>
            </a:r>
            <a:r>
              <a:rPr lang="en-US" sz="2200" dirty="0"/>
              <a:t> 20X1 </a:t>
            </a:r>
            <a:r>
              <a:rPr lang="en-US" sz="2200" dirty="0" err="1"/>
              <a:t>sebesar</a:t>
            </a:r>
            <a:r>
              <a:rPr lang="en-US" sz="2200" dirty="0"/>
              <a:t> Rp500.000</a:t>
            </a:r>
          </a:p>
          <a:p>
            <a:pPr marL="457200" indent="-457200" algn="just">
              <a:tabLst>
                <a:tab pos="63500" algn="l"/>
              </a:tabLst>
            </a:pPr>
            <a:r>
              <a:rPr lang="en-US" sz="2200" dirty="0"/>
              <a:t>	b. </a:t>
            </a:r>
            <a:r>
              <a:rPr lang="en-US" sz="2200" dirty="0" err="1"/>
              <a:t>Membayar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honor </a:t>
            </a:r>
            <a:r>
              <a:rPr lang="en-US" sz="2200" dirty="0" err="1"/>
              <a:t>tenaga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tetap</a:t>
            </a:r>
            <a:r>
              <a:rPr lang="en-US" sz="2200" dirty="0"/>
              <a:t> 10 </a:t>
            </a:r>
            <a:r>
              <a:rPr lang="en-US" sz="2200" dirty="0" err="1"/>
              <a:t>Desember</a:t>
            </a:r>
            <a:r>
              <a:rPr lang="en-US" sz="2200" dirty="0"/>
              <a:t> 20x1 </a:t>
            </a:r>
            <a:r>
              <a:rPr lang="en-US" sz="2200" dirty="0" err="1"/>
              <a:t>sebesar</a:t>
            </a:r>
            <a:r>
              <a:rPr lang="en-US" sz="2200" dirty="0"/>
              <a:t> Rp2.500.000</a:t>
            </a:r>
          </a:p>
          <a:p>
            <a:pPr marL="457200" indent="-457200" algn="just">
              <a:tabLst>
                <a:tab pos="63500" algn="l"/>
              </a:tabLst>
            </a:pPr>
            <a:r>
              <a:rPr lang="en-US" sz="2200" dirty="0"/>
              <a:t>	c.	</a:t>
            </a:r>
            <a:r>
              <a:rPr lang="en-US" sz="2200" dirty="0" err="1"/>
              <a:t>Membayar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transportasi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pengiriman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12 </a:t>
            </a:r>
            <a:r>
              <a:rPr lang="en-US" sz="2200" dirty="0" err="1"/>
              <a:t>Desember</a:t>
            </a:r>
            <a:r>
              <a:rPr lang="en-US" sz="2200" dirty="0"/>
              <a:t> 20x1 </a:t>
            </a:r>
            <a:r>
              <a:rPr lang="en-US" sz="2200" dirty="0" err="1"/>
              <a:t>sebesar</a:t>
            </a:r>
            <a:r>
              <a:rPr lang="en-US" sz="2200" dirty="0"/>
              <a:t> Rp3.000.000.</a:t>
            </a:r>
          </a:p>
          <a:p>
            <a:pPr marL="457200" indent="-457200" algn="just">
              <a:tabLst>
                <a:tab pos="63500" algn="l"/>
              </a:tabLst>
            </a:pPr>
            <a:r>
              <a:rPr lang="en-US" sz="2200" dirty="0"/>
              <a:t>	d. </a:t>
            </a:r>
            <a:r>
              <a:rPr lang="en-US" sz="2200" dirty="0" err="1"/>
              <a:t>Membayar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pemeliharaan</a:t>
            </a:r>
            <a:r>
              <a:rPr lang="en-US" sz="2200" dirty="0"/>
              <a:t> 15 </a:t>
            </a:r>
            <a:r>
              <a:rPr lang="en-US" sz="2200" dirty="0" err="1"/>
              <a:t>Desember</a:t>
            </a:r>
            <a:r>
              <a:rPr lang="en-US" sz="2200" dirty="0"/>
              <a:t> 20x1sebesar Rp2.000.000.</a:t>
            </a:r>
          </a:p>
          <a:p>
            <a:pPr marL="346075" indent="-346075" algn="just">
              <a:tabLst>
                <a:tab pos="63500" algn="l"/>
              </a:tabLst>
            </a:pP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Kecil…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1428736"/>
            <a:ext cx="8501122" cy="4857784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/>
            <a:r>
              <a:rPr lang="en-US" sz="2400" dirty="0" err="1"/>
              <a:t>Pada</a:t>
            </a:r>
            <a:r>
              <a:rPr lang="en-US" sz="2400" dirty="0"/>
              <a:t> 20 </a:t>
            </a:r>
            <a:r>
              <a:rPr lang="en-US" sz="2400" dirty="0" err="1"/>
              <a:t>Desember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penggantian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 Dana yang </a:t>
            </a:r>
            <a:r>
              <a:rPr lang="en-US" sz="2400" dirty="0" err="1"/>
              <a:t>tersisa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8.000.000, </a:t>
            </a:r>
            <a:r>
              <a:rPr lang="en-US" sz="2400" dirty="0" err="1"/>
              <a:t>dana</a:t>
            </a:r>
            <a:r>
              <a:rPr lang="en-US" sz="2400" dirty="0"/>
              <a:t> yang </a:t>
            </a:r>
            <a:r>
              <a:rPr lang="en-US" sz="2400" dirty="0" err="1"/>
              <a:t>tersisa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2.000.000. </a:t>
            </a:r>
          </a:p>
          <a:p>
            <a:endParaRPr lang="en-US" sz="2400" dirty="0"/>
          </a:p>
          <a:p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penggantian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			 500.000</a:t>
            </a:r>
          </a:p>
          <a:p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				 2.500.000</a:t>
            </a:r>
          </a:p>
          <a:p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			 3.000.000</a:t>
            </a:r>
          </a:p>
          <a:p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pemeliharaan</a:t>
            </a:r>
            <a:r>
              <a:rPr lang="en-US" sz="2400" dirty="0"/>
              <a:t>		 2.000.000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Bank			 8.000.000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Kas</a:t>
            </a:r>
            <a:r>
              <a:rPr lang="en-US" dirty="0"/>
              <a:t> Kecil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1472" y="1428736"/>
            <a:ext cx="814393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, </a:t>
            </a:r>
            <a:r>
              <a:rPr lang="en-US" sz="2400" dirty="0" err="1"/>
              <a:t>saldo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berkurang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penggantian</a:t>
            </a:r>
            <a:r>
              <a:rPr lang="en-US" sz="2400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472" y="2928934"/>
            <a:ext cx="8143932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saldo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saldo</a:t>
            </a:r>
            <a:r>
              <a:rPr lang="en-US" sz="2400" dirty="0"/>
              <a:t> yang </a:t>
            </a:r>
            <a:r>
              <a:rPr lang="en-US" sz="2400" dirty="0" err="1"/>
              <a:t>sebenarnya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71472" y="4786322"/>
            <a:ext cx="8143932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balik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menjaga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konsistensi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4000496" y="2500306"/>
            <a:ext cx="1071570" cy="357190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071934" y="4357694"/>
            <a:ext cx="1071570" cy="357190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90" y="150793"/>
            <a:ext cx="8229600" cy="563563"/>
          </a:xfrm>
        </p:spPr>
        <p:txBody>
          <a:bodyPr/>
          <a:lstStyle/>
          <a:p>
            <a:r>
              <a:rPr lang="en-US" dirty="0" err="1"/>
              <a:t>Kas</a:t>
            </a:r>
            <a:r>
              <a:rPr lang="en-US" dirty="0"/>
              <a:t> Kecil </a:t>
            </a:r>
            <a:r>
              <a:rPr lang="en-US" dirty="0" err="1"/>
              <a:t>dalam</a:t>
            </a:r>
            <a:r>
              <a:rPr lang="en-US" dirty="0"/>
              <a:t> Mata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Asing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00100" y="1652590"/>
          <a:ext cx="8001056" cy="449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 descr="0060-0808-2813-5019_Man_Telling_a_Secret_to_a_Co-Worker_Clip_Art_clipart_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614858"/>
            <a:ext cx="2057282" cy="2243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pPr lvl="3"/>
            <a:r>
              <a:rPr lang="en-US" dirty="0" err="1"/>
              <a:t>Rekonsilisasi</a:t>
            </a:r>
            <a:r>
              <a:rPr lang="en-US" dirty="0"/>
              <a:t>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57158" y="2143116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moneygraph-clipart-moneygraph-clip-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500042"/>
            <a:ext cx="1928794" cy="1655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Rekonsiliasi</a:t>
            </a:r>
            <a:r>
              <a:rPr lang="en-US" dirty="0"/>
              <a:t> Bank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09736" y="1142984"/>
          <a:ext cx="8305800" cy="270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95818" y="3786190"/>
            <a:ext cx="2428892" cy="500066"/>
          </a:xfrm>
          <a:prstGeom prst="downArrow">
            <a:avLst/>
          </a:prstGeom>
          <a:solidFill>
            <a:srgbClr val="FFFF99"/>
          </a:solidFill>
          <a:ln>
            <a:solidFill>
              <a:srgbClr val="F6F8A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8430" y="4572008"/>
            <a:ext cx="6500858" cy="1071570"/>
          </a:xfrm>
          <a:prstGeom prst="roundRect">
            <a:avLst/>
          </a:prstGeom>
          <a:solidFill>
            <a:srgbClr val="FFFF99"/>
          </a:solidFill>
          <a:ln>
            <a:solidFill>
              <a:srgbClr val="F6F8AA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pencatatan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mencerminkan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saldo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sebenarnya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office_worker_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5143512"/>
            <a:ext cx="2222484" cy="1714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Rekonsiliasi</a:t>
            </a:r>
            <a:r>
              <a:rPr lang="en-US" dirty="0"/>
              <a:t>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2071678"/>
            <a:ext cx="8215370" cy="1071570"/>
          </a:xfrm>
          <a:prstGeom prst="rect">
            <a:avLst/>
          </a:prstGeom>
          <a:solidFill>
            <a:srgbClr val="9AF4B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Internet banking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pengendalian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mudah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proses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rekonsiliasi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setiap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31464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Waktu</a:t>
            </a:r>
            <a:r>
              <a:rPr lang="en-US" sz="2400" b="1" u="sng" dirty="0"/>
              <a:t> </a:t>
            </a:r>
            <a:r>
              <a:rPr lang="en-US" sz="2400" b="1" u="sng" dirty="0" err="1"/>
              <a:t>Rekonsiliasi</a:t>
            </a:r>
            <a:endParaRPr lang="en-US" sz="24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28596" y="4071942"/>
            <a:ext cx="250033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tujuan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pelaporan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14678" y="4286256"/>
            <a:ext cx="500066" cy="500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00496" y="4071942"/>
            <a:ext cx="3214710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setiap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akhir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periode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pelaporan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5357826"/>
            <a:ext cx="2500330" cy="1071570"/>
          </a:xfrm>
          <a:prstGeom prst="rect">
            <a:avLst/>
          </a:prstGeom>
          <a:solidFill>
            <a:srgbClr val="EBB7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tujuan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pengendalian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saldo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14678" y="5572140"/>
            <a:ext cx="500066" cy="500066"/>
          </a:xfrm>
          <a:prstGeom prst="rightArrow">
            <a:avLst/>
          </a:prstGeom>
          <a:solidFill>
            <a:srgbClr val="EBB7F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0496" y="5357826"/>
            <a:ext cx="3214710" cy="1071570"/>
          </a:xfrm>
          <a:prstGeom prst="rect">
            <a:avLst/>
          </a:prstGeom>
          <a:ln>
            <a:solidFill>
              <a:srgbClr val="CC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Bulanan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mingguan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harian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2000232" cy="18355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Rekonsiliasi</a:t>
            </a:r>
            <a:r>
              <a:rPr lang="en-US" dirty="0"/>
              <a:t>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21507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572140"/>
            <a:ext cx="2182579" cy="128586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357554" y="3214686"/>
            <a:ext cx="2643206" cy="857256"/>
          </a:xfrm>
          <a:prstGeom prst="roundRect">
            <a:avLst/>
          </a:prstGeom>
          <a:solidFill>
            <a:srgbClr val="EBB7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Bandingkan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472" y="1714488"/>
            <a:ext cx="3929090" cy="85725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mutasi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catatan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86314" y="1714488"/>
            <a:ext cx="3929090" cy="85725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mutasi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catatan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rekening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bank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4357686" y="2143116"/>
            <a:ext cx="642942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57554" y="4500570"/>
            <a:ext cx="2643206" cy="642942"/>
          </a:xfrm>
          <a:prstGeom prst="roundRect">
            <a:avLst/>
          </a:prstGeom>
          <a:solidFill>
            <a:srgbClr val="EBB7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Berbeda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71736" y="5643578"/>
            <a:ext cx="4500594" cy="642942"/>
          </a:xfrm>
          <a:prstGeom prst="roundRect">
            <a:avLst/>
          </a:prstGeom>
          <a:solidFill>
            <a:srgbClr val="EBB7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Teliti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item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lanjut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43372" y="4143380"/>
            <a:ext cx="1019124" cy="285752"/>
          </a:xfrm>
          <a:prstGeom prst="downArrow">
            <a:avLst/>
          </a:prstGeom>
          <a:solidFill>
            <a:srgbClr val="FFFF99"/>
          </a:solidFill>
          <a:ln>
            <a:solidFill>
              <a:srgbClr val="F6F8A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214810" y="5214950"/>
            <a:ext cx="1019124" cy="285752"/>
          </a:xfrm>
          <a:prstGeom prst="downArrow">
            <a:avLst/>
          </a:prstGeom>
          <a:solidFill>
            <a:srgbClr val="FFFF99"/>
          </a:solidFill>
          <a:ln>
            <a:solidFill>
              <a:srgbClr val="F6F8A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034" y="1418570"/>
            <a:ext cx="8143932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ym typeface="Wingdings" pitchFamily="2" charset="2"/>
              </a:rPr>
              <a:t>Sebelum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konvergensi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endParaRPr lang="en-US" sz="2400" dirty="0"/>
          </a:p>
          <a:p>
            <a:pPr algn="just"/>
            <a:r>
              <a:rPr lang="en-US" sz="2400" dirty="0" err="1"/>
              <a:t>Konvergensi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IFRS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.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b="1" dirty="0" err="1"/>
              <a:t>bunga</a:t>
            </a:r>
            <a:r>
              <a:rPr lang="en-US" sz="2400" dirty="0"/>
              <a:t> </a:t>
            </a:r>
            <a:r>
              <a:rPr lang="en-US" sz="2400" b="1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nominal.</a:t>
            </a:r>
          </a:p>
        </p:txBody>
      </p:sp>
      <p:sp>
        <p:nvSpPr>
          <p:cNvPr id="7" name="Down Arrow 6"/>
          <p:cNvSpPr/>
          <p:nvPr/>
        </p:nvSpPr>
        <p:spPr>
          <a:xfrm>
            <a:off x="3714744" y="3714752"/>
            <a:ext cx="1214446" cy="428628"/>
          </a:xfrm>
          <a:prstGeom prst="downArrow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034" y="4429132"/>
            <a:ext cx="8143932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bunga</a:t>
            </a:r>
            <a:r>
              <a:rPr lang="en-US" sz="2400" dirty="0"/>
              <a:t> yang </a:t>
            </a:r>
            <a:r>
              <a:rPr lang="en-US" sz="2400" dirty="0" err="1"/>
              <a:t>menyamakan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wajar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/</a:t>
            </a:r>
            <a:r>
              <a:rPr lang="en-US" sz="2400" dirty="0" err="1"/>
              <a:t>penerimaan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. </a:t>
            </a:r>
          </a:p>
        </p:txBody>
      </p:sp>
      <p:pic>
        <p:nvPicPr>
          <p:cNvPr id="9" name="Picture 8" descr="moneygraph-clipart-moneygraph-clip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691078"/>
            <a:ext cx="1643042" cy="1166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Saldo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28596" y="1500174"/>
          <a:ext cx="828680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Rekonsiliasi</a:t>
            </a:r>
            <a:r>
              <a:rPr lang="en-US" dirty="0"/>
              <a:t> Bank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285720" y="1500174"/>
            <a:ext cx="8643998" cy="514353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r>
              <a:rPr lang="en-US" sz="2200" dirty="0" err="1"/>
              <a:t>Entitas</a:t>
            </a:r>
            <a:r>
              <a:rPr lang="en-US" sz="2200" dirty="0"/>
              <a:t> A,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catatan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kasnya</a:t>
            </a:r>
            <a:r>
              <a:rPr lang="en-US" sz="2200" dirty="0"/>
              <a:t> </a:t>
            </a:r>
            <a:r>
              <a:rPr lang="en-US" sz="2200" dirty="0" err="1"/>
              <a:t>menunjukkan</a:t>
            </a:r>
            <a:r>
              <a:rPr lang="en-US" sz="2200" dirty="0"/>
              <a:t> </a:t>
            </a:r>
            <a:r>
              <a:rPr lang="en-US" sz="2200" dirty="0" err="1"/>
              <a:t>saldo</a:t>
            </a:r>
            <a:r>
              <a:rPr lang="en-US" sz="2200" dirty="0"/>
              <a:t> 20.502.000 </a:t>
            </a:r>
            <a:r>
              <a:rPr lang="en-US" sz="2200" dirty="0" err="1"/>
              <a:t>pada</a:t>
            </a:r>
            <a:r>
              <a:rPr lang="en-US" sz="2200" dirty="0"/>
              <a:t> 31 </a:t>
            </a:r>
            <a:r>
              <a:rPr lang="en-US" sz="2200" dirty="0" err="1"/>
              <a:t>Januari</a:t>
            </a:r>
            <a:r>
              <a:rPr lang="en-US" sz="2200" dirty="0"/>
              <a:t> 20X1, </a:t>
            </a:r>
            <a:r>
              <a:rPr lang="en-US" sz="2200" dirty="0" err="1"/>
              <a:t>sedangkan</a:t>
            </a:r>
            <a:r>
              <a:rPr lang="en-US" sz="2200" dirty="0"/>
              <a:t> </a:t>
            </a:r>
            <a:r>
              <a:rPr lang="en-US" sz="2200" dirty="0" err="1"/>
              <a:t>menurut</a:t>
            </a:r>
            <a:r>
              <a:rPr lang="en-US" sz="2200" dirty="0"/>
              <a:t> </a:t>
            </a:r>
            <a:r>
              <a:rPr lang="en-US" sz="2200" dirty="0" err="1"/>
              <a:t>rekening</a:t>
            </a:r>
            <a:r>
              <a:rPr lang="en-US" sz="2200" dirty="0"/>
              <a:t> Koran bank </a:t>
            </a:r>
            <a:r>
              <a:rPr lang="en-US" sz="2200" dirty="0" err="1"/>
              <a:t>menunjukkan</a:t>
            </a:r>
            <a:r>
              <a:rPr lang="en-US" sz="2200" dirty="0"/>
              <a:t> </a:t>
            </a:r>
            <a:r>
              <a:rPr lang="en-US" sz="2200" dirty="0" err="1"/>
              <a:t>saldo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22.190.000 </a:t>
            </a:r>
            <a:r>
              <a:rPr lang="en-US" sz="2200" dirty="0" err="1"/>
              <a:t>Berikut</a:t>
            </a:r>
            <a:r>
              <a:rPr lang="en-US" sz="2200" dirty="0"/>
              <a:t> item-item yang </a:t>
            </a:r>
            <a:r>
              <a:rPr lang="en-US" sz="2200" dirty="0" err="1"/>
              <a:t>berbeda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mutasi</a:t>
            </a:r>
            <a:r>
              <a:rPr lang="en-US" sz="2200" dirty="0"/>
              <a:t> </a:t>
            </a:r>
            <a:r>
              <a:rPr lang="en-US" sz="2200" dirty="0" err="1"/>
              <a:t>pencatatan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rekening</a:t>
            </a:r>
            <a:r>
              <a:rPr lang="en-US" sz="2200" dirty="0"/>
              <a:t> Koran yang </a:t>
            </a:r>
            <a:r>
              <a:rPr lang="en-US" sz="2200" dirty="0" err="1"/>
              <a:t>perlu</a:t>
            </a:r>
            <a:r>
              <a:rPr lang="en-US" sz="2200" dirty="0"/>
              <a:t> </a:t>
            </a:r>
            <a:r>
              <a:rPr lang="en-US" sz="2200" dirty="0" err="1"/>
              <a:t>mendapat</a:t>
            </a:r>
            <a:r>
              <a:rPr lang="en-US" sz="2200" dirty="0"/>
              <a:t> </a:t>
            </a:r>
            <a:r>
              <a:rPr lang="en-US" sz="2200" dirty="0" err="1"/>
              <a:t>perhatian</a:t>
            </a:r>
            <a:r>
              <a:rPr lang="en-US" sz="2200" dirty="0"/>
              <a:t>:</a:t>
            </a:r>
          </a:p>
          <a:p>
            <a:pPr algn="just"/>
            <a:endParaRPr lang="en-US" sz="2200" dirty="0"/>
          </a:p>
          <a:p>
            <a:pPr marL="284163" lvl="2" indent="-220663" algn="just">
              <a:buFont typeface="+mj-lt"/>
              <a:buAutoNum type="arabicPeriod"/>
            </a:pPr>
            <a:r>
              <a:rPr lang="en-US" sz="2200" dirty="0" err="1"/>
              <a:t>Setoran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3.680.000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31 </a:t>
            </a:r>
            <a:r>
              <a:rPr lang="en-US" sz="2200" dirty="0" err="1"/>
              <a:t>Januari</a:t>
            </a:r>
            <a:r>
              <a:rPr lang="en-US" sz="2200" dirty="0"/>
              <a:t>,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muncul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bank</a:t>
            </a:r>
          </a:p>
          <a:p>
            <a:pPr marL="284163" lvl="2" indent="-220663" algn="just">
              <a:buFont typeface="+mj-lt"/>
              <a:buAutoNum type="arabicPeriod"/>
            </a:pPr>
            <a:r>
              <a:rPr lang="en-US" sz="2200" dirty="0" err="1"/>
              <a:t>Cek</a:t>
            </a:r>
            <a:r>
              <a:rPr lang="en-US" sz="2200" dirty="0"/>
              <a:t> yang </a:t>
            </a:r>
            <a:r>
              <a:rPr lang="en-US" sz="2200" dirty="0" err="1"/>
              <a:t>ditulis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bulan</a:t>
            </a:r>
            <a:r>
              <a:rPr lang="en-US" sz="2200" dirty="0"/>
              <a:t> </a:t>
            </a:r>
            <a:r>
              <a:rPr lang="en-US" sz="2200" dirty="0" err="1"/>
              <a:t>Januari</a:t>
            </a:r>
            <a:r>
              <a:rPr lang="en-US" sz="2200" dirty="0"/>
              <a:t>,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dicairkan</a:t>
            </a:r>
            <a:r>
              <a:rPr lang="en-US" sz="2200" dirty="0"/>
              <a:t> </a:t>
            </a:r>
            <a:r>
              <a:rPr lang="en-US" sz="2200" dirty="0" err="1"/>
              <a:t>berjumlah</a:t>
            </a:r>
            <a:r>
              <a:rPr lang="en-US" sz="2200" dirty="0"/>
              <a:t> 5.001.000</a:t>
            </a:r>
          </a:p>
          <a:p>
            <a:pPr marL="284163" lvl="2" indent="-220663" algn="just">
              <a:buFont typeface="+mj-lt"/>
              <a:buAutoNum type="arabicPeriod"/>
            </a:pPr>
            <a:r>
              <a:rPr lang="en-US" sz="2200" dirty="0" err="1"/>
              <a:t>Bunga</a:t>
            </a:r>
            <a:r>
              <a:rPr lang="en-US" sz="2200" dirty="0"/>
              <a:t> </a:t>
            </a:r>
            <a:r>
              <a:rPr lang="en-US" sz="2200" dirty="0" err="1"/>
              <a:t>pinjaman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600.000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didebit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rekening</a:t>
            </a:r>
            <a:r>
              <a:rPr lang="en-US" sz="2200" dirty="0"/>
              <a:t> bank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diketahui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.</a:t>
            </a:r>
          </a:p>
          <a:p>
            <a:pPr marL="284163" lvl="2" indent="-220663" algn="just">
              <a:buFont typeface="+mj-lt"/>
              <a:buAutoNum type="arabicPeriod"/>
            </a:pPr>
            <a:r>
              <a:rPr lang="en-US" sz="2200" dirty="0"/>
              <a:t>Bank </a:t>
            </a:r>
            <a:r>
              <a:rPr lang="en-US" sz="2200" dirty="0" err="1"/>
              <a:t>mengenakan</a:t>
            </a:r>
            <a:r>
              <a:rPr lang="en-US" sz="22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18.000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endParaRPr lang="en-US" sz="2400" dirty="0"/>
          </a:p>
          <a:p>
            <a:pPr marL="284163" lvl="2" indent="-220663" algn="just"/>
            <a:endParaRPr lang="en-US" sz="2200" dirty="0"/>
          </a:p>
          <a:p>
            <a:pPr algn="just"/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Rekonsiliasi</a:t>
            </a:r>
            <a:r>
              <a:rPr lang="en-US" dirty="0"/>
              <a:t> Bank…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285720" y="1643050"/>
            <a:ext cx="8643998" cy="3857652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06400" lvl="2" indent="-342900" algn="just">
              <a:buFont typeface="+mj-lt"/>
              <a:buAutoNum type="arabicPeriod" startAt="5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6400" lvl="2" indent="-342900" algn="just">
              <a:buFont typeface="+mj-lt"/>
              <a:buAutoNum type="arabicPeriod" startAt="5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6400" lvl="2" indent="-342900" algn="just">
              <a:buFont typeface="+mj-lt"/>
              <a:buAutoNum type="arabicPeriod" startAt="5"/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pelanggan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220.000,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diuangkan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karena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dananya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cukup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6400" lvl="2" indent="-342900" algn="just">
              <a:buFont typeface="+mj-lt"/>
              <a:buAutoNum type="arabicPeriod" startAt="5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Perusahaan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kesalahan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pencatatan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pembayaran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131.000,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namun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dicatat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311.000</a:t>
            </a:r>
          </a:p>
          <a:p>
            <a:pPr marL="406400" lvl="2" indent="-342900" algn="just">
              <a:buFont typeface="+mj-lt"/>
              <a:buAutoNum type="arabicPeriod" startAt="5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Bank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mencairkan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175.000,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dimana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seharusnya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merupakan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rekening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Enitas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lain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</a:t>
            </a:r>
          </a:p>
          <a:p>
            <a:pPr algn="just"/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Rekonsiliasi</a:t>
            </a:r>
            <a:r>
              <a:rPr lang="en-US" dirty="0"/>
              <a:t> Bank…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285720" y="1214422"/>
            <a:ext cx="8643998" cy="535782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000" b="1" dirty="0" err="1">
                <a:latin typeface="Calibri"/>
                <a:ea typeface="Calibri"/>
                <a:cs typeface="Times New Roman"/>
              </a:rPr>
              <a:t>Entitas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 A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000" b="1" dirty="0" err="1">
                <a:latin typeface="Calibri"/>
                <a:ea typeface="Calibri"/>
                <a:cs typeface="Times New Roman"/>
              </a:rPr>
              <a:t>Rekonsiliasi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 Bank ABC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000" b="1" dirty="0" err="1">
                <a:latin typeface="Calibri"/>
                <a:ea typeface="Calibri"/>
                <a:cs typeface="Times New Roman"/>
              </a:rPr>
              <a:t>tertanggal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 31 </a:t>
            </a:r>
            <a:r>
              <a:rPr lang="en-US" sz="2000" b="1" dirty="0" err="1">
                <a:latin typeface="Calibri"/>
                <a:ea typeface="Calibri"/>
                <a:cs typeface="Times New Roman"/>
              </a:rPr>
              <a:t>Desember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 20X1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2000" dirty="0" err="1">
                <a:latin typeface="Calibri"/>
                <a:ea typeface="Calibri"/>
                <a:cs typeface="Times New Roman"/>
              </a:rPr>
              <a:t>Saldo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per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laporan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bank 					22.190.000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+/+ 	Deposit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dalam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transit		3.680.000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Kesalahan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bank			</a:t>
            </a:r>
            <a:r>
              <a:rPr lang="en-US" sz="2000" u="sng" dirty="0">
                <a:latin typeface="Calibri"/>
                <a:ea typeface="Calibri"/>
                <a:cs typeface="Times New Roman"/>
              </a:rPr>
              <a:t> 175.000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</a:t>
            </a: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			3.855.000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-/-	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Cek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masih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beredar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 (5.001.000)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		</a:t>
            </a:r>
            <a:r>
              <a:rPr lang="en-US" sz="2000" u="sng" dirty="0">
                <a:latin typeface="Calibri"/>
                <a:ea typeface="Calibri"/>
                <a:cs typeface="Times New Roman"/>
              </a:rPr>
              <a:t>21.044.000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Saldo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per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laporan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entitas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		20.502.000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+/+	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bunga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 	 600.000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kesalahan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pencatatan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cek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 180.000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	 780.000</a:t>
            </a: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-/-	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biaya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jasa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bank			 (18.000)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NSF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cek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	 	 (220.000)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id-ID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	 (238.000)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id-ID" sz="2000" dirty="0">
                <a:latin typeface="Calibri"/>
                <a:ea typeface="Calibri"/>
                <a:cs typeface="Times New Roman"/>
              </a:rPr>
              <a:t>		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					 </a:t>
            </a:r>
            <a:r>
              <a:rPr lang="en-US" sz="2000" u="sng" dirty="0">
                <a:latin typeface="Calibri"/>
                <a:ea typeface="Calibri"/>
                <a:cs typeface="Times New Roman"/>
              </a:rPr>
              <a:t>21.044.000</a:t>
            </a:r>
            <a:endParaRPr lang="en-US" sz="2000" dirty="0">
              <a:latin typeface="Calibri"/>
              <a:ea typeface="Times New Roman"/>
              <a:cs typeface="Times New Roman"/>
            </a:endParaRPr>
          </a:p>
          <a:p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Rekonsiliasi</a:t>
            </a:r>
            <a:r>
              <a:rPr lang="en-US" dirty="0"/>
              <a:t> Bank…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285720" y="1285860"/>
            <a:ext cx="8643998" cy="535785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id-ID" sz="2000" dirty="0"/>
              <a:t>Jurnal penyesuaian yang diperlukan dari rekonsiliasi :</a:t>
            </a:r>
            <a:endParaRPr lang="en-US" sz="2000" dirty="0"/>
          </a:p>
          <a:p>
            <a:r>
              <a:rPr lang="id-ID" sz="2000" dirty="0"/>
              <a:t> </a:t>
            </a:r>
            <a:endParaRPr lang="en-US" sz="2000" dirty="0"/>
          </a:p>
          <a:p>
            <a:r>
              <a:rPr lang="en-US" sz="2000" dirty="0" err="1"/>
              <a:t>Kas</a:t>
            </a:r>
            <a:r>
              <a:rPr lang="en-US" sz="2000" dirty="0"/>
              <a:t>				Rp600.000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bunga</a:t>
            </a:r>
            <a:r>
              <a:rPr lang="en-US" sz="2000" dirty="0"/>
              <a:t>			 Rp600.000</a:t>
            </a:r>
          </a:p>
          <a:p>
            <a:r>
              <a:rPr lang="en-US" sz="2000" dirty="0"/>
              <a:t>	(</a:t>
            </a:r>
            <a:r>
              <a:rPr lang="en-US" sz="2000" dirty="0" err="1"/>
              <a:t>mencatat</a:t>
            </a:r>
            <a:r>
              <a:rPr lang="en-US" sz="2000" dirty="0"/>
              <a:t> </a:t>
            </a:r>
            <a:r>
              <a:rPr lang="en-US" sz="2000" dirty="0" err="1"/>
              <a:t>bunga</a:t>
            </a:r>
            <a:r>
              <a:rPr lang="en-US" sz="2000" dirty="0"/>
              <a:t> yang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bank)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 err="1"/>
              <a:t>Kas</a:t>
            </a:r>
            <a:r>
              <a:rPr lang="en-US" sz="2000" dirty="0"/>
              <a:t>				Rp180.000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Hutang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			 Rp180.000</a:t>
            </a:r>
          </a:p>
          <a:p>
            <a:r>
              <a:rPr lang="en-US" sz="2000" dirty="0"/>
              <a:t>	(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pencatatan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</a:t>
            </a:r>
            <a:r>
              <a:rPr lang="en-US" sz="2000" dirty="0" err="1"/>
              <a:t>cek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administrasi</a:t>
            </a:r>
            <a:r>
              <a:rPr lang="en-US" sz="2000" dirty="0"/>
              <a:t> bank		Rp18.000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Kas</a:t>
            </a:r>
            <a:r>
              <a:rPr lang="en-US" sz="2000" dirty="0"/>
              <a:t>				 Rp18.000</a:t>
            </a:r>
          </a:p>
          <a:p>
            <a:r>
              <a:rPr lang="en-US" sz="2000" dirty="0"/>
              <a:t>	(</a:t>
            </a:r>
            <a:r>
              <a:rPr lang="en-US" sz="2000" dirty="0" err="1"/>
              <a:t>pencatatan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administrasi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bank)</a:t>
            </a:r>
          </a:p>
          <a:p>
            <a:endParaRPr lang="en-US" sz="2000" dirty="0"/>
          </a:p>
          <a:p>
            <a:r>
              <a:rPr lang="en-US" sz="2000" dirty="0" err="1"/>
              <a:t>Piutang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			Rp220.000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Kas</a:t>
            </a:r>
            <a:r>
              <a:rPr lang="en-US" sz="2000" dirty="0"/>
              <a:t>				 Rp220.000</a:t>
            </a:r>
          </a:p>
          <a:p>
            <a:r>
              <a:rPr lang="en-US" sz="2000" dirty="0"/>
              <a:t>	(</a:t>
            </a:r>
            <a:r>
              <a:rPr lang="en-US" sz="2000" dirty="0" err="1"/>
              <a:t>Cek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diuangkan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Penyajian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1000108"/>
            <a:ext cx="8072494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Laporan Posisi Keuangan disajikan dalam kelompok 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aset lancar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urutan paling atas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071678"/>
            <a:ext cx="3929090" cy="4572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Kas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dan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setara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kas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latin typeface="Calibri"/>
                <a:ea typeface="Times New Roman"/>
                <a:cs typeface="Times New Roman"/>
              </a:rPr>
              <a:t> (Cash and cash equivalent)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AutoNum type="arabicParenBoth" startAt="2"/>
            </a:pPr>
            <a:r>
              <a:rPr lang="en-US" sz="2200" dirty="0" err="1">
                <a:latin typeface="Calibri"/>
                <a:ea typeface="Calibri"/>
                <a:cs typeface="HelveticaNeueLTStd-Roman"/>
              </a:rPr>
              <a:t>Kas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		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Giro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pada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Bank Indonesia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Giro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pada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Bank lain 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AutoNum type="arabicParenBoth" startAt="3"/>
            </a:pPr>
            <a:r>
              <a:rPr lang="en-US" sz="2200" dirty="0" err="1">
                <a:latin typeface="Calibri"/>
                <a:ea typeface="Calibri"/>
                <a:cs typeface="HelveticaNeueLTStd-Roman"/>
              </a:rPr>
              <a:t>Kas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		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Setara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kas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AutoNum type="arabicParenBoth" startAt="4"/>
            </a:pPr>
            <a:r>
              <a:rPr lang="en-US" sz="2200" dirty="0" err="1">
                <a:latin typeface="Calibri"/>
                <a:ea typeface="Calibri"/>
                <a:cs typeface="HelveticaNeueLTStd-Roman"/>
              </a:rPr>
              <a:t>Kas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Kas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di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bank		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Setara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kas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200" dirty="0"/>
          </a:p>
        </p:txBody>
      </p:sp>
      <p:pic>
        <p:nvPicPr>
          <p:cNvPr id="25604" name="Picture 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469" y="4781739"/>
            <a:ext cx="1952531" cy="207626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357686" y="2214554"/>
            <a:ext cx="4714876" cy="2714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Times New Roman"/>
                <a:cs typeface="Times New Roman"/>
                <a:sym typeface="Wingdings"/>
              </a:rPr>
              <a:t>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contoh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penyajian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di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perusahaan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	</a:t>
            </a:r>
            <a:r>
              <a:rPr lang="en-US" sz="2200" dirty="0" err="1">
                <a:latin typeface="Calibri"/>
                <a:ea typeface="Times New Roman"/>
                <a:cs typeface="Times New Roman"/>
              </a:rPr>
              <a:t>terdaftar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BEI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en-US" sz="2200" dirty="0">
              <a:latin typeface="Calibri"/>
              <a:ea typeface="Times New Roman"/>
              <a:cs typeface="Times New Roman"/>
              <a:sym typeface="Wingding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Times New Roman"/>
                <a:cs typeface="Times New Roman"/>
                <a:sym typeface="Wingdings"/>
              </a:rPr>
              <a:t></a:t>
            </a:r>
            <a:r>
              <a:rPr lang="en-US" sz="22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contoh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penyajian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di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perusahaan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bank </a:t>
            </a:r>
            <a:r>
              <a:rPr lang="en-US" sz="2200" dirty="0" err="1">
                <a:latin typeface="Calibri"/>
                <a:ea typeface="Calibri"/>
                <a:cs typeface="HelveticaNeueLTStd-Roman"/>
              </a:rPr>
              <a:t>di</a:t>
            </a:r>
            <a:r>
              <a:rPr lang="en-US" sz="2200" dirty="0">
                <a:latin typeface="Calibri"/>
                <a:ea typeface="Calibri"/>
                <a:cs typeface="HelveticaNeueLTStd-Roman"/>
              </a:rPr>
              <a:t> Indonesia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2643182"/>
          <a:ext cx="8786874" cy="2928958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ASET	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Catatan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	 30 September 31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Desember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	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ASET LANCAR		 2011			2010		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Kas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setara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  <a:ea typeface="Calibri"/>
                          <a:cs typeface="Times New Roman"/>
                        </a:rPr>
                        <a:t>kas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2.d, 3 	369,625,131,834 	242,117,620,949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Calibri"/>
                        </a:rPr>
                        <a:t>LK Interim PT. </a:t>
                      </a:r>
                      <a:r>
                        <a:rPr lang="en-US" sz="2000" i="1" dirty="0" err="1">
                          <a:latin typeface="Calibri"/>
                          <a:ea typeface="Times New Roman"/>
                          <a:cs typeface="Calibri"/>
                        </a:rPr>
                        <a:t>Adhi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Times New Roman"/>
                          <a:cs typeface="Calibri"/>
                        </a:rPr>
                        <a:t>Karya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Calibri"/>
                        </a:rPr>
                        <a:t> 30 September 2011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5233" name="Picture 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1869034" cy="1773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348" y="1714488"/>
            <a:ext cx="3143272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Meliputi</a:t>
            </a:r>
            <a:r>
              <a:rPr lang="en-US" sz="2400" b="1" dirty="0"/>
              <a:t> </a:t>
            </a:r>
            <a:r>
              <a:rPr lang="en-US" sz="2400" b="1" dirty="0" err="1"/>
              <a:t>pengungkapan</a:t>
            </a:r>
            <a:r>
              <a:rPr lang="en-US" sz="2400" b="1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7752" y="1714488"/>
            <a:ext cx="335758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rincian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 rot="21365431">
            <a:off x="3997554" y="1814075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66FF"/>
                </a:solidFill>
              </a:rPr>
              <a:t>&amp;</a:t>
            </a:r>
          </a:p>
        </p:txBody>
      </p:sp>
      <p:sp>
        <p:nvSpPr>
          <p:cNvPr id="9" name="Down Arrow 8"/>
          <p:cNvSpPr/>
          <p:nvPr/>
        </p:nvSpPr>
        <p:spPr>
          <a:xfrm>
            <a:off x="1695488" y="3071810"/>
            <a:ext cx="1019124" cy="285752"/>
          </a:xfrm>
          <a:prstGeom prst="downArrow">
            <a:avLst/>
          </a:prstGeom>
          <a:solidFill>
            <a:srgbClr val="CCCCFF"/>
          </a:solidFill>
          <a:ln>
            <a:solidFill>
              <a:srgbClr val="F6F8A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34" y="3500438"/>
            <a:ext cx="3571900" cy="1500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endParaRPr lang="en-US" sz="2400" dirty="0"/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mengklasifikasikan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endParaRPr lang="en-US" sz="2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14876" y="3143248"/>
          <a:ext cx="4214842" cy="3484626"/>
        </p:xfrm>
        <a:graphic>
          <a:graphicData uri="http://schemas.openxmlformats.org/drawingml/2006/table">
            <a:tbl>
              <a:tblPr/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Narrow"/>
                          <a:ea typeface="Calibri"/>
                          <a:cs typeface="ArialNarrow"/>
                        </a:rPr>
                        <a:t>Setara</a:t>
                      </a:r>
                      <a:r>
                        <a:rPr lang="en-US" sz="2000" b="1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b="1" dirty="0" err="1">
                          <a:latin typeface="ArialNarrow"/>
                          <a:ea typeface="Calibri"/>
                          <a:cs typeface="ArialNarrow"/>
                        </a:rPr>
                        <a:t>Kas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Setara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kas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meliputi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deposito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jangka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pendek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yang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jangka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waktunya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sama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dengan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atau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kurang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dari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3 (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tiga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)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bulan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sejak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tanggal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penempatannya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dan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tidak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 </a:t>
                      </a:r>
                      <a:r>
                        <a:rPr lang="en-US" sz="2000" dirty="0" err="1">
                          <a:latin typeface="ArialNarrow"/>
                          <a:ea typeface="Calibri"/>
                          <a:cs typeface="ArialNarrow"/>
                        </a:rPr>
                        <a:t>dijaminkan</a:t>
                      </a:r>
                      <a:r>
                        <a:rPr lang="en-US" sz="2000" dirty="0">
                          <a:latin typeface="ArialNarrow"/>
                          <a:ea typeface="Calibri"/>
                          <a:cs typeface="ArialNarrow"/>
                        </a:rPr>
                        <a:t>.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Calibri"/>
                        </a:rPr>
                        <a:t>LK Interim PT. </a:t>
                      </a:r>
                      <a:r>
                        <a:rPr lang="en-US" sz="2000" i="1" dirty="0" err="1">
                          <a:latin typeface="Calibri"/>
                          <a:ea typeface="Times New Roman"/>
                          <a:cs typeface="Calibri"/>
                        </a:rPr>
                        <a:t>Adhi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Times New Roman"/>
                          <a:cs typeface="Calibri"/>
                        </a:rPr>
                        <a:t>Karya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en-US" sz="2000" i="1" dirty="0" err="1">
                          <a:latin typeface="Calibri"/>
                          <a:ea typeface="Times New Roman"/>
                          <a:cs typeface="Calibri"/>
                        </a:rPr>
                        <a:t>Tbk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Calibri"/>
                        </a:rPr>
                        <a:t>) 30 September 2011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 rot="16200000">
            <a:off x="3919562" y="4224314"/>
            <a:ext cx="1019124" cy="285752"/>
          </a:xfrm>
          <a:prstGeom prst="downArrow">
            <a:avLst/>
          </a:prstGeom>
          <a:solidFill>
            <a:srgbClr val="CCCCFF"/>
          </a:solidFill>
          <a:ln>
            <a:solidFill>
              <a:srgbClr val="F6F8A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1214422"/>
            <a:ext cx="6929486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rincian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85720" y="2214554"/>
            <a:ext cx="821537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id-ID" sz="2400" dirty="0">
                <a:sym typeface="Wingdings"/>
              </a:rPr>
              <a:t></a:t>
            </a:r>
            <a:r>
              <a:rPr lang="id-ID" sz="2400" dirty="0"/>
              <a:t> saldo kas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tunai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85720" y="3071810"/>
            <a:ext cx="8215370" cy="32861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/>
              <a:t>Bank </a:t>
            </a:r>
            <a:r>
              <a:rPr lang="id-ID" sz="2400" dirty="0">
                <a:sym typeface="Wingdings"/>
              </a:rPr>
              <a:t></a:t>
            </a:r>
            <a:r>
              <a:rPr lang="id-ID" sz="2400" dirty="0"/>
              <a:t> </a:t>
            </a:r>
            <a:r>
              <a:rPr lang="en-US" sz="2400" dirty="0" err="1"/>
              <a:t>saldo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bank </a:t>
            </a:r>
          </a:p>
          <a:p>
            <a:pPr marL="236538" lvl="0" indent="-236538" algn="just">
              <a:buFont typeface="Arial" pitchFamily="34" charset="0"/>
              <a:buChar char="•"/>
            </a:pPr>
            <a:r>
              <a:rPr lang="en-US" sz="2400" dirty="0" err="1"/>
              <a:t>Diklasifikasikan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/>
              <a:t>mata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bank</a:t>
            </a:r>
          </a:p>
          <a:p>
            <a:pPr marL="236538" lvl="0" indent="-236538" algn="just">
              <a:buFont typeface="Arial" pitchFamily="34" charset="0"/>
              <a:buChar char="•"/>
            </a:pPr>
            <a:r>
              <a:rPr lang="en-US" sz="2400" b="1" dirty="0"/>
              <a:t>Bank</a:t>
            </a:r>
            <a:r>
              <a:rPr lang="en-US" sz="2400" dirty="0"/>
              <a:t> </a:t>
            </a:r>
            <a:r>
              <a:rPr lang="en-US" sz="2400" dirty="0" err="1"/>
              <a:t>dikelompokkan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Bank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. 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berelasi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PSAK 7 : </a:t>
            </a:r>
            <a:r>
              <a:rPr lang="en-US" sz="2400" dirty="0" err="1"/>
              <a:t>Pengungkapan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Berelasi</a:t>
            </a:r>
            <a:endParaRPr lang="en-US" sz="2400" dirty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b="1" dirty="0" err="1"/>
              <a:t>Rincian</a:t>
            </a:r>
            <a:r>
              <a:rPr lang="en-US" sz="2400" b="1" dirty="0"/>
              <a:t> </a:t>
            </a:r>
            <a:r>
              <a:rPr lang="en-US" sz="2400" b="1" dirty="0" err="1"/>
              <a:t>jumlah</a:t>
            </a:r>
            <a:r>
              <a:rPr lang="en-US" sz="2400" b="1" dirty="0"/>
              <a:t> </a:t>
            </a:r>
            <a:r>
              <a:rPr lang="en-US" sz="2400" b="1" dirty="0" err="1"/>
              <a:t>kas</a:t>
            </a:r>
            <a:r>
              <a:rPr lang="en-US" sz="2400" b="1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bank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b="1" dirty="0"/>
              <a:t>material</a:t>
            </a:r>
            <a:r>
              <a:rPr lang="en-US" sz="2400" dirty="0"/>
              <a:t>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158" y="1428736"/>
            <a:ext cx="821537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/>
              <a:t>Penjelasan</a:t>
            </a:r>
            <a:r>
              <a:rPr lang="en-US" sz="2400" dirty="0"/>
              <a:t> lain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berelasi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357158" y="2214554"/>
            <a:ext cx="8215370" cy="4500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 err="1"/>
              <a:t>Deposito</a:t>
            </a:r>
            <a:r>
              <a:rPr lang="en-US" sz="2400" dirty="0"/>
              <a:t> – </a:t>
            </a:r>
            <a:r>
              <a:rPr lang="en-US" sz="2400" dirty="0" err="1"/>
              <a:t>deposito</a:t>
            </a:r>
            <a:r>
              <a:rPr lang="en-US" sz="2400" dirty="0"/>
              <a:t> </a:t>
            </a:r>
            <a:r>
              <a:rPr lang="id-ID" sz="2400" dirty="0">
                <a:sym typeface="Wingdings"/>
              </a:rPr>
              <a:t></a:t>
            </a:r>
            <a:r>
              <a:rPr lang="id-ID" sz="2400" dirty="0"/>
              <a:t> saldo deposito yang memenuhi kriteria sebagai kas atau setara kas dan tidak ada tujuan penggunaan khusus.</a:t>
            </a:r>
            <a:endParaRPr lang="en-US" sz="2400" dirty="0"/>
          </a:p>
          <a:p>
            <a:pPr marL="236538" lvl="0" indent="-236538" algn="just">
              <a:buFont typeface="Arial" pitchFamily="34" charset="0"/>
              <a:buChar char="•"/>
            </a:pPr>
            <a:r>
              <a:rPr lang="en-US" sz="2400" dirty="0" err="1"/>
              <a:t>Diklasifikasikan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/>
              <a:t>mata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dirty="0"/>
              <a:t>rupiah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. </a:t>
            </a:r>
          </a:p>
          <a:p>
            <a:pPr marL="236538" lvl="0" indent="-236538" algn="just">
              <a:buFont typeface="Arial" pitchFamily="34" charset="0"/>
              <a:buChar char="•"/>
            </a:pPr>
            <a:r>
              <a:rPr lang="en-US" sz="2400" dirty="0"/>
              <a:t>Bank </a:t>
            </a:r>
            <a:r>
              <a:rPr lang="en-US" sz="2400" dirty="0" err="1"/>
              <a:t>dikelompokkan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b="1" dirty="0"/>
              <a:t>Bank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b="1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relasi</a:t>
            </a:r>
            <a:endParaRPr lang="en-US" sz="2400" b="1" dirty="0"/>
          </a:p>
          <a:p>
            <a:pPr marL="236538" lvl="0" indent="-236538" algn="just">
              <a:buFont typeface="Arial" pitchFamily="34" charset="0"/>
              <a:buChar char="•"/>
            </a:pPr>
            <a:r>
              <a:rPr lang="en-US" sz="2400" b="1" dirty="0" err="1"/>
              <a:t>Rincian</a:t>
            </a:r>
            <a:r>
              <a:rPr lang="en-US" sz="2400" b="1" dirty="0"/>
              <a:t> </a:t>
            </a:r>
            <a:r>
              <a:rPr lang="en-US" sz="2400" b="1" dirty="0" err="1"/>
              <a:t>jumlah</a:t>
            </a:r>
            <a:r>
              <a:rPr lang="en-US" sz="2400" b="1" dirty="0"/>
              <a:t> </a:t>
            </a:r>
            <a:r>
              <a:rPr lang="en-US" sz="2400" b="1" dirty="0" err="1"/>
              <a:t>deposito</a:t>
            </a:r>
            <a:r>
              <a:rPr lang="en-US" sz="2400" b="1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bank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material</a:t>
            </a:r>
          </a:p>
          <a:p>
            <a:pPr marL="236538" lvl="0" indent="-236538" algn="just">
              <a:buFont typeface="Arial" pitchFamily="34" charset="0"/>
              <a:buChar char="•"/>
            </a:pPr>
            <a:r>
              <a:rPr lang="en-US" sz="2400" b="1" dirty="0"/>
              <a:t>Tingkat </a:t>
            </a:r>
            <a:r>
              <a:rPr lang="en-US" sz="2400" b="1" dirty="0" err="1"/>
              <a:t>suku</a:t>
            </a:r>
            <a:r>
              <a:rPr lang="en-US" sz="2400" b="1" dirty="0"/>
              <a:t> </a:t>
            </a:r>
            <a:r>
              <a:rPr lang="en-US" sz="2400" b="1" dirty="0" err="1"/>
              <a:t>bunga</a:t>
            </a:r>
            <a:r>
              <a:rPr lang="en-US" sz="2400" b="1" dirty="0"/>
              <a:t> rata-rata </a:t>
            </a:r>
            <a:r>
              <a:rPr lang="en-US" sz="2400" dirty="0" err="1"/>
              <a:t>deposito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rupiah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1835" y="1285860"/>
            <a:ext cx="2928958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000" b="1" dirty="0">
                <a:solidFill>
                  <a:schemeClr val="tx1"/>
                </a:solidFill>
              </a:rPr>
              <a:t>Instrumen Keuangan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01" y="2214554"/>
            <a:ext cx="1500198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>
                <a:solidFill>
                  <a:schemeClr val="tx1"/>
                </a:solidFill>
              </a:rPr>
              <a:t>Aset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Keuangan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5951" y="2214554"/>
            <a:ext cx="1500198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>
                <a:solidFill>
                  <a:schemeClr val="tx1"/>
                </a:solidFill>
              </a:rPr>
              <a:t>Liabilitas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Keuangan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1901" y="2214554"/>
            <a:ext cx="1500198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>
                <a:solidFill>
                  <a:schemeClr val="tx1"/>
                </a:solidFill>
              </a:rPr>
              <a:t>Instrumen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Ekuitas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6413" y="2214554"/>
            <a:ext cx="1500198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>
                <a:solidFill>
                  <a:schemeClr val="tx1"/>
                </a:solidFill>
              </a:rPr>
              <a:t>Instrumen Derivatif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50925" y="2214554"/>
            <a:ext cx="164307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>
                <a:solidFill>
                  <a:schemeClr val="tx1"/>
                </a:solidFill>
              </a:rPr>
              <a:t>Instrumen Lindung Nilai</a:t>
            </a:r>
          </a:p>
        </p:txBody>
      </p:sp>
      <p:cxnSp>
        <p:nvCxnSpPr>
          <p:cNvPr id="11" name="Elbow Connector 10"/>
          <p:cNvCxnSpPr>
            <a:stCxn id="5" idx="2"/>
            <a:endCxn id="6" idx="0"/>
          </p:cNvCxnSpPr>
          <p:nvPr/>
        </p:nvCxnSpPr>
        <p:spPr>
          <a:xfrm rot="5400000">
            <a:off x="2678893" y="107133"/>
            <a:ext cx="428628" cy="37862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10" idx="0"/>
          </p:cNvCxnSpPr>
          <p:nvPr/>
        </p:nvCxnSpPr>
        <p:spPr>
          <a:xfrm rot="16200000" flipH="1">
            <a:off x="6215074" y="357166"/>
            <a:ext cx="428628" cy="328614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7" idx="0"/>
          </p:cNvCxnSpPr>
          <p:nvPr/>
        </p:nvCxnSpPr>
        <p:spPr>
          <a:xfrm rot="5400000">
            <a:off x="3571868" y="1000108"/>
            <a:ext cx="428628" cy="200026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9" idx="0"/>
          </p:cNvCxnSpPr>
          <p:nvPr/>
        </p:nvCxnSpPr>
        <p:spPr>
          <a:xfrm rot="16200000" flipH="1">
            <a:off x="5322099" y="1250141"/>
            <a:ext cx="428628" cy="150019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8" idx="0"/>
          </p:cNvCxnSpPr>
          <p:nvPr/>
        </p:nvCxnSpPr>
        <p:spPr>
          <a:xfrm rot="5400000">
            <a:off x="4464843" y="1893083"/>
            <a:ext cx="428628" cy="2143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2877" y="3214686"/>
            <a:ext cx="1428760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Aset Keuangan yang diukur pada nilai wajar melalui laporan laba rugi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877" y="4429132"/>
            <a:ext cx="1428760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Investas dimiliki hingga jatuh tempo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877" y="5214950"/>
            <a:ext cx="1428760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Pinjaman diberikan dan Piutang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877" y="6000768"/>
            <a:ext cx="1428760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Aset keuangan tersedia untuk dijual</a:t>
            </a:r>
          </a:p>
        </p:txBody>
      </p:sp>
      <p:cxnSp>
        <p:nvCxnSpPr>
          <p:cNvPr id="20" name="Shape 35"/>
          <p:cNvCxnSpPr>
            <a:stCxn id="6" idx="2"/>
            <a:endCxn id="16" idx="1"/>
          </p:cNvCxnSpPr>
          <p:nvPr/>
        </p:nvCxnSpPr>
        <p:spPr>
          <a:xfrm rot="5400000">
            <a:off x="214283" y="2964653"/>
            <a:ext cx="964413" cy="607223"/>
          </a:xfrm>
          <a:prstGeom prst="bentConnector4">
            <a:avLst>
              <a:gd name="adj1" fmla="val 22222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37"/>
          <p:cNvCxnSpPr>
            <a:stCxn id="6" idx="2"/>
            <a:endCxn id="17" idx="1"/>
          </p:cNvCxnSpPr>
          <p:nvPr/>
        </p:nvCxnSpPr>
        <p:spPr>
          <a:xfrm rot="5400000">
            <a:off x="-285783" y="3464719"/>
            <a:ext cx="1964545" cy="607223"/>
          </a:xfrm>
          <a:prstGeom prst="bentConnector4">
            <a:avLst>
              <a:gd name="adj1" fmla="val 12125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41"/>
          <p:cNvCxnSpPr>
            <a:stCxn id="6" idx="2"/>
            <a:endCxn id="18" idx="1"/>
          </p:cNvCxnSpPr>
          <p:nvPr/>
        </p:nvCxnSpPr>
        <p:spPr>
          <a:xfrm rot="5400000">
            <a:off x="-678692" y="3857628"/>
            <a:ext cx="2750363" cy="607223"/>
          </a:xfrm>
          <a:prstGeom prst="bentConnector4">
            <a:avLst>
              <a:gd name="adj1" fmla="val 9190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45"/>
          <p:cNvCxnSpPr>
            <a:stCxn id="6" idx="2"/>
            <a:endCxn id="19" idx="1"/>
          </p:cNvCxnSpPr>
          <p:nvPr/>
        </p:nvCxnSpPr>
        <p:spPr>
          <a:xfrm rot="5400000">
            <a:off x="-1071601" y="4250537"/>
            <a:ext cx="3536181" cy="607223"/>
          </a:xfrm>
          <a:prstGeom prst="bentConnector4">
            <a:avLst>
              <a:gd name="adj1" fmla="val 7113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78827" y="3214686"/>
            <a:ext cx="1428760" cy="1357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Liabilitas Keuangan yang diukur pada nilai wajar melalui laporan laba rugi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78827" y="4786322"/>
            <a:ext cx="1428760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Kewajiban Lainnya</a:t>
            </a:r>
          </a:p>
        </p:txBody>
      </p:sp>
      <p:cxnSp>
        <p:nvCxnSpPr>
          <p:cNvPr id="26" name="Shape 54"/>
          <p:cNvCxnSpPr>
            <a:stCxn id="7" idx="2"/>
            <a:endCxn id="24" idx="1"/>
          </p:cNvCxnSpPr>
          <p:nvPr/>
        </p:nvCxnSpPr>
        <p:spPr>
          <a:xfrm rot="5400000">
            <a:off x="1928795" y="3036091"/>
            <a:ext cx="1107289" cy="607223"/>
          </a:xfrm>
          <a:prstGeom prst="bentConnector4">
            <a:avLst>
              <a:gd name="adj1" fmla="val 19355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55"/>
          <p:cNvCxnSpPr>
            <a:stCxn id="7" idx="2"/>
            <a:endCxn id="25" idx="1"/>
          </p:cNvCxnSpPr>
          <p:nvPr/>
        </p:nvCxnSpPr>
        <p:spPr>
          <a:xfrm rot="5400000">
            <a:off x="1357291" y="3607595"/>
            <a:ext cx="2250297" cy="607223"/>
          </a:xfrm>
          <a:prstGeom prst="bentConnector4">
            <a:avLst>
              <a:gd name="adj1" fmla="val 10115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36215" y="3214686"/>
            <a:ext cx="1285884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Instrumen Ekuitas Biasa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6215" y="4143380"/>
            <a:ext cx="1285884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Instrumen Ekuitas Majemuk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36215" y="5214950"/>
            <a:ext cx="1285884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Instrumen Ekuitas Sinstesis</a:t>
            </a:r>
          </a:p>
        </p:txBody>
      </p:sp>
      <p:cxnSp>
        <p:nvCxnSpPr>
          <p:cNvPr id="31" name="Shape 64"/>
          <p:cNvCxnSpPr>
            <a:stCxn id="8" idx="2"/>
            <a:endCxn id="28" idx="1"/>
          </p:cNvCxnSpPr>
          <p:nvPr/>
        </p:nvCxnSpPr>
        <p:spPr>
          <a:xfrm rot="5400000">
            <a:off x="3911199" y="2911075"/>
            <a:ext cx="785818" cy="535785"/>
          </a:xfrm>
          <a:prstGeom prst="bentConnector4">
            <a:avLst>
              <a:gd name="adj1" fmla="val 27273"/>
              <a:gd name="adj2" fmla="val 14266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65"/>
          <p:cNvCxnSpPr>
            <a:stCxn id="8" idx="2"/>
            <a:endCxn id="29" idx="1"/>
          </p:cNvCxnSpPr>
          <p:nvPr/>
        </p:nvCxnSpPr>
        <p:spPr>
          <a:xfrm rot="5400000">
            <a:off x="3428993" y="3393281"/>
            <a:ext cx="1750231" cy="535785"/>
          </a:xfrm>
          <a:prstGeom prst="bentConnector4">
            <a:avLst>
              <a:gd name="adj1" fmla="val 12654"/>
              <a:gd name="adj2" fmla="val 14266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66"/>
          <p:cNvCxnSpPr>
            <a:stCxn id="8" idx="2"/>
            <a:endCxn id="30" idx="1"/>
          </p:cNvCxnSpPr>
          <p:nvPr/>
        </p:nvCxnSpPr>
        <p:spPr>
          <a:xfrm rot="5400000">
            <a:off x="2893208" y="3929066"/>
            <a:ext cx="2821801" cy="535785"/>
          </a:xfrm>
          <a:prstGeom prst="bentConnector4">
            <a:avLst>
              <a:gd name="adj1" fmla="val 8398"/>
              <a:gd name="adj2" fmla="val 14266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822165" y="3214686"/>
            <a:ext cx="121444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Derivatif Biasa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22165" y="4143380"/>
            <a:ext cx="121444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Derivatif Melekat</a:t>
            </a:r>
          </a:p>
        </p:txBody>
      </p:sp>
      <p:cxnSp>
        <p:nvCxnSpPr>
          <p:cNvPr id="36" name="Shape 76"/>
          <p:cNvCxnSpPr>
            <a:stCxn id="9" idx="2"/>
            <a:endCxn id="34" idx="1"/>
          </p:cNvCxnSpPr>
          <p:nvPr/>
        </p:nvCxnSpPr>
        <p:spPr>
          <a:xfrm rot="5400000">
            <a:off x="5679290" y="2928934"/>
            <a:ext cx="750099" cy="464347"/>
          </a:xfrm>
          <a:prstGeom prst="bentConnector4">
            <a:avLst>
              <a:gd name="adj1" fmla="val 28571"/>
              <a:gd name="adj2" fmla="val 14923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77"/>
          <p:cNvCxnSpPr>
            <a:stCxn id="9" idx="2"/>
            <a:endCxn id="35" idx="1"/>
          </p:cNvCxnSpPr>
          <p:nvPr/>
        </p:nvCxnSpPr>
        <p:spPr>
          <a:xfrm rot="5400000">
            <a:off x="5214943" y="3393281"/>
            <a:ext cx="1678793" cy="464347"/>
          </a:xfrm>
          <a:prstGeom prst="bentConnector4">
            <a:avLst>
              <a:gd name="adj1" fmla="val 14131"/>
              <a:gd name="adj2" fmla="val 14923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65239" y="3214686"/>
            <a:ext cx="135732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Atas Nilai Wajar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465239" y="4071942"/>
            <a:ext cx="1357322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Atas Arus Kas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65239" y="4786322"/>
            <a:ext cx="1357322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dirty="0">
                <a:solidFill>
                  <a:schemeClr val="tx1"/>
                </a:solidFill>
              </a:rPr>
              <a:t>Atas Investasi Neto pada Operasi Luar Negeri</a:t>
            </a:r>
          </a:p>
        </p:txBody>
      </p:sp>
      <p:cxnSp>
        <p:nvCxnSpPr>
          <p:cNvPr id="41" name="Shape 85"/>
          <p:cNvCxnSpPr>
            <a:stCxn id="10" idx="2"/>
            <a:endCxn id="38" idx="1"/>
          </p:cNvCxnSpPr>
          <p:nvPr/>
        </p:nvCxnSpPr>
        <p:spPr>
          <a:xfrm rot="5400000">
            <a:off x="7411661" y="2839637"/>
            <a:ext cx="714380" cy="607223"/>
          </a:xfrm>
          <a:prstGeom prst="bentConnector4">
            <a:avLst>
              <a:gd name="adj1" fmla="val 30000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86"/>
          <p:cNvCxnSpPr>
            <a:stCxn id="10" idx="2"/>
            <a:endCxn id="39" idx="1"/>
          </p:cNvCxnSpPr>
          <p:nvPr/>
        </p:nvCxnSpPr>
        <p:spPr>
          <a:xfrm rot="5400000">
            <a:off x="7000893" y="3250405"/>
            <a:ext cx="1535917" cy="607223"/>
          </a:xfrm>
          <a:prstGeom prst="bentConnector4">
            <a:avLst>
              <a:gd name="adj1" fmla="val 13119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87"/>
          <p:cNvCxnSpPr>
            <a:stCxn id="10" idx="2"/>
            <a:endCxn id="40" idx="1"/>
          </p:cNvCxnSpPr>
          <p:nvPr/>
        </p:nvCxnSpPr>
        <p:spPr>
          <a:xfrm rot="5400000">
            <a:off x="6536546" y="3714752"/>
            <a:ext cx="2464611" cy="607223"/>
          </a:xfrm>
          <a:prstGeom prst="bentConnector4">
            <a:avLst>
              <a:gd name="adj1" fmla="val 8596"/>
              <a:gd name="adj2" fmla="val 13764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14612" y="621508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Instrumen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0" y="1500174"/>
            <a:ext cx="3929058" cy="51435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PIUTANG DAN PINJAMAN YANG DIBERIKAN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1428736"/>
            <a:ext cx="7215238" cy="642942"/>
          </a:xfrm>
          <a:prstGeom prst="round2DiagRect">
            <a:avLst/>
          </a:prstGeom>
          <a:solidFill>
            <a:srgbClr val="B3F062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Definisi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klaim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pihak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lain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28596" y="2500306"/>
            <a:ext cx="2643206" cy="928694"/>
          </a:xfrm>
          <a:prstGeom prst="round2DiagRect">
            <a:avLst/>
          </a:prstGeom>
          <a:solidFill>
            <a:srgbClr val="FFCCFF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didasarkan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perjanjian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tertulis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786182" y="2500306"/>
            <a:ext cx="4929222" cy="847732"/>
          </a:xfrm>
          <a:prstGeom prst="round2DiagRect">
            <a:avLst/>
          </a:prstGeom>
          <a:solidFill>
            <a:srgbClr val="FFFF99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wesel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tagih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(promissory notes)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notes receivable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28596" y="3857628"/>
            <a:ext cx="2643206" cy="1143008"/>
          </a:xfrm>
          <a:prstGeom prst="round2DiagRect">
            <a:avLst/>
          </a:prstGeom>
          <a:solidFill>
            <a:srgbClr val="99FFCC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faktur (</a:t>
            </a:r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invoice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dari transaksi penjualan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714744" y="4000504"/>
            <a:ext cx="4929222" cy="847732"/>
          </a:xfrm>
          <a:prstGeom prst="round2DiagRect">
            <a:avLst/>
          </a:prstGeom>
          <a:solidFill>
            <a:srgbClr val="F1A5BD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Piutang Dagang atau </a:t>
            </a:r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ccount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receivable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atau </a:t>
            </a:r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trade receivable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214678" y="2643182"/>
            <a:ext cx="428628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214678" y="4000504"/>
            <a:ext cx="428628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785918" y="5500702"/>
            <a:ext cx="2928958" cy="857256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piutang dari pihak berelasi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PSAK 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5143504" y="5500702"/>
            <a:ext cx="2500330" cy="847732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piutang dari pihak ketiga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3867928" y="4929198"/>
            <a:ext cx="500066" cy="500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6000760" y="4929198"/>
            <a:ext cx="500066" cy="500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Piutang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3240" y="121442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Jatuh</a:t>
            </a:r>
            <a:r>
              <a:rPr lang="en-US" sz="2400" b="1" dirty="0"/>
              <a:t> Tempo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85736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</a:rPr>
              <a:t>&gt; 1 </a:t>
            </a:r>
            <a:r>
              <a:rPr lang="en-US" sz="2400" b="1" dirty="0" err="1">
                <a:solidFill>
                  <a:srgbClr val="00B050"/>
                </a:solidFill>
              </a:rPr>
              <a:t>tahun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id-ID" sz="2400" b="1" dirty="0">
                <a:solidFill>
                  <a:srgbClr val="00B050"/>
                </a:solidFill>
              </a:rPr>
              <a:t>atau siklus operas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28926" y="2000240"/>
            <a:ext cx="571504" cy="500066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7620" y="192880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>
                <a:solidFill>
                  <a:srgbClr val="00B050"/>
                </a:solidFill>
              </a:rPr>
              <a:t>aset lancar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812317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&lt; 1 </a:t>
            </a:r>
            <a:r>
              <a:rPr lang="en-US" sz="2400" b="1" dirty="0" err="1">
                <a:solidFill>
                  <a:srgbClr val="0070C0"/>
                </a:solidFill>
              </a:rPr>
              <a:t>tahun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id-ID" sz="2400" b="1" dirty="0">
                <a:solidFill>
                  <a:srgbClr val="0070C0"/>
                </a:solidFill>
              </a:rPr>
              <a:t>atau siklus operas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29256" y="2955193"/>
            <a:ext cx="571504" cy="500066"/>
          </a:xfrm>
          <a:prstGeom prst="rightArrow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2883755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id-ID" sz="2400" b="1" dirty="0">
                <a:solidFill>
                  <a:srgbClr val="0070C0"/>
                </a:solidFill>
              </a:rPr>
              <a:t>set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tidak</a:t>
            </a:r>
            <a:r>
              <a:rPr lang="id-ID" sz="2400" b="1" dirty="0">
                <a:solidFill>
                  <a:srgbClr val="0070C0"/>
                </a:solidFill>
              </a:rPr>
              <a:t> lancar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1442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286" y="1000108"/>
            <a:ext cx="1829714" cy="156545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57422" y="407194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Klasifikasi</a:t>
            </a:r>
            <a:r>
              <a:rPr lang="en-US" sz="2400" b="1" dirty="0"/>
              <a:t> </a:t>
            </a:r>
            <a:r>
              <a:rPr lang="en-US" sz="2400" b="1" dirty="0" err="1"/>
              <a:t>menurut</a:t>
            </a:r>
            <a:r>
              <a:rPr lang="en-US" sz="2400" b="1" dirty="0"/>
              <a:t> PSAK 55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4572008"/>
            <a:ext cx="89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>
                <a:solidFill>
                  <a:srgbClr val="FF5050"/>
                </a:solidFill>
              </a:rPr>
              <a:t>pinjaman yang diberikan dan piutang (</a:t>
            </a:r>
            <a:r>
              <a:rPr lang="id-ID" sz="2400" b="1" i="1" dirty="0">
                <a:solidFill>
                  <a:srgbClr val="FF5050"/>
                </a:solidFill>
              </a:rPr>
              <a:t>loans and receivable</a:t>
            </a:r>
            <a:r>
              <a:rPr lang="id-ID" sz="2400" b="1" dirty="0">
                <a:solidFill>
                  <a:srgbClr val="FF5050"/>
                </a:solidFill>
              </a:rPr>
              <a:t>)</a:t>
            </a:r>
            <a:endParaRPr lang="en-US" sz="2400" b="1" dirty="0">
              <a:solidFill>
                <a:srgbClr val="FF5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5145488"/>
            <a:ext cx="321471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400" dirty="0"/>
              <a:t>aset keuangan non derivatif yang pembayarannya telah ditentukan</a:t>
            </a:r>
            <a:endParaRPr lang="en-US" sz="2400" b="1" dirty="0">
              <a:solidFill>
                <a:srgbClr val="FF5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5143512"/>
            <a:ext cx="3214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400" dirty="0"/>
              <a:t>tidak memiliki kuotasi di pasar aktif</a:t>
            </a:r>
            <a:endParaRPr lang="en-US" sz="24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2" grpId="0"/>
      <p:bldP spid="14" grpId="0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/>
              <a:t>Wesel </a:t>
            </a:r>
            <a:r>
              <a:rPr lang="en-US" dirty="0" err="1"/>
              <a:t>Tagih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05800" cy="449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2466" name="Litebulb"/>
          <p:cNvSpPr>
            <a:spLocks noEditPoints="1" noChangeArrowheads="1"/>
          </p:cNvSpPr>
          <p:nvPr/>
        </p:nvSpPr>
        <p:spPr bwMode="auto">
          <a:xfrm rot="1209965">
            <a:off x="7709899" y="4863348"/>
            <a:ext cx="653690" cy="98973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Wesel </a:t>
            </a:r>
            <a:r>
              <a:rPr lang="en-US" dirty="0" err="1"/>
              <a:t>Tagih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14282" y="1357298"/>
            <a:ext cx="8572560" cy="5072098"/>
          </a:xfrm>
          <a:prstGeom prst="foldedCorner">
            <a:avLst/>
          </a:prstGeom>
          <a:solidFill>
            <a:srgbClr val="9AF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PT. Sakura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menerima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wesel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tagih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PT. Lily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melunasi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dagang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telah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jatuh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tempo. Wesel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tagih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nominal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30.000.000,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12%,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diterbitkan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1 Nov 2015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jangka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waktu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120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pokok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dibayarkan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jatuh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tempo.Wesel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jatuh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tempo pada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tanggal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29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Februari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2016.</a:t>
            </a: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4414" y="3857628"/>
          <a:ext cx="6572264" cy="2143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3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Bulan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Akumulasi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Jangka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Waktu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Nopember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r>
                        <a:rPr lang="en-US" baseline="0" dirty="0"/>
                        <a:t> –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/>
                        <a:t>Desember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/>
                        <a:t>Januari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/>
                        <a:t>Februari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Wesel </a:t>
            </a:r>
            <a:r>
              <a:rPr lang="en-US" dirty="0" err="1"/>
              <a:t>Tagih</a:t>
            </a:r>
            <a:r>
              <a:rPr lang="en-US" dirty="0"/>
              <a:t> 1…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214282" y="1142984"/>
            <a:ext cx="8715404" cy="5500726"/>
          </a:xfrm>
          <a:prstGeom prst="foldedCorner">
            <a:avLst/>
          </a:prstGeom>
          <a:solidFill>
            <a:srgbClr val="9AF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Jurnal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dibuat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PT. Sakura 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Wesel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tagih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Rp30.000.000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dagang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Rp30.000.000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Jurnal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penyesuaian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untuk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pengakuan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berjalan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Nopember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sampai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31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Desember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Nopember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sampai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31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Desember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Rp30.000.000 x 12% x 60/360 = Rp600.000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	Rp600.000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Pendapatan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	Rp600.000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(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jurnal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penyesuaian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ini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dapat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dibuat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jurnal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balik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,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namun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dalam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kasus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ini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diasumsikan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tidak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dibuat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jurnal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balik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</a:rPr>
              <a:t>)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Wesel </a:t>
            </a:r>
            <a:r>
              <a:rPr lang="en-US" dirty="0" err="1"/>
              <a:t>Tagih</a:t>
            </a:r>
            <a:r>
              <a:rPr lang="en-US" dirty="0"/>
              <a:t> 1…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214282" y="1285860"/>
            <a:ext cx="8715404" cy="5429288"/>
          </a:xfrm>
          <a:prstGeom prst="foldedCorner">
            <a:avLst/>
          </a:prstGeom>
          <a:solidFill>
            <a:srgbClr val="9AF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Jurnal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pada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saat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pelunasan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wesel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tagih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Januari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sampai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29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Februari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2012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30.000.000 x 12% x 60/360 = 600.000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diterima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adalah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jumlah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pokok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wesel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sebesar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30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ditambah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selama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120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hari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jadi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= 30.000.000 + 1.200.000 = 3.120.000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	Rp31.200.000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Pendapatan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	 Rp600.000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		 Rp600.000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Wesel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tagih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					Rp30.000.000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asumsi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tidak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dibuat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jurnal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balik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pada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1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Januari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2012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atas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jurnal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penyesuaian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/>
              <a:t>Wesel </a:t>
            </a:r>
            <a:r>
              <a:rPr lang="en-US" dirty="0" err="1"/>
              <a:t>Tagih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Bunga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1285860"/>
            <a:ext cx="8286808" cy="107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jangka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panjang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penerbit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mendapatkan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kecil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dibayarkan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masa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depan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786058"/>
            <a:ext cx="8286808" cy="107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membayar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penjualan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penjualan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dicatat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nominal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wesel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tersebut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namun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dicatat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kini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pembayaran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masa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depan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214818"/>
            <a:ext cx="8286808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pelunasan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pendapatan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ditangguhkan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dipisahkan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komponen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pendapatan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bunga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 rot="5400000">
            <a:off x="3643306" y="2285992"/>
            <a:ext cx="500066" cy="642942"/>
          </a:xfrm>
          <a:prstGeom prst="notched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5400000">
            <a:off x="3643306" y="3786190"/>
            <a:ext cx="500066" cy="642942"/>
          </a:xfrm>
          <a:prstGeom prst="notched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90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5599893"/>
            <a:ext cx="1285884" cy="12581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0793"/>
            <a:ext cx="8229600" cy="563563"/>
          </a:xfrm>
        </p:spPr>
        <p:txBody>
          <a:bodyPr/>
          <a:lstStyle/>
          <a:p>
            <a:r>
              <a:rPr lang="en-US" dirty="0" err="1"/>
              <a:t>Pembayaran</a:t>
            </a:r>
            <a:r>
              <a:rPr lang="en-US" dirty="0"/>
              <a:t> Wesel </a:t>
            </a:r>
            <a:r>
              <a:rPr lang="en-US" dirty="0" err="1"/>
              <a:t>Tagih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9604" y="1357298"/>
            <a:ext cx="8305800" cy="1133468"/>
          </a:xfrm>
        </p:spPr>
        <p:txBody>
          <a:bodyPr/>
          <a:lstStyle/>
          <a:p>
            <a:r>
              <a:rPr lang="en-US" sz="2800" dirty="0" err="1">
                <a:solidFill>
                  <a:srgbClr val="002060"/>
                </a:solidFill>
              </a:rPr>
              <a:t>Langsung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dilunasi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err="1">
                <a:solidFill>
                  <a:srgbClr val="002060"/>
                </a:solidFill>
              </a:rPr>
              <a:t>Angsuran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dirty="0" err="1">
                <a:solidFill>
                  <a:srgbClr val="002060"/>
                </a:solidFill>
              </a:rPr>
              <a:t>nilai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pokok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ditambah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dengan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bunga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err="1">
                <a:solidFill>
                  <a:srgbClr val="002060"/>
                </a:solidFill>
              </a:rPr>
              <a:t>Contoh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Wesel </a:t>
            </a:r>
            <a:r>
              <a:rPr lang="en-US" sz="2400" dirty="0" err="1">
                <a:solidFill>
                  <a:srgbClr val="002060"/>
                </a:solidFill>
              </a:rPr>
              <a:t>tagih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dengan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nilai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pokok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Rp</a:t>
            </a:r>
            <a:r>
              <a:rPr lang="en-US" sz="2400" dirty="0">
                <a:solidFill>
                  <a:srgbClr val="002060"/>
                </a:solidFill>
              </a:rPr>
              <a:t> 300 </a:t>
            </a:r>
            <a:r>
              <a:rPr lang="en-US" sz="2400" dirty="0" err="1">
                <a:solidFill>
                  <a:srgbClr val="002060"/>
                </a:solidFill>
              </a:rPr>
              <a:t>juta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bunga</a:t>
            </a:r>
            <a:r>
              <a:rPr lang="en-US" sz="2400" dirty="0">
                <a:solidFill>
                  <a:srgbClr val="002060"/>
                </a:solidFill>
              </a:rPr>
              <a:t> 10% </a:t>
            </a:r>
            <a:r>
              <a:rPr lang="en-US" sz="2400" dirty="0" err="1">
                <a:solidFill>
                  <a:srgbClr val="002060"/>
                </a:solidFill>
              </a:rPr>
              <a:t>dibayar</a:t>
            </a:r>
            <a:r>
              <a:rPr lang="en-US" sz="2400" dirty="0">
                <a:solidFill>
                  <a:srgbClr val="002060"/>
                </a:solidFill>
              </a:rPr>
              <a:t> 3 kali</a:t>
            </a:r>
          </a:p>
          <a:p>
            <a:pPr lvl="1"/>
            <a:r>
              <a:rPr lang="en-US" sz="2400" dirty="0" err="1">
                <a:solidFill>
                  <a:srgbClr val="002060"/>
                </a:solidFill>
              </a:rPr>
              <a:t>Pembayaran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2060"/>
                </a:solidFill>
              </a:rPr>
              <a:t>pokok</a:t>
            </a:r>
            <a:r>
              <a:rPr lang="en-US" sz="2400" dirty="0">
                <a:solidFill>
                  <a:srgbClr val="002060"/>
                </a:solidFill>
              </a:rPr>
              <a:t> 100juta </a:t>
            </a:r>
            <a:r>
              <a:rPr lang="en-US" sz="2400" dirty="0" err="1">
                <a:solidFill>
                  <a:srgbClr val="002060"/>
                </a:solidFill>
              </a:rPr>
              <a:t>tiap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tahun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ditambah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dengan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bunga</a:t>
            </a:r>
            <a:r>
              <a:rPr lang="en-US" sz="2400" dirty="0">
                <a:solidFill>
                  <a:srgbClr val="002060"/>
                </a:solidFill>
              </a:rPr>
              <a:t> yang </a:t>
            </a:r>
            <a:r>
              <a:rPr lang="en-US" sz="2400" dirty="0" err="1">
                <a:solidFill>
                  <a:srgbClr val="002060"/>
                </a:solidFill>
              </a:rPr>
              <a:t>dihitung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dari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jumlah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saldo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piutang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tersisa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1: </a:t>
            </a:r>
            <a:r>
              <a:rPr lang="en-US" sz="2400" dirty="0" err="1">
                <a:solidFill>
                  <a:srgbClr val="002060"/>
                </a:solidFill>
              </a:rPr>
              <a:t>Rp</a:t>
            </a:r>
            <a:r>
              <a:rPr lang="en-US" sz="2400" dirty="0">
                <a:solidFill>
                  <a:srgbClr val="002060"/>
                </a:solidFill>
              </a:rPr>
              <a:t> 130 </a:t>
            </a:r>
            <a:r>
              <a:rPr lang="en-US" sz="2400" dirty="0" err="1">
                <a:solidFill>
                  <a:srgbClr val="002060"/>
                </a:solidFill>
              </a:rPr>
              <a:t>juta</a:t>
            </a:r>
            <a:r>
              <a:rPr lang="en-US" sz="2400" dirty="0">
                <a:solidFill>
                  <a:srgbClr val="002060"/>
                </a:solidFill>
              </a:rPr>
              <a:t>; 2: </a:t>
            </a:r>
            <a:r>
              <a:rPr lang="en-US" sz="2400" dirty="0" err="1">
                <a:solidFill>
                  <a:srgbClr val="002060"/>
                </a:solidFill>
              </a:rPr>
              <a:t>Rp</a:t>
            </a:r>
            <a:r>
              <a:rPr lang="en-US" sz="2400" dirty="0">
                <a:solidFill>
                  <a:srgbClr val="002060"/>
                </a:solidFill>
              </a:rPr>
              <a:t> 120 </a:t>
            </a:r>
            <a:r>
              <a:rPr lang="en-US" sz="2400" dirty="0" err="1">
                <a:solidFill>
                  <a:srgbClr val="002060"/>
                </a:solidFill>
              </a:rPr>
              <a:t>juta</a:t>
            </a:r>
            <a:r>
              <a:rPr lang="en-US" sz="2400" dirty="0">
                <a:solidFill>
                  <a:srgbClr val="002060"/>
                </a:solidFill>
              </a:rPr>
              <a:t>; 3: </a:t>
            </a:r>
            <a:r>
              <a:rPr lang="en-US" sz="2400" dirty="0" err="1">
                <a:solidFill>
                  <a:srgbClr val="002060"/>
                </a:solidFill>
              </a:rPr>
              <a:t>Rp</a:t>
            </a:r>
            <a:r>
              <a:rPr lang="en-US" sz="2400" dirty="0">
                <a:solidFill>
                  <a:srgbClr val="002060"/>
                </a:solidFill>
              </a:rPr>
              <a:t> 110 </a:t>
            </a:r>
            <a:r>
              <a:rPr lang="en-US" sz="2400" dirty="0" err="1">
                <a:solidFill>
                  <a:srgbClr val="002060"/>
                </a:solidFill>
              </a:rPr>
              <a:t>juta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Picture 6" descr="business_office_186830_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2808"/>
            <a:ext cx="1571604" cy="158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305800" cy="3276608"/>
          </a:xfrm>
          <a:solidFill>
            <a:srgbClr val="F1A5BD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just"/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pPr algn="just"/>
            <a:r>
              <a:rPr lang="en-US" sz="2400" dirty="0" err="1"/>
              <a:t>diperhitungkan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angsurannya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: </a:t>
            </a:r>
            <a:r>
              <a:rPr lang="en-US" sz="2400" dirty="0" err="1"/>
              <a:t>jumlah</a:t>
            </a:r>
            <a:r>
              <a:rPr lang="en-US" sz="2400" dirty="0"/>
              <a:t> yang </a:t>
            </a:r>
            <a:r>
              <a:rPr lang="en-US" sz="2400" dirty="0" err="1"/>
              <a:t>dibayarkan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dialokasikan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endParaRPr lang="en-US" sz="2400" dirty="0"/>
          </a:p>
          <a:p>
            <a:pPr algn="just"/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angsuran</a:t>
            </a:r>
            <a:r>
              <a:rPr lang="en-US" sz="2400" dirty="0" err="1">
                <a:sym typeface="Wingdings" pitchFamily="2" charset="2"/>
              </a:rPr>
              <a:t>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annuitas</a:t>
            </a:r>
            <a:r>
              <a:rPr lang="en-US" sz="2400" dirty="0"/>
              <a:t> (</a:t>
            </a:r>
            <a:r>
              <a:rPr lang="en-US" sz="2400" i="1" dirty="0"/>
              <a:t>present value </a:t>
            </a:r>
            <a:r>
              <a:rPr lang="en-US" sz="2400" i="1" dirty="0" err="1"/>
              <a:t>annuitas</a:t>
            </a:r>
            <a:r>
              <a:rPr lang="en-US" sz="2400" i="1" dirty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150793"/>
            <a:ext cx="8229600" cy="563563"/>
          </a:xfrm>
        </p:spPr>
        <p:txBody>
          <a:bodyPr/>
          <a:lstStyle/>
          <a:p>
            <a:r>
              <a:rPr lang="en-US" dirty="0" err="1"/>
              <a:t>Pembayaran</a:t>
            </a:r>
            <a:r>
              <a:rPr lang="en-US" dirty="0"/>
              <a:t> Wesel </a:t>
            </a:r>
            <a:r>
              <a:rPr lang="en-US" dirty="0" err="1"/>
              <a:t>Tagih</a:t>
            </a:r>
            <a:endParaRPr lang="en-US" dirty="0"/>
          </a:p>
        </p:txBody>
      </p:sp>
      <p:pic>
        <p:nvPicPr>
          <p:cNvPr id="6" name="Picture 5" descr="gets-away-with-a-bund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29748"/>
            <a:ext cx="1714480" cy="1728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3214686"/>
            <a:ext cx="1785950" cy="830997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143108" y="3500438"/>
            <a:ext cx="357190" cy="285752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1736" y="1643050"/>
            <a:ext cx="6357982" cy="4462760"/>
          </a:xfrm>
          <a:prstGeom prst="rect">
            <a:avLst/>
          </a:prstGeom>
          <a:noFill/>
          <a:ln>
            <a:solidFill>
              <a:srgbClr val="6600FF"/>
            </a:solidFill>
          </a:ln>
          <a:effectLst/>
        </p:spPr>
        <p:txBody>
          <a:bodyPr wrap="square" rtlCol="0">
            <a:spAutoFit/>
          </a:bodyPr>
          <a:lstStyle/>
          <a:p>
            <a:pPr marL="173038" indent="-173038" algn="just">
              <a:buFont typeface="Wingdings" pitchFamily="2" charset="2"/>
              <a:buChar char="ü"/>
            </a:pPr>
            <a:r>
              <a:rPr lang="en-US" sz="2200" b="1" dirty="0" err="1"/>
              <a:t>Kas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 err="1">
                <a:sym typeface="Wingdings" pitchFamily="2" charset="2"/>
              </a:rPr>
              <a:t>kas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fi-FI" sz="2200" dirty="0"/>
              <a:t>di dalam perusahaan </a:t>
            </a:r>
            <a:r>
              <a:rPr lang="fi-FI" sz="2200" dirty="0">
                <a:sym typeface="Wingdings" pitchFamily="2" charset="2"/>
              </a:rPr>
              <a:t></a:t>
            </a:r>
            <a:r>
              <a:rPr lang="fi-FI" sz="2200" dirty="0"/>
              <a:t> uang tunai maupun kas yang disimpan di dalam bank</a:t>
            </a:r>
          </a:p>
          <a:p>
            <a:pPr marL="173038" indent="-173038" algn="just">
              <a:buFont typeface="Wingdings" pitchFamily="2" charset="2"/>
              <a:buChar char="ü"/>
            </a:pPr>
            <a:r>
              <a:rPr lang="fi-FI" sz="2200" b="1" dirty="0"/>
              <a:t>Instrumen ekuitas</a:t>
            </a:r>
            <a:r>
              <a:rPr lang="fi-FI" sz="2200" dirty="0"/>
              <a:t> yang diterbitkan entitas lain</a:t>
            </a:r>
          </a:p>
          <a:p>
            <a:pPr marL="173038" indent="-173038" algn="just">
              <a:buFont typeface="Wingdings" pitchFamily="2" charset="2"/>
              <a:buChar char="ü"/>
            </a:pPr>
            <a:r>
              <a:rPr lang="fi-FI" sz="2200" b="1" dirty="0"/>
              <a:t>Hak kontraktual</a:t>
            </a:r>
            <a:r>
              <a:rPr lang="fi-FI" sz="2200" dirty="0"/>
              <a:t>:</a:t>
            </a:r>
          </a:p>
          <a:p>
            <a:pPr marL="630238" lvl="1" indent="-173038" algn="just">
              <a:buFont typeface="Wingdings" pitchFamily="2" charset="2"/>
              <a:buChar char="Ø"/>
            </a:pPr>
            <a:r>
              <a:rPr lang="fi-FI" sz="2200" dirty="0"/>
              <a:t>untuk </a:t>
            </a:r>
            <a:r>
              <a:rPr lang="fi-FI" sz="2200" b="1" dirty="0"/>
              <a:t>menerima kas atau aset keuangan lainnya</a:t>
            </a:r>
            <a:r>
              <a:rPr lang="fi-FI" sz="2200" dirty="0"/>
              <a:t> dari entitas lain </a:t>
            </a:r>
            <a:r>
              <a:rPr lang="fi-FI" sz="2200" dirty="0">
                <a:sym typeface="Wingdings" pitchFamily="2" charset="2"/>
              </a:rPr>
              <a:t> </a:t>
            </a:r>
            <a:r>
              <a:rPr lang="en-US" sz="2000" dirty="0" err="1"/>
              <a:t>piutang</a:t>
            </a:r>
            <a:r>
              <a:rPr lang="en-US" sz="2000" dirty="0"/>
              <a:t>,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obligasi</a:t>
            </a:r>
            <a:r>
              <a:rPr lang="en-US" sz="2000" dirty="0"/>
              <a:t>, </a:t>
            </a:r>
            <a:r>
              <a:rPr lang="en-US" sz="2000" dirty="0" err="1"/>
              <a:t>perjanjian</a:t>
            </a:r>
            <a:r>
              <a:rPr lang="en-US" sz="2000" dirty="0"/>
              <a:t> </a:t>
            </a: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pinjaman</a:t>
            </a:r>
            <a:endParaRPr lang="en-US" sz="2000" dirty="0"/>
          </a:p>
          <a:p>
            <a:pPr marL="630238" lvl="1" indent="-173038" algn="just">
              <a:buFont typeface="Wingdings" pitchFamily="2" charset="2"/>
              <a:buChar char="Ø"/>
            </a:pPr>
            <a:r>
              <a:rPr lang="fi-FI" sz="2200" dirty="0"/>
              <a:t>untuk </a:t>
            </a:r>
            <a:r>
              <a:rPr lang="fi-FI" sz="2200" b="1" dirty="0"/>
              <a:t>mempertukarkan aset keuangan </a:t>
            </a:r>
            <a:r>
              <a:rPr lang="fi-FI" sz="2200" dirty="0"/>
              <a:t>dengan entitas lain dengan kondisi berpotensi </a:t>
            </a:r>
            <a:r>
              <a:rPr lang="fi-FI" sz="2200" b="1" dirty="0"/>
              <a:t>untung</a:t>
            </a:r>
          </a:p>
          <a:p>
            <a:pPr marL="236538" lvl="1" indent="-236538" algn="just">
              <a:buFont typeface="Wingdings" pitchFamily="2" charset="2"/>
              <a:buChar char="ü"/>
            </a:pPr>
            <a:r>
              <a:rPr lang="fi-FI" sz="2200" b="1" dirty="0"/>
              <a:t>Kontrak</a:t>
            </a:r>
            <a:r>
              <a:rPr lang="fi-FI" sz="2200" dirty="0"/>
              <a:t> yang akan </a:t>
            </a:r>
            <a:r>
              <a:rPr lang="fi-FI" sz="2200" b="1" dirty="0"/>
              <a:t>diselesaikan dengan penerbitan instrumen ekuitas </a:t>
            </a:r>
            <a:r>
              <a:rPr lang="fi-FI" sz="2200" dirty="0"/>
              <a:t>entitas baik yang berbentuk derivatif maupun non derivatif</a:t>
            </a:r>
            <a:endParaRPr lang="en-US" sz="2200" dirty="0"/>
          </a:p>
        </p:txBody>
      </p:sp>
      <p:pic>
        <p:nvPicPr>
          <p:cNvPr id="11" name="Picture 10" descr="Clipart-Cartoon-Design-05.gif"/>
          <p:cNvPicPr>
            <a:picLocks noChangeAspect="1"/>
          </p:cNvPicPr>
          <p:nvPr/>
        </p:nvPicPr>
        <p:blipFill>
          <a:blip r:embed="rId2" cstate="print"/>
          <a:srcRect l="16875" t="3750" r="24999" b="8124"/>
          <a:stretch>
            <a:fillRect/>
          </a:stretch>
        </p:blipFill>
        <p:spPr>
          <a:xfrm>
            <a:off x="0" y="5000612"/>
            <a:ext cx="1225086" cy="1857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Wesel </a:t>
            </a:r>
            <a:r>
              <a:rPr lang="en-US" dirty="0" err="1"/>
              <a:t>Tagih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85720" y="1357298"/>
            <a:ext cx="8572560" cy="514353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Calibri"/>
              </a:rPr>
              <a:t>PT.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Matahari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menerima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wesel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tagih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dari</a:t>
            </a:r>
            <a:r>
              <a:rPr lang="en-US" sz="2200" dirty="0">
                <a:latin typeface="Calibri"/>
                <a:ea typeface="Calibri"/>
                <a:cs typeface="Calibri"/>
              </a:rPr>
              <a:t> PT.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Edelwais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untuk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melunasi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penjualan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mesin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pabrik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sebesar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Rp</a:t>
            </a:r>
            <a:r>
              <a:rPr lang="en-US" sz="2200" dirty="0">
                <a:latin typeface="Calibri"/>
                <a:ea typeface="Calibri"/>
                <a:cs typeface="Calibri"/>
              </a:rPr>
              <a:t> 300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juta</a:t>
            </a:r>
            <a:r>
              <a:rPr lang="en-US" sz="2200" dirty="0">
                <a:latin typeface="Calibri"/>
                <a:ea typeface="Calibri"/>
                <a:cs typeface="Calibri"/>
              </a:rPr>
              <a:t>.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Harga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pokok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mesin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pabrik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tersebut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mobil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tersebut</a:t>
            </a:r>
            <a:r>
              <a:rPr lang="en-US" sz="2200" dirty="0">
                <a:latin typeface="Calibri"/>
                <a:ea typeface="Calibri"/>
                <a:cs typeface="Calibri"/>
              </a:rPr>
              <a:t> Rp250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juta</a:t>
            </a:r>
            <a:r>
              <a:rPr lang="en-US" sz="2200" dirty="0">
                <a:latin typeface="Calibri"/>
                <a:ea typeface="Calibri"/>
                <a:cs typeface="Calibri"/>
              </a:rPr>
              <a:t>. Wesel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tagih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tersebut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berbunga</a:t>
            </a:r>
            <a:r>
              <a:rPr lang="en-US" sz="2200" dirty="0">
                <a:latin typeface="Calibri"/>
                <a:ea typeface="Calibri"/>
                <a:cs typeface="Calibri"/>
              </a:rPr>
              <a:t> 12%,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diterbitkan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tanggal</a:t>
            </a:r>
            <a:r>
              <a:rPr lang="en-US" sz="2200" dirty="0">
                <a:latin typeface="Calibri"/>
                <a:ea typeface="Calibri"/>
                <a:cs typeface="Calibri"/>
              </a:rPr>
              <a:t> 31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Desember</a:t>
            </a:r>
            <a:r>
              <a:rPr lang="en-US" sz="2200" dirty="0">
                <a:latin typeface="Calibri"/>
                <a:ea typeface="Calibri"/>
                <a:cs typeface="Calibri"/>
              </a:rPr>
              <a:t> 2011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dengan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jangka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waktu</a:t>
            </a:r>
            <a:r>
              <a:rPr lang="en-US" sz="2200" dirty="0">
                <a:latin typeface="Calibri"/>
                <a:ea typeface="Calibri"/>
                <a:cs typeface="Calibri"/>
              </a:rPr>
              <a:t> 12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bulan</a:t>
            </a:r>
            <a:r>
              <a:rPr lang="en-US" sz="2200" dirty="0">
                <a:latin typeface="Calibri"/>
                <a:ea typeface="Calibri"/>
                <a:cs typeface="Calibri"/>
              </a:rPr>
              <a:t>. 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latin typeface="Calibri"/>
                <a:ea typeface="Calibri"/>
                <a:cs typeface="Calibri"/>
              </a:rPr>
              <a:t>Angsuransebanyak</a:t>
            </a:r>
            <a:r>
              <a:rPr lang="en-US" sz="2200" dirty="0">
                <a:latin typeface="Calibri"/>
                <a:ea typeface="Calibri"/>
                <a:cs typeface="Calibri"/>
              </a:rPr>
              <a:t> 3 kali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akhir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tahun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dengan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jumlah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200" dirty="0">
                <a:latin typeface="Calibri"/>
                <a:ea typeface="Calibri"/>
                <a:cs typeface="Calibri"/>
              </a:rPr>
              <a:t> yang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sama</a:t>
            </a:r>
            <a:r>
              <a:rPr lang="en-US" sz="2200" dirty="0">
                <a:latin typeface="Calibri"/>
                <a:ea typeface="Calibri"/>
                <a:cs typeface="Calibri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latin typeface="Calibri"/>
                <a:ea typeface="Calibri"/>
                <a:cs typeface="Calibri"/>
              </a:rPr>
              <a:t>Jumlah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200" dirty="0">
                <a:latin typeface="Calibri"/>
                <a:ea typeface="Calibri"/>
                <a:cs typeface="Calibri"/>
              </a:rPr>
              <a:t>: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latin typeface="Calibri"/>
                <a:ea typeface="Calibri"/>
                <a:cs typeface="Calibri"/>
              </a:rPr>
              <a:t>Nilai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pokok</a:t>
            </a:r>
            <a:r>
              <a:rPr lang="en-US" sz="2200" dirty="0">
                <a:latin typeface="Calibri"/>
                <a:ea typeface="Calibri"/>
                <a:cs typeface="Calibri"/>
              </a:rPr>
              <a:t> =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nilai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sekarang</a:t>
            </a:r>
            <a:r>
              <a:rPr lang="en-US" sz="2200" dirty="0">
                <a:latin typeface="Calibri"/>
                <a:ea typeface="Calibri"/>
                <a:cs typeface="Calibri"/>
              </a:rPr>
              <a:t> 300.000.000, PVA, n=3,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i</a:t>
            </a:r>
            <a:r>
              <a:rPr lang="en-US" sz="2200" dirty="0">
                <a:latin typeface="Calibri"/>
                <a:ea typeface="Calibri"/>
                <a:cs typeface="Calibri"/>
              </a:rPr>
              <a:t>=12%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adalah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2.40183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latin typeface="Calibri"/>
                <a:ea typeface="Calibri"/>
                <a:cs typeface="Calibri"/>
              </a:rPr>
              <a:t>Nilai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adalah</a:t>
            </a:r>
            <a:r>
              <a:rPr lang="en-US" sz="2200" dirty="0">
                <a:latin typeface="Calibri"/>
                <a:ea typeface="Calibri"/>
                <a:cs typeface="Calibri"/>
              </a:rPr>
              <a:t> 300.000.000 :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2.40183 </a:t>
            </a:r>
            <a:r>
              <a:rPr lang="en-US" sz="2200" dirty="0">
                <a:latin typeface="Calibri"/>
                <a:ea typeface="Calibri"/>
                <a:cs typeface="Calibri"/>
              </a:rPr>
              <a:t>(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PVA,n</a:t>
            </a:r>
            <a:r>
              <a:rPr lang="en-US" sz="2200" dirty="0">
                <a:latin typeface="Calibri"/>
                <a:ea typeface="Calibri"/>
                <a:cs typeface="Calibri"/>
              </a:rPr>
              <a:t>=3,i=12%) =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124,904,690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Wesel </a:t>
            </a:r>
            <a:r>
              <a:rPr lang="en-US" dirty="0" err="1"/>
              <a:t>Tagih</a:t>
            </a:r>
            <a:r>
              <a:rPr lang="en-US" dirty="0"/>
              <a:t> 2…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14282" y="1357298"/>
            <a:ext cx="8715436" cy="442915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 err="1">
                <a:latin typeface="Calibri"/>
                <a:ea typeface="Calibri"/>
                <a:cs typeface="Calibri"/>
              </a:rPr>
              <a:t>Jurnal</a:t>
            </a:r>
            <a:r>
              <a:rPr lang="en-US" sz="2200" dirty="0">
                <a:latin typeface="Calibri"/>
                <a:ea typeface="Calibri"/>
                <a:cs typeface="Calibri"/>
              </a:rPr>
              <a:t> yang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dibuat</a:t>
            </a:r>
            <a:r>
              <a:rPr lang="en-US" sz="2200" dirty="0">
                <a:latin typeface="Calibri"/>
                <a:ea typeface="Calibri"/>
                <a:cs typeface="Calibri"/>
              </a:rPr>
              <a:t> PT.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Mathari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pada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saat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penerimaan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wesel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tagih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dari</a:t>
            </a:r>
            <a:r>
              <a:rPr lang="en-US" sz="2200" dirty="0">
                <a:latin typeface="Calibri"/>
                <a:ea typeface="Calibri"/>
                <a:cs typeface="Calibri"/>
              </a:rPr>
              <a:t> PT.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Edelwais</a:t>
            </a:r>
            <a:r>
              <a:rPr lang="en-US" sz="2200" dirty="0">
                <a:latin typeface="Calibri"/>
                <a:ea typeface="Calibri"/>
                <a:cs typeface="Calibri"/>
              </a:rPr>
              <a:t> 31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Desember</a:t>
            </a:r>
            <a:r>
              <a:rPr lang="en-US" sz="2200" dirty="0">
                <a:latin typeface="Calibri"/>
                <a:ea typeface="Calibri"/>
                <a:cs typeface="Calibri"/>
              </a:rPr>
              <a:t> 2011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Calibri"/>
              </a:rPr>
              <a:t>Wesel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tagih</a:t>
            </a:r>
            <a:r>
              <a:rPr lang="en-US" sz="2200" dirty="0">
                <a:latin typeface="Calibri"/>
                <a:ea typeface="Calibri"/>
                <a:cs typeface="Calibri"/>
              </a:rPr>
              <a:t>			Rp300.000.000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r>
              <a:rPr lang="en-US" sz="2200" dirty="0">
                <a:latin typeface="Calibri"/>
                <a:ea typeface="Calibri"/>
              </a:rPr>
              <a:t>	</a:t>
            </a:r>
            <a:r>
              <a:rPr lang="en-US" sz="2200" dirty="0" err="1">
                <a:latin typeface="Calibri"/>
                <a:ea typeface="Calibri"/>
              </a:rPr>
              <a:t>Penjualan</a:t>
            </a:r>
            <a:r>
              <a:rPr lang="en-US" sz="2200" dirty="0">
                <a:latin typeface="Calibri"/>
                <a:ea typeface="Calibri"/>
              </a:rPr>
              <a:t>				Rp300.000.000</a:t>
            </a:r>
          </a:p>
          <a:p>
            <a:endParaRPr lang="en-US" sz="22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latin typeface="Calibri"/>
                <a:ea typeface="Calibri"/>
                <a:cs typeface="Calibri"/>
              </a:rPr>
              <a:t>Mencatat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harga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pokok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penjualan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dan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pengurangan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nilai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persediaan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latin typeface="Calibri"/>
                <a:ea typeface="Calibri"/>
                <a:cs typeface="Calibri"/>
              </a:rPr>
              <a:t>Harga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pokok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penjualan</a:t>
            </a:r>
            <a:r>
              <a:rPr lang="en-US" sz="2200" dirty="0">
                <a:latin typeface="Calibri"/>
                <a:ea typeface="Calibri"/>
                <a:cs typeface="Calibri"/>
              </a:rPr>
              <a:t>		Rp250.000.000</a:t>
            </a:r>
            <a:endParaRPr lang="en-US" sz="2200" dirty="0">
              <a:latin typeface="Calibri"/>
              <a:ea typeface="Times New Roman"/>
              <a:cs typeface="Times New Roman"/>
            </a:endParaRPr>
          </a:p>
          <a:p>
            <a:r>
              <a:rPr lang="en-US" sz="2200" dirty="0">
                <a:latin typeface="Calibri"/>
                <a:ea typeface="Calibri"/>
              </a:rPr>
              <a:t>	</a:t>
            </a:r>
            <a:r>
              <a:rPr lang="en-US" sz="2200" dirty="0" err="1">
                <a:latin typeface="Calibri"/>
                <a:ea typeface="Calibri"/>
              </a:rPr>
              <a:t>Persediaan</a:t>
            </a:r>
            <a:r>
              <a:rPr lang="en-US" sz="2200" dirty="0">
                <a:latin typeface="Calibri"/>
                <a:ea typeface="Calibri"/>
              </a:rPr>
              <a:t>				Rp250.000.000</a:t>
            </a:r>
          </a:p>
          <a:p>
            <a:endParaRPr lang="en-US" sz="2200" dirty="0">
              <a:latin typeface="Calibri"/>
              <a:ea typeface="Calibri"/>
            </a:endParaRPr>
          </a:p>
          <a:p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Wesel </a:t>
            </a:r>
            <a:r>
              <a:rPr lang="en-US" dirty="0" err="1"/>
              <a:t>Tagih</a:t>
            </a:r>
            <a:r>
              <a:rPr lang="en-US" dirty="0"/>
              <a:t> 2…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14282" y="1357298"/>
            <a:ext cx="8715436" cy="514353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Calibri"/>
                <a:ea typeface="Calibri"/>
                <a:cs typeface="Calibri"/>
              </a:rPr>
              <a:t>Jurnal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pada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saat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pembayaran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pertama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pada</a:t>
            </a:r>
            <a:r>
              <a:rPr lang="en-US" sz="2400" dirty="0">
                <a:latin typeface="Calibri"/>
                <a:ea typeface="Calibri"/>
                <a:cs typeface="Calibri"/>
              </a:rPr>
              <a:t> 31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Desember</a:t>
            </a:r>
            <a:r>
              <a:rPr lang="en-US" sz="2400" dirty="0">
                <a:latin typeface="Calibri"/>
                <a:ea typeface="Calibri"/>
                <a:cs typeface="Calibri"/>
              </a:rPr>
              <a:t> 2012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latin typeface="Calibri"/>
                <a:ea typeface="Calibri"/>
                <a:cs typeface="Calibri"/>
              </a:rPr>
              <a:t> = 300.000.000 x 12% = 36.000.000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Calibri"/>
                <a:ea typeface="Calibri"/>
                <a:cs typeface="Calibri"/>
              </a:rPr>
              <a:t>Jumlah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atas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pokok</a:t>
            </a:r>
            <a:r>
              <a:rPr lang="en-US" sz="2400" dirty="0">
                <a:latin typeface="Calibri"/>
                <a:ea typeface="Calibri"/>
                <a:cs typeface="Calibri"/>
              </a:rPr>
              <a:t> =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jumlah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dikurangi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dengan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124.904.690 – 36.000.000 = 88.904.690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perhitungan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bunga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pengurangan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pokok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dilihat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skedul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)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Calibri"/>
                <a:ea typeface="Calibri"/>
                <a:cs typeface="Calibri"/>
              </a:rPr>
              <a:t>Kas</a:t>
            </a:r>
            <a:r>
              <a:rPr lang="en-US" sz="2400" dirty="0">
                <a:latin typeface="Calibri"/>
                <a:ea typeface="Calibri"/>
                <a:cs typeface="Calibri"/>
              </a:rPr>
              <a:t>				Rp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124.904.690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Calibri"/>
              </a:rPr>
              <a:t>	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Pendapatan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latin typeface="Calibri"/>
                <a:ea typeface="Calibri"/>
                <a:cs typeface="Calibri"/>
              </a:rPr>
              <a:t>			Rp36.000.000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/>
                <a:ea typeface="Calibri"/>
                <a:cs typeface="Calibri"/>
              </a:rPr>
              <a:t>	Wesel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tagih</a:t>
            </a:r>
            <a:r>
              <a:rPr lang="en-US" sz="2400" dirty="0">
                <a:latin typeface="Calibri"/>
                <a:ea typeface="Calibri"/>
                <a:cs typeface="Calibri"/>
              </a:rPr>
              <a:t>				Rp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88.904.690 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Wesel </a:t>
            </a:r>
            <a:r>
              <a:rPr lang="en-US" dirty="0" err="1"/>
              <a:t>Tagih</a:t>
            </a:r>
            <a:r>
              <a:rPr lang="en-US" dirty="0"/>
              <a:t> 2…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20" y="2285992"/>
          <a:ext cx="8572560" cy="327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Nilai awal wesel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Angsuran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Bunga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Pokok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pinjaman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Nilai akhir wesel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300.000.000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124.904.690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36.000.000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88.904.690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211.095.310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211.095.310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124.904.690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25.331.437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99.573.253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111.522.057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111.522.057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124.904.690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13.382.633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111.522.057 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pembulatan 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150017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Skedul</a:t>
            </a:r>
            <a:r>
              <a:rPr lang="en-US" sz="2000" b="1" dirty="0"/>
              <a:t> </a:t>
            </a:r>
            <a:r>
              <a:rPr lang="en-US" sz="2000" b="1" dirty="0" err="1"/>
              <a:t>pembayaran</a:t>
            </a:r>
            <a:r>
              <a:rPr lang="en-US" sz="2000" b="1" dirty="0"/>
              <a:t> </a:t>
            </a:r>
            <a:r>
              <a:rPr lang="en-US" sz="2000" b="1" dirty="0" err="1"/>
              <a:t>wesel</a:t>
            </a:r>
            <a:r>
              <a:rPr lang="en-US" sz="2000" b="1" dirty="0"/>
              <a:t>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id-ID" dirty="0"/>
              <a:t>Pengakuan </a:t>
            </a:r>
            <a:r>
              <a:rPr lang="en-US" dirty="0"/>
              <a:t>A</a:t>
            </a:r>
            <a:r>
              <a:rPr lang="id-ID" dirty="0"/>
              <a:t>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1500174"/>
            <a:ext cx="8286808" cy="1214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diakui pada laporan posisi keuangan jika entitas tersebut menjadi bagian dalam kontrak piutang tersebut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000372"/>
            <a:ext cx="8286808" cy="1214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diakui sebesar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(PSAK 55)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nilai pertukaran antara kedua belah pihak pada tanggal transaksi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4500570"/>
            <a:ext cx="8286808" cy="1214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saat perolehan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mengukur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piutang sebesar nilai sekarang dari kas yang akan diterima di masa depan (</a:t>
            </a:r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 value /dicounted of future cash flow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3643306" y="3857628"/>
            <a:ext cx="642942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3571868" y="2071678"/>
            <a:ext cx="642942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id-ID" dirty="0"/>
              <a:t>Pengakuan </a:t>
            </a:r>
            <a:r>
              <a:rPr lang="en-US" dirty="0"/>
              <a:t>A</a:t>
            </a:r>
            <a:r>
              <a:rPr lang="id-ID" dirty="0"/>
              <a:t>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1428736"/>
            <a:ext cx="8001056" cy="714380"/>
          </a:xfrm>
          <a:prstGeom prst="rect">
            <a:avLst/>
          </a:prstGeom>
          <a:solidFill>
            <a:srgbClr val="9AF4B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jangka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pendek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jarang yang ada bunganya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571744"/>
            <a:ext cx="8001056" cy="135732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jangka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panjang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mencatat piutang sebesar nilai sekarang dari kas di masa mendatang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suku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pasar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4357694"/>
            <a:ext cx="8001056" cy="1571636"/>
          </a:xfrm>
          <a:prstGeom prst="rect">
            <a:avLst/>
          </a:prstGeom>
          <a:solidFill>
            <a:srgbClr val="F1A5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tanpa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bunga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dihitung dengan menggunakan tingkat suku bunga pasar pada saat pendapatan tersebut diterima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dicatat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memperhitungkan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diskon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diamortisasi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500034" y="1142984"/>
            <a:ext cx="8072494" cy="1071570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Referensi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suku bunga pasar adalah suku bunga yang berlaku untuk piutang serupa di pasar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00034" y="2928934"/>
            <a:ext cx="3286148" cy="1071570"/>
          </a:xfrm>
          <a:prstGeom prst="round2DiagRect">
            <a:avLst/>
          </a:prstGeom>
          <a:solidFill>
            <a:srgbClr val="EBB7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free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ditambah </a:t>
            </a:r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premium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643438" y="2571744"/>
            <a:ext cx="3857652" cy="1928826"/>
          </a:xfrm>
          <a:prstGeom prst="round2DiagRect">
            <a:avLst/>
          </a:prstGeom>
          <a:noFill/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jika uang tersebut diterima perusahaan dapat memperoleh return sebesar return yang diharapkan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00034" y="5000636"/>
            <a:ext cx="3286148" cy="1071570"/>
          </a:xfrm>
          <a:prstGeom prst="round2Diag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incremental borrowing cost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643438" y="4714884"/>
            <a:ext cx="3857652" cy="1928826"/>
          </a:xfrm>
          <a:prstGeom prst="round2DiagRect">
            <a:avLst/>
          </a:prstGeom>
          <a:noFill/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jika piutang tersebut dilunasi perusahaan tidak perlu menambah utang untuk modal kerja perusahaan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00496" y="3286124"/>
            <a:ext cx="500066" cy="35719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00496" y="5357826"/>
            <a:ext cx="500066" cy="35719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1571612"/>
            <a:ext cx="2643206" cy="1357322"/>
          </a:xfrm>
          <a:prstGeom prst="rect">
            <a:avLst/>
          </a:prstGeom>
          <a:solidFill>
            <a:srgbClr val="FC895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memiliki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7620" y="1357298"/>
            <a:ext cx="4786346" cy="1857388"/>
          </a:xfrm>
          <a:prstGeom prst="rect">
            <a:avLst/>
          </a:prstGeom>
          <a:solidFill>
            <a:srgbClr val="FC895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pengukuran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awal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pengukuran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konsisten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4000504"/>
            <a:ext cx="2643206" cy="1857388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perusahaan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memilih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pengakuan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awal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7620" y="3571876"/>
            <a:ext cx="4786346" cy="2643206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 indent="-236538" algn="just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pengakuan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selanjutnya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boleh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memilih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Keuntungan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kerugian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belum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direalisasi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akibat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piutang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disajikan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laporan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rugi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tp_bsnss0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293480"/>
            <a:ext cx="2286016" cy="199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2786058"/>
            <a:ext cx="8072494" cy="1071570"/>
          </a:xfrm>
          <a:prstGeom prst="round2DiagRect">
            <a:avLst/>
          </a:prstGeom>
          <a:solidFill>
            <a:schemeClr val="accent2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Definisi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biaya yang dikeluarkan untuk memperoleh piutang.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28596" y="4286256"/>
            <a:ext cx="8072494" cy="1071570"/>
          </a:xfrm>
          <a:prstGeom prst="round2DiagRect">
            <a:avLst/>
          </a:prstGeom>
          <a:solidFill>
            <a:schemeClr val="accent2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menambah perolehan piutang dan mempengaruhi tingkat suku bunga efektif yang akan dikenakan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305800" cy="2490790"/>
          </a:xfrm>
          <a:solidFill>
            <a:srgbClr val="FFCC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pemberi</a:t>
            </a:r>
            <a:r>
              <a:rPr lang="en-US" sz="2400" dirty="0"/>
              <a:t> </a:t>
            </a:r>
            <a:r>
              <a:rPr lang="en-US" sz="2400" dirty="0" err="1"/>
              <a:t>kredit</a:t>
            </a:r>
            <a:endParaRPr lang="en-US" sz="2400" dirty="0"/>
          </a:p>
          <a:p>
            <a:pPr algn="just"/>
            <a:r>
              <a:rPr lang="en-US" sz="2400" dirty="0" err="1"/>
              <a:t>pinjaman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peminjam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nominal </a:t>
            </a:r>
            <a:r>
              <a:rPr lang="en-US" sz="2400" dirty="0" err="1"/>
              <a:t>pinjaman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yang </a:t>
            </a:r>
            <a:r>
              <a:rPr lang="en-US" sz="2400" b="1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b="1" dirty="0" err="1"/>
              <a:t>pemberi</a:t>
            </a:r>
            <a:r>
              <a:rPr lang="en-US" sz="2400" b="1" dirty="0"/>
              <a:t> </a:t>
            </a:r>
            <a:r>
              <a:rPr lang="en-US" sz="2400" b="1" dirty="0" err="1"/>
              <a:t>pinjaman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pinjaman</a:t>
            </a:r>
            <a:r>
              <a:rPr lang="en-US" sz="2400" b="1" dirty="0"/>
              <a:t> </a:t>
            </a:r>
            <a:r>
              <a:rPr lang="en-US" sz="2400" b="1" dirty="0" err="1"/>
              <a:t>ditambah</a:t>
            </a:r>
            <a:r>
              <a:rPr lang="en-US" sz="2400" b="1" dirty="0"/>
              <a:t> </a:t>
            </a:r>
            <a:r>
              <a:rPr lang="en-US" sz="2400" b="1" dirty="0" err="1"/>
              <a:t>biaya</a:t>
            </a:r>
            <a:r>
              <a:rPr lang="en-US" sz="2400" b="1" dirty="0"/>
              <a:t> yang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langsung</a:t>
            </a:r>
            <a:r>
              <a:rPr lang="en-US" sz="2400" b="1" dirty="0"/>
              <a:t> </a:t>
            </a:r>
            <a:r>
              <a:rPr lang="en-US" sz="2400" b="1" dirty="0" err="1"/>
              <a:t>dikeluarkan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5" name="Picture 4" descr="afro-americans_business_183559_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5077407"/>
            <a:ext cx="1714480" cy="1780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2964509"/>
            <a:ext cx="178595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Liabilitas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143108" y="3250261"/>
            <a:ext cx="357190" cy="285752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1736" y="1392873"/>
            <a:ext cx="6357982" cy="489364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173038" indent="-173038" algn="just">
              <a:buFont typeface="Wingdings" pitchFamily="2" charset="2"/>
              <a:buChar char="ü"/>
            </a:pPr>
            <a:r>
              <a:rPr lang="en-US" sz="2400" dirty="0" err="1"/>
              <a:t>Liabilitas</a:t>
            </a:r>
            <a:r>
              <a:rPr lang="en-US" sz="2400" dirty="0"/>
              <a:t> </a:t>
            </a:r>
            <a:r>
              <a:rPr lang="en-US" sz="2400" dirty="0" err="1"/>
              <a:t>kontraktual</a:t>
            </a:r>
            <a:r>
              <a:rPr lang="en-US" sz="2400" dirty="0"/>
              <a:t>:</a:t>
            </a:r>
          </a:p>
          <a:p>
            <a:pPr marL="630238" lvl="1" indent="-173038" algn="just">
              <a:buFont typeface="Wingdings" pitchFamily="2" charset="2"/>
              <a:buChar char="Ø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/>
              <a:t>menyerahkan</a:t>
            </a:r>
            <a:r>
              <a:rPr lang="en-US" sz="2400" b="1" dirty="0"/>
              <a:t> </a:t>
            </a:r>
            <a:r>
              <a:rPr lang="en-US" sz="2400" b="1" dirty="0" err="1"/>
              <a:t>kas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aset</a:t>
            </a:r>
            <a:r>
              <a:rPr lang="en-US" sz="2400" b="1" dirty="0"/>
              <a:t> </a:t>
            </a:r>
            <a:r>
              <a:rPr lang="en-US" sz="2400" b="1" dirty="0" err="1"/>
              <a:t>keuangan</a:t>
            </a:r>
            <a:r>
              <a:rPr lang="en-US" sz="2400" b="1" dirty="0"/>
              <a:t> </a:t>
            </a:r>
            <a:r>
              <a:rPr lang="en-US" sz="2400" dirty="0"/>
              <a:t>lain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lain</a:t>
            </a:r>
          </a:p>
          <a:p>
            <a:pPr marL="630238" lvl="1" indent="-173038" algn="just">
              <a:buFont typeface="Wingdings" pitchFamily="2" charset="2"/>
              <a:buChar char="Ø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/>
              <a:t>mempertukarkan</a:t>
            </a:r>
            <a:r>
              <a:rPr lang="en-US" sz="2400" b="1" dirty="0"/>
              <a:t> </a:t>
            </a:r>
            <a:r>
              <a:rPr lang="en-US" sz="2400" b="1" dirty="0" err="1"/>
              <a:t>aset</a:t>
            </a:r>
            <a:r>
              <a:rPr lang="en-US" sz="2400" b="1" dirty="0"/>
              <a:t> </a:t>
            </a:r>
            <a:r>
              <a:rPr lang="en-US" sz="2400" b="1" dirty="0" err="1"/>
              <a:t>keuangan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kewajiban</a:t>
            </a:r>
            <a:r>
              <a:rPr lang="en-US" sz="2400" b="1" dirty="0"/>
              <a:t> </a:t>
            </a:r>
            <a:r>
              <a:rPr lang="en-US" sz="2400" b="1" dirty="0" err="1"/>
              <a:t>keuangan</a:t>
            </a:r>
            <a:r>
              <a:rPr lang="en-US" sz="2400" b="1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lain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yang </a:t>
            </a:r>
            <a:r>
              <a:rPr lang="en-US" sz="2400" dirty="0" err="1"/>
              <a:t>berpotensi</a:t>
            </a:r>
            <a:r>
              <a:rPr lang="en-US" sz="2400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menguntungkan</a:t>
            </a:r>
            <a:r>
              <a:rPr lang="en-US" sz="2400" b="1" dirty="0"/>
              <a:t> </a:t>
            </a:r>
            <a:r>
              <a:rPr lang="en-US" sz="2400" dirty="0" err="1"/>
              <a:t>entitas</a:t>
            </a:r>
            <a:endParaRPr lang="en-US" sz="2400" dirty="0"/>
          </a:p>
          <a:p>
            <a:pPr marL="284163" lvl="1" indent="-284163" algn="just">
              <a:buFont typeface="Wingdings" pitchFamily="2" charset="2"/>
              <a:buChar char="ü"/>
            </a:pPr>
            <a:r>
              <a:rPr lang="en-US" sz="2400" b="1" dirty="0" err="1"/>
              <a:t>kontrak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b="1" dirty="0" err="1"/>
              <a:t>diselesaikan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instrumen</a:t>
            </a:r>
            <a:r>
              <a:rPr lang="en-US" sz="2400" b="1" dirty="0"/>
              <a:t> </a:t>
            </a:r>
            <a:r>
              <a:rPr lang="en-US" sz="2400" b="1" dirty="0" err="1"/>
              <a:t>ekuitas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derivatif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non </a:t>
            </a:r>
            <a:r>
              <a:rPr lang="en-US" sz="2400" dirty="0" err="1"/>
              <a:t>derivatif</a:t>
            </a:r>
            <a:endParaRPr lang="en-US" sz="2200" dirty="0"/>
          </a:p>
        </p:txBody>
      </p:sp>
      <p:pic>
        <p:nvPicPr>
          <p:cNvPr id="8" name="Picture 7" descr="business-clipart-business_woman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0540"/>
            <a:ext cx="1000100" cy="1587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571612"/>
            <a:ext cx="8501122" cy="421484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/>
            <a:r>
              <a:rPr lang="en-US" sz="2400" dirty="0" err="1"/>
              <a:t>Pinjaman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: </a:t>
            </a:r>
            <a:r>
              <a:rPr lang="id-ID" sz="2400" dirty="0"/>
              <a:t>Rp</a:t>
            </a:r>
            <a:r>
              <a:rPr lang="en-US" sz="2400" dirty="0"/>
              <a:t>4</a:t>
            </a:r>
            <a:r>
              <a:rPr lang="id-ID" sz="2400" dirty="0"/>
              <a:t>00.000.000 </a:t>
            </a:r>
            <a:endParaRPr lang="en-US" sz="2400" dirty="0"/>
          </a:p>
          <a:p>
            <a:pPr algn="just"/>
            <a:r>
              <a:rPr lang="en-US" sz="2400" dirty="0"/>
              <a:t>T</a:t>
            </a:r>
            <a:r>
              <a:rPr lang="id-ID" sz="2400" dirty="0"/>
              <a:t>ingkat bunga</a:t>
            </a:r>
            <a:r>
              <a:rPr lang="en-US" sz="2400" dirty="0"/>
              <a:t>:</a:t>
            </a:r>
            <a:r>
              <a:rPr lang="id-ID" sz="2400" dirty="0"/>
              <a:t> </a:t>
            </a:r>
            <a:r>
              <a:rPr lang="en-US" sz="2400" dirty="0"/>
              <a:t>10</a:t>
            </a:r>
            <a:r>
              <a:rPr lang="id-ID" sz="2400" dirty="0"/>
              <a:t>%</a:t>
            </a:r>
            <a:r>
              <a:rPr lang="en-US" sz="2400" dirty="0"/>
              <a:t> </a:t>
            </a:r>
            <a:r>
              <a:rPr lang="id-ID" sz="2400" dirty="0"/>
              <a:t>dibayarkan setiap akhir tahun </a:t>
            </a:r>
            <a:endParaRPr lang="en-US" sz="2400" dirty="0"/>
          </a:p>
          <a:p>
            <a:pPr algn="just"/>
            <a:r>
              <a:rPr lang="en-US" sz="2400" dirty="0" err="1"/>
              <a:t>Angsuran</a:t>
            </a:r>
            <a:r>
              <a:rPr lang="en-US" sz="2400" dirty="0"/>
              <a:t> </a:t>
            </a:r>
            <a:r>
              <a:rPr lang="en-US" sz="2400" dirty="0" err="1"/>
              <a:t>tahunan</a:t>
            </a:r>
            <a:r>
              <a:rPr lang="en-US" sz="2400" dirty="0"/>
              <a:t> </a:t>
            </a:r>
            <a:r>
              <a:rPr lang="en-US" sz="2400" dirty="0" err="1"/>
              <a:t>pinjaman</a:t>
            </a:r>
            <a:r>
              <a:rPr lang="en-US" sz="2400" dirty="0"/>
              <a:t> : Rp100.000.000</a:t>
            </a:r>
          </a:p>
          <a:p>
            <a:pPr algn="just"/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pinjaman</a:t>
            </a:r>
            <a:r>
              <a:rPr lang="en-US" sz="2400" dirty="0"/>
              <a:t>:</a:t>
            </a:r>
            <a:r>
              <a:rPr lang="id-ID" sz="2400" dirty="0"/>
              <a:t> Rp</a:t>
            </a:r>
            <a:r>
              <a:rPr lang="en-US" sz="2400" dirty="0"/>
              <a:t>8.447.550 </a:t>
            </a:r>
            <a:r>
              <a:rPr lang="en-US" sz="2400" dirty="0" err="1"/>
              <a:t>dibayarkan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tunai</a:t>
            </a:r>
            <a:r>
              <a:rPr lang="id-ID" sz="2400" dirty="0"/>
              <a:t>. 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id-ID" sz="2400" dirty="0"/>
              <a:t>transaksi akan diperhitungkan dalam </a:t>
            </a:r>
            <a:r>
              <a:rPr lang="en-US" sz="2400" dirty="0" err="1"/>
              <a:t>menambah</a:t>
            </a:r>
            <a:r>
              <a:rPr lang="en-US" sz="2400" dirty="0"/>
              <a:t> </a:t>
            </a:r>
            <a:r>
              <a:rPr lang="id-ID" sz="2400" dirty="0"/>
              <a:t>nilai perolehan </a:t>
            </a:r>
            <a:r>
              <a:rPr lang="en-US" sz="2400" dirty="0" err="1"/>
              <a:t>pinjaman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pemberi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pijaman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menghitung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kembali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suku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bunga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efektif</a:t>
            </a:r>
            <a:r>
              <a:rPr lang="en-US" sz="2400" dirty="0">
                <a:sym typeface="Wingdings" pitchFamily="2" charset="2"/>
              </a:rPr>
              <a:t>  9%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571612"/>
            <a:ext cx="8501122" cy="471490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Jurnal pada saat pemberian pinjaman	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Pinjaman yang berikan	</a:t>
            </a:r>
            <a:r>
              <a:rPr lang="en-US" sz="2400" dirty="0">
                <a:latin typeface="Calibri"/>
                <a:ea typeface="Calibri"/>
                <a:cs typeface="Calibri"/>
              </a:rPr>
              <a:t>Rp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400.000.000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	Kas				</a:t>
            </a:r>
            <a:r>
              <a:rPr lang="en-US" sz="2400" dirty="0">
                <a:latin typeface="Calibri"/>
                <a:ea typeface="Calibri"/>
                <a:cs typeface="Calibri"/>
              </a:rPr>
              <a:t>Rp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400.000.000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Calibri"/>
                <a:ea typeface="Calibri"/>
                <a:cs typeface="Calibri"/>
              </a:rPr>
              <a:t>Jurnal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untuk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mencatat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biaya</a:t>
            </a:r>
            <a:r>
              <a:rPr lang="en-US" sz="2400" dirty="0">
                <a:latin typeface="Calibri"/>
                <a:ea typeface="Calibri"/>
                <a:cs typeface="Calibri"/>
              </a:rPr>
              <a:t> yang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dikeluarkan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untuk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pemberian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pinjaman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ini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asumsikan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biaya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ini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dibayarkan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secara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tunai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Pinjaman yang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di</a:t>
            </a:r>
            <a:r>
              <a:rPr lang="id-ID" sz="2400" dirty="0">
                <a:latin typeface="Calibri"/>
                <a:ea typeface="Calibri"/>
                <a:cs typeface="Calibri"/>
              </a:rPr>
              <a:t>berikan	</a:t>
            </a:r>
            <a:r>
              <a:rPr lang="en-US" sz="2400" dirty="0">
                <a:latin typeface="Calibri"/>
                <a:ea typeface="Calibri"/>
                <a:cs typeface="Calibri"/>
              </a:rPr>
              <a:t>Rp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8.447.550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	Kas				</a:t>
            </a:r>
            <a:r>
              <a:rPr lang="en-US" sz="2400" dirty="0">
                <a:latin typeface="Calibri"/>
                <a:ea typeface="Calibri"/>
                <a:cs typeface="Calibri"/>
              </a:rPr>
              <a:t>Rp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8.447.550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/>
            <a:r>
              <a:rPr lang="en-US" sz="2400" dirty="0" err="1">
                <a:latin typeface="Calibri"/>
                <a:ea typeface="Calibri"/>
              </a:rPr>
              <a:t>Kedua</a:t>
            </a:r>
            <a:r>
              <a:rPr lang="en-US" sz="2400" dirty="0">
                <a:latin typeface="Calibri"/>
                <a:ea typeface="Calibri"/>
              </a:rPr>
              <a:t> </a:t>
            </a:r>
            <a:r>
              <a:rPr lang="en-US" sz="2400" dirty="0" err="1">
                <a:latin typeface="Calibri"/>
                <a:ea typeface="Calibri"/>
              </a:rPr>
              <a:t>jurnal</a:t>
            </a:r>
            <a:r>
              <a:rPr lang="en-US" sz="2400" dirty="0">
                <a:latin typeface="Calibri"/>
                <a:ea typeface="Calibri"/>
              </a:rPr>
              <a:t> </a:t>
            </a:r>
            <a:r>
              <a:rPr lang="en-US" sz="2400" dirty="0" err="1">
                <a:latin typeface="Calibri"/>
                <a:ea typeface="Calibri"/>
              </a:rPr>
              <a:t>tersebut</a:t>
            </a:r>
            <a:r>
              <a:rPr lang="en-US" sz="2400" dirty="0">
                <a:latin typeface="Calibri"/>
                <a:ea typeface="Calibri"/>
              </a:rPr>
              <a:t> </a:t>
            </a:r>
            <a:r>
              <a:rPr lang="en-US" sz="2400" dirty="0" err="1">
                <a:latin typeface="Calibri"/>
                <a:ea typeface="Calibri"/>
              </a:rPr>
              <a:t>akan</a:t>
            </a:r>
            <a:r>
              <a:rPr lang="en-US" sz="2400" dirty="0">
                <a:latin typeface="Calibri"/>
                <a:ea typeface="Calibri"/>
              </a:rPr>
              <a:t> </a:t>
            </a:r>
            <a:r>
              <a:rPr lang="en-US" sz="2400" dirty="0" err="1">
                <a:latin typeface="Calibri"/>
                <a:ea typeface="Calibri"/>
              </a:rPr>
              <a:t>membuat</a:t>
            </a:r>
            <a:r>
              <a:rPr lang="en-US" sz="2400" dirty="0">
                <a:latin typeface="Calibri"/>
                <a:ea typeface="Calibri"/>
              </a:rPr>
              <a:t> </a:t>
            </a:r>
            <a:r>
              <a:rPr lang="en-US" sz="2400" dirty="0" err="1">
                <a:latin typeface="Calibri"/>
                <a:ea typeface="Calibri"/>
              </a:rPr>
              <a:t>pinjaman</a:t>
            </a:r>
            <a:r>
              <a:rPr lang="en-US" sz="2400" dirty="0">
                <a:latin typeface="Calibri"/>
                <a:ea typeface="Calibri"/>
              </a:rPr>
              <a:t> </a:t>
            </a:r>
            <a:r>
              <a:rPr lang="en-US" sz="2400" dirty="0" err="1">
                <a:latin typeface="Calibri"/>
                <a:ea typeface="Calibri"/>
              </a:rPr>
              <a:t>sebesar</a:t>
            </a:r>
            <a:r>
              <a:rPr lang="en-US" sz="2400" dirty="0">
                <a:latin typeface="Calibri"/>
                <a:ea typeface="Calibri"/>
              </a:rPr>
              <a:t> Rp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408.447.550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214422"/>
            <a:ext cx="8501122" cy="528641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Jurnal pembayaran bunga akhir tahun pertama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pembayaran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pertama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Kas			</a:t>
            </a:r>
            <a:r>
              <a:rPr lang="en-US" sz="2400" dirty="0">
                <a:latin typeface="Calibri"/>
                <a:ea typeface="Calibri"/>
                <a:cs typeface="Calibri"/>
              </a:rPr>
              <a:t>Rp140.000.000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	Pinjaman yang diberikan	</a:t>
            </a:r>
            <a:r>
              <a:rPr lang="en-US" sz="2400" dirty="0">
                <a:latin typeface="Calibri"/>
                <a:ea typeface="Calibri"/>
                <a:cs typeface="Calibri"/>
              </a:rPr>
              <a:t>	Rp103.239.721</a:t>
            </a:r>
            <a:r>
              <a:rPr lang="id-ID" sz="2400" dirty="0">
                <a:latin typeface="Calibri"/>
                <a:ea typeface="Calibri"/>
                <a:cs typeface="Calibri"/>
              </a:rPr>
              <a:t>		</a:t>
            </a:r>
            <a:r>
              <a:rPr lang="id-ID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Pendapatan bunga			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Rp36.760.280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Rp36.760.280</a:t>
            </a:r>
            <a:r>
              <a:rPr lang="id-ID" sz="2400" dirty="0">
                <a:solidFill>
                  <a:srgbClr val="000000"/>
                </a:solidFill>
                <a:latin typeface="Calibri"/>
                <a:ea typeface="Times New Roman"/>
              </a:rPr>
              <a:t> adalah pendapatan bunga yang dihitung dari bunga efektif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9</a:t>
            </a:r>
            <a:r>
              <a:rPr lang="id-ID" sz="2400" dirty="0">
                <a:solidFill>
                  <a:srgbClr val="000000"/>
                </a:solidFill>
                <a:latin typeface="Calibri"/>
                <a:ea typeface="Times New Roman"/>
              </a:rPr>
              <a:t>% dikalikan saldo pinjam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a</a:t>
            </a:r>
            <a:r>
              <a:rPr lang="id-ID" sz="2400" dirty="0">
                <a:solidFill>
                  <a:srgbClr val="000000"/>
                </a:solidFill>
                <a:latin typeface="Calibri"/>
                <a:ea typeface="Times New Roman"/>
              </a:rPr>
              <a:t>n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Rp408.447.550.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Kas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sebesar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angsuran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100.000.000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ditambah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bunga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dihitung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berdasarkan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nominal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utang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tingkat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suku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bunga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kontrak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Rp400.000.000 x 10% = Rp40.000.000.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Pengurangan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pinjaman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merupakan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selisih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antara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kas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diterima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pendapatan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bunga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Times New Roman"/>
              </a:rPr>
              <a:t>dihitung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357298"/>
            <a:ext cx="8501122" cy="507209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Jurnal pembayaran bunga akhir tahun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kedua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pembayaran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angsuran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kedua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Kas			</a:t>
            </a:r>
            <a:r>
              <a:rPr lang="en-US" sz="2400" dirty="0">
                <a:latin typeface="Calibri"/>
                <a:ea typeface="Calibri"/>
                <a:cs typeface="Calibri"/>
              </a:rPr>
              <a:t>Rp130.000.000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	Pinjaman yang diberikan	</a:t>
            </a:r>
            <a:r>
              <a:rPr lang="en-US" sz="2400" dirty="0">
                <a:latin typeface="Calibri"/>
                <a:ea typeface="Calibri"/>
                <a:cs typeface="Calibri"/>
              </a:rPr>
              <a:t>Rp102.239.295</a:t>
            </a:r>
            <a:r>
              <a:rPr lang="id-ID" sz="2400" dirty="0">
                <a:latin typeface="Calibri"/>
                <a:ea typeface="Calibri"/>
                <a:cs typeface="Calibri"/>
              </a:rPr>
              <a:t>		 </a:t>
            </a:r>
            <a:r>
              <a:rPr lang="en-US" sz="2400" dirty="0">
                <a:latin typeface="Calibri"/>
                <a:ea typeface="Calibri"/>
                <a:cs typeface="Calibri"/>
              </a:rPr>
              <a:t>	</a:t>
            </a:r>
            <a:r>
              <a:rPr lang="id-ID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Pendapatan bunga		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Rp27.468.705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Jurnal pembayaran bunga akhir tahun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ketiga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pembayaran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pembayaran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angsuran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Kas			</a:t>
            </a:r>
            <a:r>
              <a:rPr lang="en-US" sz="2400" dirty="0">
                <a:latin typeface="Calibri"/>
                <a:ea typeface="Calibri"/>
                <a:cs typeface="Calibri"/>
              </a:rPr>
              <a:t>Rp120.000.000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	Pinjaman yang diberikan	</a:t>
            </a:r>
            <a:r>
              <a:rPr lang="en-US" sz="2400" dirty="0">
                <a:latin typeface="Calibri"/>
                <a:ea typeface="Calibri"/>
                <a:cs typeface="Calibri"/>
              </a:rPr>
              <a:t>Rp101.759.112</a:t>
            </a:r>
            <a:r>
              <a:rPr lang="id-ID" sz="2400" dirty="0">
                <a:latin typeface="Calibri"/>
                <a:ea typeface="Calibri"/>
                <a:cs typeface="Calibri"/>
              </a:rPr>
              <a:t>		 </a:t>
            </a:r>
            <a:r>
              <a:rPr lang="en-US" sz="2400" dirty="0">
                <a:latin typeface="Calibri"/>
                <a:ea typeface="Calibri"/>
                <a:cs typeface="Calibri"/>
              </a:rPr>
              <a:t>	</a:t>
            </a:r>
            <a:r>
              <a:rPr lang="id-ID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Pendapatan bunga		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Rp18.240.888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58" y="1643050"/>
            <a:ext cx="8501122" cy="292895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Jurnal pembayaran bunga akhir tahun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keempat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pembayaran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bunga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pelunasan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Kas			</a:t>
            </a:r>
            <a:r>
              <a:rPr lang="en-US" sz="2400" dirty="0">
                <a:latin typeface="Calibri"/>
                <a:ea typeface="Calibri"/>
                <a:cs typeface="Calibri"/>
              </a:rPr>
              <a:t>	Rp110.000.000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400" dirty="0">
                <a:latin typeface="Calibri"/>
                <a:ea typeface="Calibri"/>
                <a:cs typeface="Calibri"/>
              </a:rPr>
              <a:t>	Pinjaman yang diberikan	</a:t>
            </a:r>
            <a:r>
              <a:rPr lang="en-US" sz="2400" dirty="0">
                <a:latin typeface="Calibri"/>
                <a:ea typeface="Calibri"/>
                <a:cs typeface="Calibri"/>
              </a:rPr>
              <a:t>	Rp100.917.422</a:t>
            </a:r>
            <a:r>
              <a:rPr lang="id-ID" sz="2400" dirty="0">
                <a:latin typeface="Calibri"/>
                <a:ea typeface="Calibri"/>
                <a:cs typeface="Calibri"/>
              </a:rPr>
              <a:t>		</a:t>
            </a:r>
            <a:r>
              <a:rPr lang="id-ID" sz="2400" dirty="0">
                <a:solidFill>
                  <a:srgbClr val="000000"/>
                </a:solidFill>
                <a:latin typeface="Calibri"/>
                <a:ea typeface="Times New Roman"/>
              </a:rPr>
              <a:t>Pendapatan bunga			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</a:rPr>
              <a:t>Rp9.082.578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472516" cy="3848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Nilai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awal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pinjaman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Angsuran bunga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Bunga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Pokok pinjaman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Nilai akhir Pinjaman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408.447.550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140.000.000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36.760.280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103.239.721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305.207.830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305.207.830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130.000.000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27.468.705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102.531.295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202.676.534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202.676.534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120.000.000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18.240.888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101.759.112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100.917.422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4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100.917.422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110.000.000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9.082.578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100.917.422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 0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 pembulatan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 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… </a:t>
            </a:r>
            <a:r>
              <a:rPr lang="en-US" dirty="0" err="1"/>
              <a:t>Lanjutan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k_office_111280_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214422"/>
            <a:ext cx="1782177" cy="1670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Diskon</a:t>
            </a:r>
            <a:r>
              <a:rPr lang="en-US" dirty="0"/>
              <a:t> </a:t>
            </a:r>
            <a:r>
              <a:rPr lang="en-US" dirty="0" err="1"/>
              <a:t>Penjualan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235743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2231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Diskon</a:t>
            </a:r>
            <a:r>
              <a:rPr lang="en-US" dirty="0"/>
              <a:t> </a:t>
            </a:r>
            <a:r>
              <a:rPr lang="en-US" dirty="0" err="1"/>
              <a:t>Penjualan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2" y="1285860"/>
          <a:ext cx="9072594" cy="4913807"/>
        </p:xfrm>
        <a:graphic>
          <a:graphicData uri="http://schemas.openxmlformats.org/drawingml/2006/table">
            <a:tbl>
              <a:tblPr/>
              <a:tblGrid>
                <a:gridCol w="453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Calibri"/>
                          <a:ea typeface="Calibri"/>
                          <a:cs typeface="Calibri"/>
                        </a:rPr>
                        <a:t>Metode </a:t>
                      </a:r>
                      <a:r>
                        <a:rPr lang="en-US" sz="1800" b="1" dirty="0" err="1">
                          <a:latin typeface="Calibri"/>
                          <a:ea typeface="Calibri"/>
                          <a:cs typeface="Calibri"/>
                        </a:rPr>
                        <a:t>Bruto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Calibri"/>
                          <a:ea typeface="Calibri"/>
                          <a:cs typeface="Calibri"/>
                        </a:rPr>
                        <a:t>Metode Net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Pada saat terjadi penjualan Rp 5.000.000 dengan termin 2/10, n/30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Piutang Dagang	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	Penjualan	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Piutang Dagang	4.900.000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	Penjualan	4.900.000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Pembayaran Rp 4.900.000 pada periode diskon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Kas	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4.900.000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Diskon Penjualan	100.000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	Piutang Dagang	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Kas	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4.900.000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	Piutang Dagang	4.900.000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Pembayaran Rp 5.000.000 pada periode setelah diskon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Kas	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	Piutang Dagang	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Kas	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5.000.000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	Diskon Penjualan hangus 100.000	Piutang Dagang	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800" dirty="0">
                          <a:latin typeface="Calibri"/>
                          <a:ea typeface="Calibri"/>
                          <a:cs typeface="Calibri"/>
                        </a:rPr>
                        <a:t>4.900.000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id-ID" dirty="0"/>
              <a:t>Pengukuran </a:t>
            </a:r>
            <a:r>
              <a:rPr lang="en-US" dirty="0"/>
              <a:t>S</a:t>
            </a:r>
            <a:r>
              <a:rPr lang="id-ID" dirty="0"/>
              <a:t>etelah Perolehan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7158" y="1428736"/>
            <a:ext cx="8215370" cy="1143008"/>
          </a:xfrm>
          <a:prstGeom prst="roundRect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loans and receivables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diukur berdasarkan biaya perolehan yang diamortisasi dengan menggunakan suku bunga efektif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(PSAK 55 R 2011)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158" y="2928934"/>
            <a:ext cx="8215370" cy="1143008"/>
          </a:xfrm>
          <a:prstGeom prst="roundRect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membutuhkan perhitungan amortisasi diskon dan premium setiap tanggal pelapora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id-ID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menyesuaikan nilai tercatat piutang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pen_paper_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72074"/>
            <a:ext cx="2058704" cy="178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1428736"/>
            <a:ext cx="857256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Piutang </a:t>
            </a:r>
            <a:r>
              <a:rPr lang="id-ID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setiap pelaporan harus dievaluasi 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apakah terdapat bukti objektif aset keuangan tersebut mengalami penurunan nilai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57496"/>
            <a:ext cx="857256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Jika </a:t>
            </a:r>
            <a:r>
              <a:rPr lang="id-ID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terdapat bukti objektif 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maka akan diakui </a:t>
            </a:r>
            <a:r>
              <a:rPr lang="id-ID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kerugian penurunan nilai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14744" y="3929066"/>
            <a:ext cx="1019124" cy="28575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6F8A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714744" y="2500306"/>
            <a:ext cx="1019124" cy="28575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6F8A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ooks-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0366"/>
            <a:ext cx="1000100" cy="1517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20" y="4286256"/>
            <a:ext cx="857256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Bukti objektif </a:t>
            </a:r>
            <a:r>
              <a:rPr lang="id-ID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terjadi akibat 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dari satu atau lebih </a:t>
            </a:r>
            <a:r>
              <a:rPr lang="id-ID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peristiwa setelah pengakuan awal yang merugikan 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 </a:t>
            </a:r>
            <a:r>
              <a:rPr lang="id-ID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berdampak pada arus kas </a:t>
            </a:r>
            <a:r>
              <a:rPr lang="id-ID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masa depan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db2004165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Template1</Template>
  <TotalTime>5861</TotalTime>
  <Words>7939</Words>
  <Application>Microsoft Office PowerPoint</Application>
  <PresentationFormat>On-screen Show (4:3)</PresentationFormat>
  <Paragraphs>1658</Paragraphs>
  <Slides>157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157</vt:i4>
      </vt:variant>
    </vt:vector>
  </HeadingPairs>
  <TitlesOfParts>
    <vt:vector size="168" baseType="lpstr">
      <vt:lpstr>Aharoni</vt:lpstr>
      <vt:lpstr>Arial</vt:lpstr>
      <vt:lpstr>ArialNarrow</vt:lpstr>
      <vt:lpstr>ArialNarrow-Bold</vt:lpstr>
      <vt:lpstr>Berlin Sans FB Demi</vt:lpstr>
      <vt:lpstr>Calibri</vt:lpstr>
      <vt:lpstr>Courier New</vt:lpstr>
      <vt:lpstr>Wingdings</vt:lpstr>
      <vt:lpstr>cdb2004165l</vt:lpstr>
      <vt:lpstr>Image</vt:lpstr>
      <vt:lpstr>Slide</vt:lpstr>
      <vt:lpstr>BAB 5</vt:lpstr>
      <vt:lpstr>AGENDA</vt:lpstr>
      <vt:lpstr>INSTRUMEN KEUANGAN</vt:lpstr>
      <vt:lpstr>PENGERTIAN DAN STANDAR AKUNTANSI TERKINI</vt:lpstr>
      <vt:lpstr>Pencabutan Standar Akuntansi</vt:lpstr>
      <vt:lpstr>Pencabutan Standar Akuntansi</vt:lpstr>
      <vt:lpstr>Bentuk dan Jenis </vt:lpstr>
      <vt:lpstr>Instrumen Keuangan</vt:lpstr>
      <vt:lpstr>Instrumen Keuangan</vt:lpstr>
      <vt:lpstr>Konsep Pengakuan</vt:lpstr>
      <vt:lpstr>PowerPoint Presentation</vt:lpstr>
      <vt:lpstr>Pengukuran Setelah Pengakuan Awal</vt:lpstr>
      <vt:lpstr>Pengukuran Instrumen Keuangan setelah Pengakuan Awal</vt:lpstr>
      <vt:lpstr>Penyajan dan Pengungkapan</vt:lpstr>
      <vt:lpstr>Aset Keuangan</vt:lpstr>
      <vt:lpstr>FVPL</vt:lpstr>
      <vt:lpstr>FVPL</vt:lpstr>
      <vt:lpstr>FVPL</vt:lpstr>
      <vt:lpstr>Investasi Dipegang Hingga Jatuh Tempo (held to maturities / HTM)</vt:lpstr>
      <vt:lpstr>Investasi Dipegang Hingga Jatuh Tempo (held to maturities / HTM)</vt:lpstr>
      <vt:lpstr>HTM – Suku Bunga Efektif</vt:lpstr>
      <vt:lpstr>Investasi Dipegang Hingga Jatuh Tempo (held to maturities / HTM)</vt:lpstr>
      <vt:lpstr>Pinjaman Diberikan atau Piutang (Loans or Receivable / LR)</vt:lpstr>
      <vt:lpstr>Aset Keuangan Tersedia untuk Dijual (Available for Sale / AFS)</vt:lpstr>
      <vt:lpstr>PowerPoint Presentation</vt:lpstr>
      <vt:lpstr>Reklasifikasi</vt:lpstr>
      <vt:lpstr>Reklasifikasi</vt:lpstr>
      <vt:lpstr>Reklasifikasi</vt:lpstr>
      <vt:lpstr>Reklasifikasi</vt:lpstr>
      <vt:lpstr>Reklasifikasi</vt:lpstr>
      <vt:lpstr>Penurunan Nilai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Penghentian Pengakuan</vt:lpstr>
      <vt:lpstr>Penghentian Pengakuan</vt:lpstr>
      <vt:lpstr>KAS</vt:lpstr>
      <vt:lpstr>Definisi </vt:lpstr>
      <vt:lpstr>Definisi </vt:lpstr>
      <vt:lpstr>Kas dalam Mata Uang Asing</vt:lpstr>
      <vt:lpstr>Kas Ekuivalen atau Setara Kas</vt:lpstr>
      <vt:lpstr>Compensating Balance </vt:lpstr>
      <vt:lpstr>Bank Overdraft</vt:lpstr>
      <vt:lpstr>Pengendalian Kas</vt:lpstr>
      <vt:lpstr>Kas Kecil</vt:lpstr>
      <vt:lpstr>Ilustrasi Kas Kecil </vt:lpstr>
      <vt:lpstr>Ilustrasi Kas Kecil… Lanjutan</vt:lpstr>
      <vt:lpstr>Ilustrasi Kas Kecil… Lanjutan</vt:lpstr>
      <vt:lpstr>Kas Kecil</vt:lpstr>
      <vt:lpstr>Kas Kecil dalam Mata Uang Asing</vt:lpstr>
      <vt:lpstr>Rekonsilisasi Bank</vt:lpstr>
      <vt:lpstr>Rekonsiliasi Bank</vt:lpstr>
      <vt:lpstr>Rekonsiliasi Bank</vt:lpstr>
      <vt:lpstr>Rekonsiliasi Bank</vt:lpstr>
      <vt:lpstr>Penyebab Perbedaan Saldo</vt:lpstr>
      <vt:lpstr>Ilustrasi Rekonsiliasi Bank</vt:lpstr>
      <vt:lpstr>Ilustrasi Rekonsiliasi Bank… Lanjutan</vt:lpstr>
      <vt:lpstr>Ilustrasi Rekonsiliasi Bank… Lanjutan</vt:lpstr>
      <vt:lpstr>Ilustrasi Rekonsiliasi Bank… Lanjutan</vt:lpstr>
      <vt:lpstr>Penyajian</vt:lpstr>
      <vt:lpstr>Contoh Penyajian Kas dalam Laporan Keuangan</vt:lpstr>
      <vt:lpstr>Pengungkapan</vt:lpstr>
      <vt:lpstr>Pengungkapan</vt:lpstr>
      <vt:lpstr>Pengungkapan</vt:lpstr>
      <vt:lpstr>PIUTANG DAN PINJAMAN YANG DIBERIKAN</vt:lpstr>
      <vt:lpstr>Definisi dan Jenis</vt:lpstr>
      <vt:lpstr>Piutang</vt:lpstr>
      <vt:lpstr>Wesel Tagih </vt:lpstr>
      <vt:lpstr>Ilustrasi Wesel Tagih 1</vt:lpstr>
      <vt:lpstr>Ilustrasi Wesel Tagih 1… Lanjutan</vt:lpstr>
      <vt:lpstr>Ilustrasi Wesel Tagih 1… Lanjutan</vt:lpstr>
      <vt:lpstr>Wesel Tagih Tanpa Bunga</vt:lpstr>
      <vt:lpstr>Pembayaran Wesel Tagih</vt:lpstr>
      <vt:lpstr>Pembayaran Wesel Tagih</vt:lpstr>
      <vt:lpstr>Ilustrasi Wesel Tagih 2</vt:lpstr>
      <vt:lpstr>Ilustrasi Wesel Tagih 2… Lanjutan</vt:lpstr>
      <vt:lpstr>Ilustrasi Wesel Tagih 2… Lanjutan</vt:lpstr>
      <vt:lpstr>Ilustrasi Wesel Tagih 2… Lanjutan</vt:lpstr>
      <vt:lpstr>Pengakuan Awal</vt:lpstr>
      <vt:lpstr>Pengakuan Awal</vt:lpstr>
      <vt:lpstr>Suku Bunga</vt:lpstr>
      <vt:lpstr>Penggunaan Nilai Wajar</vt:lpstr>
      <vt:lpstr>Biaya Transaksi</vt:lpstr>
      <vt:lpstr>Biaya Transaksi</vt:lpstr>
      <vt:lpstr>Ilustrasi Biaya Transaksi </vt:lpstr>
      <vt:lpstr>Ilustrasi Biaya Transaksi… Lanjutan</vt:lpstr>
      <vt:lpstr>Ilustrasi Biaya Transaksi… Lanjutan</vt:lpstr>
      <vt:lpstr>Ilustrasi Biaya Transaksi… Lanjutan</vt:lpstr>
      <vt:lpstr>Ilustrasi Biaya Transaksi… Lanjutan</vt:lpstr>
      <vt:lpstr>Ilustrasi Biaya Transaksi… Lanjutan</vt:lpstr>
      <vt:lpstr>Diskon Penjualan</vt:lpstr>
      <vt:lpstr>Ilustrasi Pencatatan Diskon Penjualan</vt:lpstr>
      <vt:lpstr>Pengukuran Setelah Perolehan</vt:lpstr>
      <vt:lpstr>Penurunan Nilai – Konsep Umum</vt:lpstr>
      <vt:lpstr>Penurunan Nilai – Konsep Umum</vt:lpstr>
      <vt:lpstr>Penurunan Nilai – Konsep Umum</vt:lpstr>
      <vt:lpstr>Penurunan Nilai – Konsep Umum</vt:lpstr>
      <vt:lpstr>Penurunan Nilai – Konsep Umum</vt:lpstr>
      <vt:lpstr>Penurunan Nilai – Penghitungan</vt:lpstr>
      <vt:lpstr>Penurunan Nilai – Penghitungan</vt:lpstr>
      <vt:lpstr>Penurunan Nilai – Penghitungan</vt:lpstr>
      <vt:lpstr>Ilustrasi Penurunan Nilai Piutang Individu</vt:lpstr>
      <vt:lpstr>Ilustrasi Penurunan Nilai Piutang Individu… Lanjutan</vt:lpstr>
      <vt:lpstr>Ilustrasi Penurunan Nilai Piutang Individu… Lanjutan</vt:lpstr>
      <vt:lpstr>Ilustrasi Penurunan Nilai Individu… Lanjutan</vt:lpstr>
      <vt:lpstr>Penurunan Nilai – Penghitungan </vt:lpstr>
      <vt:lpstr>Ilustrasi Penurunan Nilai Piutang Kelompok</vt:lpstr>
      <vt:lpstr>Ilustrasi Penurunan Nilai Piutang Kelompok… Lanjutan</vt:lpstr>
      <vt:lpstr>Ilustrasi Penurunan Nilai Piutang Kelompok… Lanjutan</vt:lpstr>
      <vt:lpstr>Ilustrasi Penurunan Nilai Piutang Kelompok… Lanjutan</vt:lpstr>
      <vt:lpstr>Menghitung Penurunan Nilai Kolektif</vt:lpstr>
      <vt:lpstr>Menghitung Penurunan Nilai Kolektif</vt:lpstr>
      <vt:lpstr>Menghitung Penurunan Nilai Kolektif</vt:lpstr>
      <vt:lpstr>Menghitung Penurunan Nilai Kolektif</vt:lpstr>
      <vt:lpstr>Menghitung Penurunan Nilai Kolektif</vt:lpstr>
      <vt:lpstr>Menghitung Penurunan Nilai Kolektif</vt:lpstr>
      <vt:lpstr>Menghitung Penurunan Nilai Kolektif</vt:lpstr>
      <vt:lpstr>Menghitung Penurunan Nilai Kolektif</vt:lpstr>
      <vt:lpstr>Menghitung Penurunan Nilai Kolektif</vt:lpstr>
      <vt:lpstr>Penurunan Nilai – Estimasi </vt:lpstr>
      <vt:lpstr>Jurnal Penurunan Nilai</vt:lpstr>
      <vt:lpstr>Ilustrasi Jurnal Penurunan Nilai –  Direct Write-Off</vt:lpstr>
      <vt:lpstr>Ilustrasi Jurnal Penurunan Nilai –  Direct Write-Off</vt:lpstr>
      <vt:lpstr>Ilustrasi Jurnal Penurunan Nilai –  Direct Write-Off</vt:lpstr>
      <vt:lpstr>Ilustrasi Allowance </vt:lpstr>
      <vt:lpstr>Ilustrasi Allowance …Lanjutan </vt:lpstr>
      <vt:lpstr>Ilustrasi Allowance …Lanjutan</vt:lpstr>
      <vt:lpstr>Penghentian Pengakuan</vt:lpstr>
      <vt:lpstr>Jaminan Piutang</vt:lpstr>
      <vt:lpstr>Ilustrasi Transaksi Utang dengan Jaminan</vt:lpstr>
      <vt:lpstr>Ilustrasi Transaksi Utang dengan Jaminan… Lanjutan</vt:lpstr>
      <vt:lpstr>Ilustrasi Transaksi Utang dengan Jaminan… Lanjutan</vt:lpstr>
      <vt:lpstr>Anjak Piutang (Factoring)</vt:lpstr>
      <vt:lpstr>Anjak Piutang (Factoring)</vt:lpstr>
      <vt:lpstr>Transfer Piutang</vt:lpstr>
      <vt:lpstr>Akuntansi Transfer Piutang</vt:lpstr>
      <vt:lpstr>Ilustrasi Transfer Piutang Tanpa Jaminan</vt:lpstr>
      <vt:lpstr>Transfer dengan Jaminan</vt:lpstr>
      <vt:lpstr>Ilustrasi Transfer dengan Jaminan</vt:lpstr>
      <vt:lpstr>Penyajian Piutang</vt:lpstr>
      <vt:lpstr>Contoh Penyajian Piutang</vt:lpstr>
      <vt:lpstr>Contoh Penyajian Piutang</vt:lpstr>
      <vt:lpstr>Pengungkapan</vt:lpstr>
      <vt:lpstr>Contoh Pengungkapan Kebijakan Akuntansi</vt:lpstr>
      <vt:lpstr>PowerPoint Presentation</vt:lpstr>
      <vt:lpstr>Rincian Berdasarkan Umur</vt:lpstr>
      <vt:lpstr>Penjelasan Piutang yang Digunakan sebagai Jaminan</vt:lpstr>
      <vt:lpstr>Penjelasan Rinci Debitur Tertentu</vt:lpstr>
      <vt:lpstr>Penjelasan Manajemen Risiko atas Instrumen Keuangan</vt:lpstr>
      <vt:lpstr>Analisis Piutang</vt:lpstr>
      <vt:lpstr>Analisis Piutang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PERISTIWA SETELAH TANGGAL NERACA</dc:title>
  <dc:creator>Manager Teknis</dc:creator>
  <cp:lastModifiedBy>Agung Sugiarto</cp:lastModifiedBy>
  <cp:revision>444</cp:revision>
  <dcterms:created xsi:type="dcterms:W3CDTF">2010-02-16T14:58:04Z</dcterms:created>
  <dcterms:modified xsi:type="dcterms:W3CDTF">2019-09-20T08:08:07Z</dcterms:modified>
</cp:coreProperties>
</file>