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0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352800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181600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6168922"/>
            <a:ext cx="536678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5486400"/>
            <a:ext cx="536678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6168922"/>
            <a:ext cx="536678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5486400"/>
            <a:ext cx="536678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5486400"/>
            <a:ext cx="337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Jl. Raya Lenteng Agung No. 101 </a:t>
            </a:r>
          </a:p>
          <a:p>
            <a:r>
              <a:rPr lang="id-ID" dirty="0" smtClean="0">
                <a:latin typeface="Myriad Pro" pitchFamily="34" charset="0"/>
              </a:rPr>
              <a:t>Jagakarsa</a:t>
            </a:r>
            <a:r>
              <a:rPr lang="en-US" dirty="0" smtClean="0">
                <a:latin typeface="Myriad Pro" pitchFamily="34" charset="0"/>
              </a:rPr>
              <a:t>, </a:t>
            </a:r>
            <a:r>
              <a:rPr lang="id-ID" dirty="0" smtClean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yriad Pro" pitchFamily="34" charset="0"/>
              </a:rPr>
              <a:t>info@penerbitsalemba.com</a:t>
            </a:r>
            <a:endParaRPr lang="id-ID" dirty="0" smtClean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7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7" y="2644170"/>
            <a:ext cx="7231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TERIMA KASIH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Bab</a:t>
            </a:r>
            <a:r>
              <a:rPr lang="en-US" b="1" dirty="0" smtClean="0"/>
              <a:t> 6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pengendalian</a:t>
            </a:r>
            <a:r>
              <a:rPr lang="en-US" b="1" dirty="0" smtClean="0"/>
              <a:t> internal</a:t>
            </a:r>
            <a:endParaRPr lang="en-US" b="1" dirty="0"/>
          </a:p>
        </p:txBody>
      </p:sp>
      <p:pic>
        <p:nvPicPr>
          <p:cNvPr id="3" name="Picture 2" descr="Sistem Akuntansi edisi 4 Final.jpg"/>
          <p:cNvPicPr>
            <a:picLocks noChangeAspect="1"/>
          </p:cNvPicPr>
          <p:nvPr/>
        </p:nvPicPr>
        <p:blipFill>
          <a:blip r:embed="rId2" cstate="print"/>
          <a:srcRect l="53333"/>
          <a:stretch>
            <a:fillRect/>
          </a:stretch>
        </p:blipFill>
        <p:spPr>
          <a:xfrm>
            <a:off x="152399" y="0"/>
            <a:ext cx="1981199" cy="2715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3800" dirty="0" err="1" smtClean="0"/>
              <a:t>Untuk</a:t>
            </a:r>
            <a:r>
              <a:rPr lang="en-US" sz="3800" dirty="0" smtClean="0"/>
              <a:t> </a:t>
            </a:r>
            <a:r>
              <a:rPr lang="en-US" sz="3800" dirty="0" err="1" smtClean="0"/>
              <a:t>menjamin</a:t>
            </a:r>
            <a:r>
              <a:rPr lang="en-US" sz="3800" dirty="0" smtClean="0"/>
              <a:t> </a:t>
            </a:r>
            <a:r>
              <a:rPr lang="en-US" sz="3800" dirty="0" err="1" smtClean="0"/>
              <a:t>praktik</a:t>
            </a:r>
            <a:r>
              <a:rPr lang="en-US" sz="3800" dirty="0" smtClean="0"/>
              <a:t> yang </a:t>
            </a:r>
            <a:r>
              <a:rPr lang="en-US" sz="3800" dirty="0" err="1" smtClean="0"/>
              <a:t>sehat</a:t>
            </a:r>
            <a:r>
              <a:rPr lang="en-US" sz="3800" dirty="0" smtClean="0"/>
              <a:t> </a:t>
            </a:r>
            <a:r>
              <a:rPr lang="en-US" sz="3800" dirty="0" err="1" smtClean="0"/>
              <a:t>dalam</a:t>
            </a:r>
            <a:r>
              <a:rPr lang="en-US" sz="3800" dirty="0" smtClean="0"/>
              <a:t> </a:t>
            </a:r>
            <a:r>
              <a:rPr lang="en-US" sz="3800" dirty="0" err="1" smtClean="0"/>
              <a:t>melaksanakan</a:t>
            </a:r>
            <a:r>
              <a:rPr lang="en-US" sz="3800" dirty="0" smtClean="0"/>
              <a:t> </a:t>
            </a:r>
            <a:r>
              <a:rPr lang="en-US" sz="3800" dirty="0" err="1" smtClean="0"/>
              <a:t>transaksi</a:t>
            </a:r>
            <a:r>
              <a:rPr lang="en-US" sz="3800" dirty="0" smtClean="0"/>
              <a:t> </a:t>
            </a:r>
            <a:r>
              <a:rPr lang="en-US" sz="3800" dirty="0" err="1" smtClean="0"/>
              <a:t>pembelian</a:t>
            </a:r>
            <a:r>
              <a:rPr lang="en-US" sz="3800" dirty="0" smtClean="0"/>
              <a:t> </a:t>
            </a:r>
            <a:r>
              <a:rPr lang="en-US" sz="3800" dirty="0" err="1" smtClean="0"/>
              <a:t>misalnya</a:t>
            </a:r>
            <a:r>
              <a:rPr lang="en-US" sz="3800" dirty="0" smtClean="0"/>
              <a:t>, </a:t>
            </a:r>
            <a:r>
              <a:rPr lang="en-US" sz="3800" dirty="0" err="1" smtClean="0"/>
              <a:t>sistem</a:t>
            </a:r>
            <a:r>
              <a:rPr lang="en-US" sz="3800" dirty="0" smtClean="0"/>
              <a:t> </a:t>
            </a:r>
            <a:r>
              <a:rPr lang="en-US" sz="3800" dirty="0" err="1" smtClean="0"/>
              <a:t>pembelian</a:t>
            </a:r>
            <a:r>
              <a:rPr lang="en-US" sz="3800" dirty="0" smtClean="0"/>
              <a:t> </a:t>
            </a:r>
            <a:r>
              <a:rPr lang="en-US" sz="3800" dirty="0" err="1" smtClean="0"/>
              <a:t>disusun</a:t>
            </a:r>
            <a:r>
              <a:rPr lang="en-US" sz="3800" dirty="0" smtClean="0"/>
              <a:t> </a:t>
            </a:r>
            <a:r>
              <a:rPr lang="en-US" sz="3800" dirty="0" err="1" smtClean="0"/>
              <a:t>dengan</a:t>
            </a:r>
            <a:r>
              <a:rPr lang="en-US" sz="3800" dirty="0" smtClean="0"/>
              <a:t> </a:t>
            </a:r>
            <a:r>
              <a:rPr lang="en-US" sz="3800" dirty="0" err="1" smtClean="0"/>
              <a:t>dasar</a:t>
            </a:r>
            <a:r>
              <a:rPr lang="en-US" sz="3800" dirty="0" smtClean="0"/>
              <a:t> </a:t>
            </a:r>
            <a:r>
              <a:rPr lang="en-US" sz="3800" dirty="0" err="1" smtClean="0"/>
              <a:t>berikut</a:t>
            </a:r>
            <a:r>
              <a:rPr lang="en-US" sz="3800" dirty="0" smtClean="0"/>
              <a:t> </a:t>
            </a:r>
            <a:r>
              <a:rPr lang="en-US" sz="3800" dirty="0" err="1" smtClean="0"/>
              <a:t>ini</a:t>
            </a:r>
            <a:r>
              <a:rPr lang="en-US" sz="3800" dirty="0" smtClean="0"/>
              <a:t>:</a:t>
            </a:r>
          </a:p>
          <a:p>
            <a:pPr lvl="1">
              <a:buNone/>
            </a:pPr>
            <a:r>
              <a:rPr lang="en-US" sz="3800" dirty="0" smtClean="0"/>
              <a:t>a</a:t>
            </a:r>
            <a:r>
              <a:rPr lang="en-US" sz="3800" dirty="0" smtClean="0"/>
              <a:t>.	</a:t>
            </a:r>
            <a:r>
              <a:rPr lang="en-US" sz="3800" dirty="0" err="1" smtClean="0"/>
              <a:t>Transaksi</a:t>
            </a:r>
            <a:r>
              <a:rPr lang="en-US" sz="3800" dirty="0" smtClean="0"/>
              <a:t> </a:t>
            </a:r>
            <a:r>
              <a:rPr lang="en-US" sz="3800" dirty="0" err="1" smtClean="0"/>
              <a:t>pembelian</a:t>
            </a:r>
            <a:r>
              <a:rPr lang="en-US" sz="3800" dirty="0" smtClean="0"/>
              <a:t> </a:t>
            </a:r>
            <a:r>
              <a:rPr lang="en-US" sz="3800" dirty="0" err="1" smtClean="0"/>
              <a:t>harus</a:t>
            </a:r>
            <a:r>
              <a:rPr lang="en-US" sz="3800" dirty="0" smtClean="0"/>
              <a:t> </a:t>
            </a:r>
            <a:r>
              <a:rPr lang="en-US" sz="3800" dirty="0" err="1" smtClean="0"/>
              <a:t>dilaksanakan</a:t>
            </a:r>
            <a:r>
              <a:rPr lang="en-US" sz="3800" dirty="0" smtClean="0"/>
              <a:t> </a:t>
            </a:r>
            <a:r>
              <a:rPr lang="en-US" sz="3800" dirty="0" err="1" smtClean="0"/>
              <a:t>oleh</a:t>
            </a:r>
            <a:r>
              <a:rPr lang="en-US" sz="3800" dirty="0" smtClean="0"/>
              <a:t> </a:t>
            </a:r>
            <a:r>
              <a:rPr lang="en-US" sz="3800" dirty="0" err="1" smtClean="0"/>
              <a:t>beberapa</a:t>
            </a:r>
            <a:r>
              <a:rPr lang="en-US" sz="3800" dirty="0" smtClean="0"/>
              <a:t> </a:t>
            </a:r>
            <a:r>
              <a:rPr lang="en-US" sz="3800" dirty="0" err="1" smtClean="0"/>
              <a:t>fungsi</a:t>
            </a:r>
            <a:r>
              <a:rPr lang="en-US" sz="3800" dirty="0" smtClean="0"/>
              <a:t> </a:t>
            </a:r>
            <a:r>
              <a:rPr lang="en-US" sz="3800" dirty="0" err="1" smtClean="0"/>
              <a:t>berikut</a:t>
            </a:r>
            <a:r>
              <a:rPr lang="en-US" sz="3800" dirty="0" smtClean="0"/>
              <a:t> </a:t>
            </a:r>
            <a:r>
              <a:rPr lang="en-US" sz="3800" dirty="0" err="1" smtClean="0"/>
              <a:t>ini</a:t>
            </a:r>
            <a:r>
              <a:rPr lang="en-US" sz="3800" dirty="0" smtClean="0"/>
              <a:t>, yang </a:t>
            </a:r>
            <a:r>
              <a:rPr lang="en-US" sz="3800" dirty="0" err="1" smtClean="0"/>
              <a:t>bekerja</a:t>
            </a:r>
            <a:r>
              <a:rPr lang="en-US" sz="3800" dirty="0" smtClean="0"/>
              <a:t> </a:t>
            </a:r>
            <a:r>
              <a:rPr lang="en-US" sz="3800" dirty="0" err="1" smtClean="0"/>
              <a:t>secara</a:t>
            </a:r>
            <a:r>
              <a:rPr lang="en-US" sz="3800" dirty="0" smtClean="0"/>
              <a:t> </a:t>
            </a:r>
            <a:r>
              <a:rPr lang="en-US" sz="3800" dirty="0" err="1" smtClean="0"/>
              <a:t>independen</a:t>
            </a:r>
            <a:r>
              <a:rPr lang="en-US" sz="3800" dirty="0" smtClean="0"/>
              <a:t>: </a:t>
            </a:r>
            <a:r>
              <a:rPr lang="en-US" sz="3800" dirty="0" err="1" smtClean="0"/>
              <a:t>fungsi</a:t>
            </a:r>
            <a:r>
              <a:rPr lang="en-US" sz="3800" dirty="0" smtClean="0"/>
              <a:t> </a:t>
            </a:r>
            <a:r>
              <a:rPr lang="en-US" sz="3800" dirty="0" err="1" smtClean="0"/>
              <a:t>gudang</a:t>
            </a:r>
            <a:r>
              <a:rPr lang="en-US" sz="3800" dirty="0" smtClean="0"/>
              <a:t>, </a:t>
            </a:r>
            <a:r>
              <a:rPr lang="en-US" sz="3800" dirty="0" err="1" smtClean="0"/>
              <a:t>fungsi</a:t>
            </a:r>
            <a:r>
              <a:rPr lang="en-US" sz="3800" dirty="0" smtClean="0"/>
              <a:t> </a:t>
            </a:r>
            <a:r>
              <a:rPr lang="en-US" sz="3800" dirty="0" err="1" smtClean="0"/>
              <a:t>pembelian</a:t>
            </a:r>
            <a:r>
              <a:rPr lang="en-US" sz="3800" dirty="0" smtClean="0"/>
              <a:t>, </a:t>
            </a:r>
            <a:r>
              <a:rPr lang="en-US" sz="3800" dirty="0" err="1" smtClean="0"/>
              <a:t>fungsi</a:t>
            </a:r>
            <a:r>
              <a:rPr lang="en-US" sz="3800" dirty="0" smtClean="0"/>
              <a:t> </a:t>
            </a:r>
            <a:r>
              <a:rPr lang="en-US" sz="3800" dirty="0" err="1" smtClean="0"/>
              <a:t>penerimaan</a:t>
            </a:r>
            <a:r>
              <a:rPr lang="en-US" sz="3800" dirty="0" smtClean="0"/>
              <a:t>, </a:t>
            </a:r>
            <a:r>
              <a:rPr lang="en-US" sz="3800" dirty="0" err="1" smtClean="0"/>
              <a:t>dan</a:t>
            </a:r>
            <a:r>
              <a:rPr lang="en-US" sz="3800" dirty="0" smtClean="0"/>
              <a:t> </a:t>
            </a:r>
            <a:r>
              <a:rPr lang="en-US" sz="3800" dirty="0" err="1" smtClean="0"/>
              <a:t>fungsi</a:t>
            </a:r>
            <a:r>
              <a:rPr lang="en-US" sz="3800" dirty="0" smtClean="0"/>
              <a:t> </a:t>
            </a:r>
            <a:r>
              <a:rPr lang="en-US" sz="3800" dirty="0" err="1" smtClean="0"/>
              <a:t>akuntansi</a:t>
            </a:r>
            <a:r>
              <a:rPr lang="en-US" sz="3800" dirty="0" smtClean="0"/>
              <a:t>.</a:t>
            </a:r>
          </a:p>
          <a:p>
            <a:pPr lvl="1">
              <a:buNone/>
            </a:pPr>
            <a:r>
              <a:rPr lang="en-US" sz="3800" dirty="0" smtClean="0"/>
              <a:t>b</a:t>
            </a:r>
            <a:r>
              <a:rPr lang="en-US" sz="3800" dirty="0" smtClean="0"/>
              <a:t>.	</a:t>
            </a:r>
            <a:r>
              <a:rPr lang="en-US" sz="3800" dirty="0" err="1" smtClean="0"/>
              <a:t>Formulir-formulir</a:t>
            </a:r>
            <a:r>
              <a:rPr lang="en-US" sz="3800" dirty="0" smtClean="0"/>
              <a:t>: </a:t>
            </a:r>
            <a:r>
              <a:rPr lang="en-US" sz="3800" dirty="0" err="1" smtClean="0"/>
              <a:t>surat</a:t>
            </a:r>
            <a:r>
              <a:rPr lang="en-US" sz="3800" dirty="0" smtClean="0"/>
              <a:t> </a:t>
            </a:r>
            <a:r>
              <a:rPr lang="en-US" sz="3800" dirty="0" err="1" smtClean="0"/>
              <a:t>permintaan</a:t>
            </a:r>
            <a:r>
              <a:rPr lang="en-US" sz="3800" dirty="0" smtClean="0"/>
              <a:t> </a:t>
            </a:r>
            <a:r>
              <a:rPr lang="en-US" sz="3800" dirty="0" err="1" smtClean="0"/>
              <a:t>pembelian</a:t>
            </a:r>
            <a:r>
              <a:rPr lang="en-US" sz="3800" dirty="0" smtClean="0"/>
              <a:t>, </a:t>
            </a:r>
            <a:r>
              <a:rPr lang="en-US" sz="3800" dirty="0" err="1" smtClean="0"/>
              <a:t>surat</a:t>
            </a:r>
            <a:r>
              <a:rPr lang="en-US" sz="3800" dirty="0" smtClean="0"/>
              <a:t> order </a:t>
            </a:r>
            <a:r>
              <a:rPr lang="en-US" sz="3800" dirty="0" err="1" smtClean="0"/>
              <a:t>pembelian</a:t>
            </a:r>
            <a:r>
              <a:rPr lang="en-US" sz="3800" dirty="0" smtClean="0"/>
              <a:t>, </a:t>
            </a:r>
            <a:r>
              <a:rPr lang="en-US" sz="3800" dirty="0" err="1" smtClean="0"/>
              <a:t>laporan</a:t>
            </a:r>
            <a:r>
              <a:rPr lang="en-US" sz="3800" dirty="0" smtClean="0"/>
              <a:t> </a:t>
            </a:r>
            <a:r>
              <a:rPr lang="en-US" sz="3800" dirty="0" err="1" smtClean="0"/>
              <a:t>penerimaan</a:t>
            </a:r>
            <a:r>
              <a:rPr lang="en-US" sz="3800" dirty="0" smtClean="0"/>
              <a:t> </a:t>
            </a:r>
            <a:r>
              <a:rPr lang="en-US" sz="3800" dirty="0" err="1" smtClean="0"/>
              <a:t>barang</a:t>
            </a:r>
            <a:r>
              <a:rPr lang="en-US" sz="3800" dirty="0" smtClean="0"/>
              <a:t> </a:t>
            </a:r>
            <a:r>
              <a:rPr lang="en-US" sz="3800" dirty="0" err="1" smtClean="0"/>
              <a:t>dan</a:t>
            </a:r>
            <a:r>
              <a:rPr lang="en-US" sz="3800" dirty="0" smtClean="0"/>
              <a:t> </a:t>
            </a:r>
            <a:r>
              <a:rPr lang="en-US" sz="3800" dirty="0" err="1" smtClean="0"/>
              <a:t>bukti</a:t>
            </a:r>
            <a:r>
              <a:rPr lang="en-US" sz="3800" dirty="0" smtClean="0"/>
              <a:t> </a:t>
            </a:r>
            <a:r>
              <a:rPr lang="en-US" sz="3800" dirty="0" err="1" smtClean="0"/>
              <a:t>kas</a:t>
            </a:r>
            <a:r>
              <a:rPr lang="en-US" sz="3800" dirty="0" smtClean="0"/>
              <a:t> </a:t>
            </a:r>
            <a:r>
              <a:rPr lang="en-US" sz="3800" dirty="0" err="1" smtClean="0"/>
              <a:t>keluar</a:t>
            </a:r>
            <a:r>
              <a:rPr lang="en-US" sz="3800" dirty="0" smtClean="0"/>
              <a:t> </a:t>
            </a:r>
            <a:r>
              <a:rPr lang="en-US" sz="3800" dirty="0" err="1" smtClean="0"/>
              <a:t>dirancang</a:t>
            </a:r>
            <a:r>
              <a:rPr lang="en-US" sz="3800" dirty="0" smtClean="0"/>
              <a:t> </a:t>
            </a:r>
            <a:r>
              <a:rPr lang="en-US" sz="3800" dirty="0" err="1" smtClean="0"/>
              <a:t>bernomor</a:t>
            </a:r>
            <a:r>
              <a:rPr lang="en-US" sz="3800" dirty="0" smtClean="0"/>
              <a:t> </a:t>
            </a:r>
            <a:r>
              <a:rPr lang="en-US" sz="3800" dirty="0" err="1" smtClean="0"/>
              <a:t>urut</a:t>
            </a:r>
            <a:r>
              <a:rPr lang="en-US" sz="3800" dirty="0" smtClean="0"/>
              <a:t> </a:t>
            </a:r>
            <a:r>
              <a:rPr lang="en-US" sz="3800" dirty="0" err="1" smtClean="0"/>
              <a:t>tercetak</a:t>
            </a:r>
            <a:r>
              <a:rPr lang="en-US" sz="3800" dirty="0" smtClean="0"/>
              <a:t> </a:t>
            </a:r>
            <a:r>
              <a:rPr lang="en-US" sz="3800" dirty="0" err="1" smtClean="0"/>
              <a:t>dan</a:t>
            </a:r>
            <a:r>
              <a:rPr lang="en-US" sz="3800" dirty="0" smtClean="0"/>
              <a:t> </a:t>
            </a:r>
            <a:r>
              <a:rPr lang="en-US" sz="3800" dirty="0" err="1" smtClean="0"/>
              <a:t>pemakaiannya</a:t>
            </a:r>
            <a:r>
              <a:rPr lang="en-US" sz="3800" dirty="0" smtClean="0"/>
              <a:t> </a:t>
            </a:r>
            <a:r>
              <a:rPr lang="en-US" sz="3800" dirty="0" err="1" smtClean="0"/>
              <a:t>dipertanggungjawabkan</a:t>
            </a:r>
            <a:r>
              <a:rPr lang="en-US" sz="3800" dirty="0" smtClean="0"/>
              <a:t> </a:t>
            </a:r>
            <a:r>
              <a:rPr lang="en-US" sz="3800" dirty="0" err="1" smtClean="0"/>
              <a:t>oleh</a:t>
            </a:r>
            <a:r>
              <a:rPr lang="en-US" sz="3800" dirty="0" smtClean="0"/>
              <a:t>: </a:t>
            </a:r>
          </a:p>
          <a:p>
            <a:pPr lvl="2"/>
            <a:r>
              <a:rPr lang="sv-SE" sz="3800" dirty="0" smtClean="0"/>
              <a:t>Kepala fungsi gudang: untuk surat permintaan pembelian </a:t>
            </a:r>
          </a:p>
          <a:p>
            <a:pPr lvl="2"/>
            <a:r>
              <a:rPr lang="en-US" sz="3800" dirty="0" err="1" smtClean="0"/>
              <a:t>Kepala</a:t>
            </a:r>
            <a:r>
              <a:rPr lang="en-US" sz="3800" dirty="0" smtClean="0"/>
              <a:t> </a:t>
            </a:r>
            <a:r>
              <a:rPr lang="en-US" sz="3800" dirty="0" err="1" smtClean="0"/>
              <a:t>fungsi</a:t>
            </a:r>
            <a:r>
              <a:rPr lang="en-US" sz="3800" dirty="0" smtClean="0"/>
              <a:t> </a:t>
            </a:r>
            <a:r>
              <a:rPr lang="en-US" sz="3800" dirty="0" err="1" smtClean="0"/>
              <a:t>pembelian</a:t>
            </a:r>
            <a:r>
              <a:rPr lang="en-US" sz="3800" dirty="0" smtClean="0"/>
              <a:t>: </a:t>
            </a:r>
            <a:r>
              <a:rPr lang="en-US" sz="3800" dirty="0" err="1" smtClean="0"/>
              <a:t>untuk</a:t>
            </a:r>
            <a:r>
              <a:rPr lang="en-US" sz="3800" dirty="0" smtClean="0"/>
              <a:t> </a:t>
            </a:r>
            <a:r>
              <a:rPr lang="en-US" sz="3800" dirty="0" err="1" smtClean="0"/>
              <a:t>surat</a:t>
            </a:r>
            <a:r>
              <a:rPr lang="en-US" sz="3800" dirty="0" smtClean="0"/>
              <a:t> order </a:t>
            </a:r>
            <a:r>
              <a:rPr lang="en-US" sz="3800" dirty="0" err="1" smtClean="0"/>
              <a:t>pembelian</a:t>
            </a:r>
            <a:r>
              <a:rPr lang="en-US" sz="3800" dirty="0" smtClean="0"/>
              <a:t> </a:t>
            </a:r>
          </a:p>
          <a:p>
            <a:pPr lvl="2"/>
            <a:r>
              <a:rPr lang="fi-FI" sz="3800" dirty="0" smtClean="0"/>
              <a:t>Kepala fungsi penerimaan: untuk laporan penerimaan barang </a:t>
            </a:r>
          </a:p>
          <a:p>
            <a:pPr lvl="2"/>
            <a:r>
              <a:rPr lang="fi-FI" sz="3800" dirty="0" smtClean="0"/>
              <a:t>Kepala fungsi akuntansi: untuk bukti kas keluar</a:t>
            </a:r>
          </a:p>
          <a:p>
            <a:pPr lvl="1">
              <a:buNone/>
            </a:pPr>
            <a:r>
              <a:rPr lang="en-US" sz="3800" dirty="0" smtClean="0"/>
              <a:t>c</a:t>
            </a:r>
            <a:r>
              <a:rPr lang="en-US" sz="3800" dirty="0" smtClean="0"/>
              <a:t>.	</a:t>
            </a:r>
            <a:r>
              <a:rPr lang="en-US" sz="3800" dirty="0" err="1" smtClean="0"/>
              <a:t>Secara</a:t>
            </a:r>
            <a:r>
              <a:rPr lang="en-US" sz="3800" dirty="0" smtClean="0"/>
              <a:t> </a:t>
            </a:r>
            <a:r>
              <a:rPr lang="en-US" sz="3800" dirty="0" err="1" smtClean="0"/>
              <a:t>periodik</a:t>
            </a:r>
            <a:r>
              <a:rPr lang="en-US" sz="3800" dirty="0" smtClean="0"/>
              <a:t> </a:t>
            </a:r>
            <a:r>
              <a:rPr lang="en-US" sz="3800" dirty="0" err="1" smtClean="0"/>
              <a:t>diadakan</a:t>
            </a:r>
            <a:r>
              <a:rPr lang="en-US" sz="3800" dirty="0" smtClean="0"/>
              <a:t> </a:t>
            </a:r>
            <a:r>
              <a:rPr lang="en-US" sz="3800" dirty="0" err="1" smtClean="0"/>
              <a:t>rekonsiliasi</a:t>
            </a:r>
            <a:r>
              <a:rPr lang="en-US" sz="3800" dirty="0" smtClean="0"/>
              <a:t> </a:t>
            </a:r>
            <a:r>
              <a:rPr lang="en-US" sz="3800" dirty="0" err="1" smtClean="0"/>
              <a:t>antara</a:t>
            </a:r>
            <a:r>
              <a:rPr lang="en-US" sz="3800" dirty="0" smtClean="0"/>
              <a:t> </a:t>
            </a:r>
            <a:r>
              <a:rPr lang="en-US" sz="3800" dirty="0" err="1" smtClean="0"/>
              <a:t>buku</a:t>
            </a:r>
            <a:r>
              <a:rPr lang="en-US" sz="3800" dirty="0" smtClean="0"/>
              <a:t> </a:t>
            </a:r>
            <a:r>
              <a:rPr lang="en-US" sz="3800" dirty="0" err="1" smtClean="0"/>
              <a:t>pembantu</a:t>
            </a:r>
            <a:r>
              <a:rPr lang="en-US" sz="3800" dirty="0" smtClean="0"/>
              <a:t> </a:t>
            </a:r>
            <a:r>
              <a:rPr lang="en-US" sz="3800" dirty="0" err="1" smtClean="0"/>
              <a:t>persediaan</a:t>
            </a:r>
            <a:r>
              <a:rPr lang="en-US" sz="3800" dirty="0" smtClean="0"/>
              <a:t> yang </a:t>
            </a:r>
            <a:r>
              <a:rPr lang="en-US" sz="3800" dirty="0" err="1" smtClean="0"/>
              <a:t>diselenggarakan</a:t>
            </a:r>
            <a:r>
              <a:rPr lang="en-US" sz="3800" dirty="0" smtClean="0"/>
              <a:t> </a:t>
            </a:r>
            <a:r>
              <a:rPr lang="en-US" sz="3800" dirty="0" err="1" smtClean="0"/>
              <a:t>oleh</a:t>
            </a:r>
            <a:r>
              <a:rPr lang="en-US" sz="3800" dirty="0" smtClean="0"/>
              <a:t> </a:t>
            </a:r>
            <a:r>
              <a:rPr lang="en-US" sz="3800" dirty="0" err="1" smtClean="0"/>
              <a:t>fungsi</a:t>
            </a:r>
            <a:r>
              <a:rPr lang="en-US" sz="3800" dirty="0" smtClean="0"/>
              <a:t> </a:t>
            </a:r>
            <a:r>
              <a:rPr lang="en-US" sz="3800" dirty="0" err="1" smtClean="0"/>
              <a:t>akuntansi</a:t>
            </a:r>
            <a:r>
              <a:rPr lang="en-US" sz="3800" dirty="0" smtClean="0"/>
              <a:t> </a:t>
            </a:r>
            <a:r>
              <a:rPr lang="en-US" sz="3800" dirty="0" err="1" smtClean="0"/>
              <a:t>dengan</a:t>
            </a:r>
            <a:r>
              <a:rPr lang="en-US" sz="3800" dirty="0" smtClean="0"/>
              <a:t> </a:t>
            </a:r>
            <a:r>
              <a:rPr lang="en-US" sz="3800" dirty="0" err="1" smtClean="0"/>
              <a:t>persediaan</a:t>
            </a:r>
            <a:r>
              <a:rPr lang="en-US" sz="3800" dirty="0" smtClean="0"/>
              <a:t> </a:t>
            </a:r>
            <a:r>
              <a:rPr lang="en-US" sz="3800" dirty="0" err="1" smtClean="0"/>
              <a:t>barang</a:t>
            </a:r>
            <a:r>
              <a:rPr lang="en-US" sz="3800" dirty="0" smtClean="0"/>
              <a:t> </a:t>
            </a:r>
            <a:r>
              <a:rPr lang="en-US" sz="3800" dirty="0" err="1" smtClean="0"/>
              <a:t>secara</a:t>
            </a:r>
            <a:r>
              <a:rPr lang="en-US" sz="3800" dirty="0" smtClean="0"/>
              <a:t> </a:t>
            </a:r>
            <a:r>
              <a:rPr lang="en-US" sz="3800" dirty="0" err="1" smtClean="0"/>
              <a:t>fisik</a:t>
            </a:r>
            <a:r>
              <a:rPr lang="en-US" sz="3800" dirty="0" smtClean="0"/>
              <a:t> </a:t>
            </a:r>
            <a:r>
              <a:rPr lang="en-US" sz="3800" dirty="0" err="1" smtClean="0"/>
              <a:t>di</a:t>
            </a:r>
            <a:r>
              <a:rPr lang="en-US" sz="3800" dirty="0" smtClean="0"/>
              <a:t> </a:t>
            </a:r>
            <a:r>
              <a:rPr lang="en-US" sz="3800" dirty="0" err="1" smtClean="0"/>
              <a:t>gudang</a:t>
            </a:r>
            <a:r>
              <a:rPr lang="en-US" sz="3800" dirty="0" smtClean="0"/>
              <a:t>.</a:t>
            </a:r>
            <a:endParaRPr lang="en-US" sz="3800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696200" cy="990600"/>
          </a:xfrm>
        </p:spPr>
        <p:txBody>
          <a:bodyPr>
            <a:normAutofit fontScale="90000"/>
          </a:bodyPr>
          <a:lstStyle/>
          <a:p>
            <a:r>
              <a:rPr lang="en-US" sz="3100" b="1" dirty="0" err="1" smtClean="0"/>
              <a:t>Praktik</a:t>
            </a:r>
            <a:r>
              <a:rPr lang="en-US" sz="3100" b="1" dirty="0" smtClean="0"/>
              <a:t> yang </a:t>
            </a:r>
            <a:r>
              <a:rPr lang="en-US" sz="3100" b="1" dirty="0" err="1" smtClean="0"/>
              <a:t>Sehat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dalam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Melaksanakan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Tugas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dan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Fungsi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Setiap</a:t>
            </a:r>
            <a:r>
              <a:rPr lang="en-US" sz="3100" b="1" dirty="0" smtClean="0"/>
              <a:t> Unit </a:t>
            </a:r>
            <a:r>
              <a:rPr lang="en-US" sz="3100" b="1" dirty="0" err="1" smtClean="0"/>
              <a:t>Organisasi</a:t>
            </a:r>
            <a:r>
              <a:rPr lang="en-US" sz="3100" b="1" dirty="0" smtClean="0"/>
              <a:t> - </a:t>
            </a:r>
            <a:r>
              <a:rPr lang="en-US" sz="3100" b="1" i="1" dirty="0" err="1" smtClean="0"/>
              <a:t>lanjutan</a:t>
            </a:r>
            <a:endParaRPr lang="en-US" sz="3100" i="1" dirty="0"/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Karyawan</a:t>
            </a:r>
            <a:r>
              <a:rPr lang="en-US" b="1" dirty="0" smtClean="0"/>
              <a:t> yang </a:t>
            </a:r>
            <a:r>
              <a:rPr lang="en-US" b="1" dirty="0" err="1" smtClean="0"/>
              <a:t>Mutunya</a:t>
            </a:r>
            <a:r>
              <a:rPr lang="en-US" b="1" dirty="0" smtClean="0"/>
              <a:t> </a:t>
            </a:r>
            <a:r>
              <a:rPr lang="en-US" b="1" dirty="0" err="1" smtClean="0"/>
              <a:t>Sesuai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Tanggung</a:t>
            </a:r>
            <a:r>
              <a:rPr lang="en-US" b="1" dirty="0" smtClean="0"/>
              <a:t> </a:t>
            </a:r>
            <a:r>
              <a:rPr lang="en-US" b="1" dirty="0" err="1" smtClean="0"/>
              <a:t>Jawabnya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yang </a:t>
            </a:r>
            <a:r>
              <a:rPr lang="en-US" dirty="0" err="1" smtClean="0"/>
              <a:t>kompeten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dipercaya</a:t>
            </a:r>
            <a:r>
              <a:rPr lang="en-US" dirty="0" smtClean="0"/>
              <a:t>,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ditempuh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a</a:t>
            </a:r>
            <a:r>
              <a:rPr lang="en-US" dirty="0" smtClean="0"/>
              <a:t>.	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calon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 yang </a:t>
            </a:r>
            <a:r>
              <a:rPr lang="en-US" dirty="0" err="1" smtClean="0"/>
              <a:t>dituntut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pekerjaannya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kecakapan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tuntutan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dipikulnya</a:t>
            </a:r>
            <a:r>
              <a:rPr lang="en-US" dirty="0" smtClean="0"/>
              <a:t>,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mengadakan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syarat-syarat</a:t>
            </a:r>
            <a:r>
              <a:rPr lang="en-US" dirty="0" smtClean="0"/>
              <a:t> yang </a:t>
            </a:r>
            <a:r>
              <a:rPr lang="en-US" dirty="0" err="1" smtClean="0"/>
              <a:t>dipenuhi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calon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menduduki</a:t>
            </a:r>
            <a:r>
              <a:rPr lang="en-US" dirty="0" smtClean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Program yang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calon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diperolehnya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yang </a:t>
            </a:r>
            <a:r>
              <a:rPr lang="en-US" dirty="0" err="1" smtClean="0"/>
              <a:t>dituntut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didudukinya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b</a:t>
            </a:r>
            <a:r>
              <a:rPr lang="en-US" dirty="0" smtClean="0"/>
              <a:t>.	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,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tuntutan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pekerjaannya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push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LINGKUNGAN PENGENDALIAN (</a:t>
            </a:r>
            <a:r>
              <a:rPr lang="en-US" i="1" dirty="0" smtClean="0"/>
              <a:t>CONTROL ENVIRONMENT)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mencerminkan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pemilik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pentingnya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internal </a:t>
            </a:r>
            <a:r>
              <a:rPr lang="en-US" dirty="0" err="1" smtClean="0"/>
              <a:t>perusahaan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: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(1) </a:t>
            </a:r>
            <a:r>
              <a:rPr lang="en-US" dirty="0" err="1" smtClean="0"/>
              <a:t>filosofi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,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(</a:t>
            </a:r>
            <a:r>
              <a:rPr lang="en-US" dirty="0" smtClean="0"/>
              <a:t>2) </a:t>
            </a:r>
            <a:r>
              <a:rPr lang="en-US" dirty="0" err="1" smtClean="0"/>
              <a:t>berfungsinya</a:t>
            </a:r>
            <a:r>
              <a:rPr lang="en-US" dirty="0" smtClean="0"/>
              <a:t> </a:t>
            </a:r>
            <a:r>
              <a:rPr lang="en-US" dirty="0" err="1" smtClean="0"/>
              <a:t>dewan</a:t>
            </a:r>
            <a:r>
              <a:rPr lang="en-US" dirty="0" smtClean="0"/>
              <a:t> </a:t>
            </a:r>
            <a:r>
              <a:rPr lang="en-US" dirty="0" err="1" smtClean="0"/>
              <a:t>komisaris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komite</a:t>
            </a:r>
            <a:r>
              <a:rPr lang="en-US" dirty="0" smtClean="0"/>
              <a:t> audit,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(</a:t>
            </a:r>
            <a:r>
              <a:rPr lang="en-US" dirty="0" smtClean="0"/>
              <a:t>3)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,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(</a:t>
            </a:r>
            <a:r>
              <a:rPr lang="en-US" dirty="0" smtClean="0"/>
              <a:t>4) </a:t>
            </a:r>
            <a:r>
              <a:rPr lang="en-US" dirty="0" err="1" smtClean="0"/>
              <a:t>kesadaran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0866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SIAPA YANG BERTANGGUNG JAWAB ATAS PENGENDALIAN INTERNAL AKUNTANSI?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mengoperasikan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internal </a:t>
            </a:r>
            <a:r>
              <a:rPr lang="en-US" dirty="0" err="1" smtClean="0"/>
              <a:t>akuntansi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puncak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pundak</a:t>
            </a:r>
            <a:r>
              <a:rPr lang="en-US" dirty="0" smtClean="0"/>
              <a:t> </a:t>
            </a:r>
            <a:r>
              <a:rPr lang="en-US" dirty="0" err="1" smtClean="0"/>
              <a:t>merekalah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yang </a:t>
            </a:r>
            <a:r>
              <a:rPr lang="en-US" dirty="0" err="1" smtClean="0"/>
              <a:t>dipercayakan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pemilik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KONSEP YANG SALAH MENGENAI SISTEM </a:t>
            </a:r>
            <a:r>
              <a:rPr lang="en-US" dirty="0" smtClean="0"/>
              <a:t>PENGENDALIAN INTERNAL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puncak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kali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yang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internal. </a:t>
            </a:r>
            <a:endParaRPr lang="en-US" dirty="0" smtClean="0"/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internal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direktur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direksi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menyerahkan</a:t>
            </a:r>
            <a:r>
              <a:rPr lang="en-US" dirty="0" smtClean="0"/>
              <a:t> </a:t>
            </a:r>
            <a:r>
              <a:rPr lang="en-US" dirty="0" err="1" smtClean="0"/>
              <a:t>pengembangannya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direktur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,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direksi</a:t>
            </a:r>
            <a:r>
              <a:rPr lang="en-US" dirty="0" smtClean="0"/>
              <a:t> yang lain. </a:t>
            </a:r>
            <a:endParaRPr lang="en-US" dirty="0" smtClean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jarang</a:t>
            </a:r>
            <a:r>
              <a:rPr lang="en-US" dirty="0" smtClean="0"/>
              <a:t> pula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puncak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internal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menggantikan</a:t>
            </a:r>
            <a:r>
              <a:rPr lang="en-US" dirty="0" smtClean="0"/>
              <a:t> </a:t>
            </a:r>
            <a:r>
              <a:rPr lang="en-US" dirty="0" err="1" smtClean="0"/>
              <a:t>ketidakmampuannya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.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internal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menggantikan</a:t>
            </a:r>
            <a:r>
              <a:rPr lang="en-US" dirty="0" smtClean="0"/>
              <a:t> </a:t>
            </a:r>
            <a:r>
              <a:rPr lang="en-US" dirty="0" err="1" smtClean="0"/>
              <a:t>ketidakmampuan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internal </a:t>
            </a:r>
            <a:r>
              <a:rPr lang="en-US" dirty="0" err="1" smtClean="0"/>
              <a:t>sering</a:t>
            </a:r>
            <a:r>
              <a:rPr lang="en-US" dirty="0" smtClean="0"/>
              <a:t> kali </a:t>
            </a:r>
            <a:r>
              <a:rPr lang="en-US" dirty="0" err="1" smtClean="0"/>
              <a:t>disamakan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unit </a:t>
            </a:r>
            <a:r>
              <a:rPr lang="en-US" dirty="0" err="1" smtClean="0"/>
              <a:t>organisasi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pengawas</a:t>
            </a:r>
            <a:r>
              <a:rPr lang="en-US" dirty="0" smtClean="0"/>
              <a:t> intern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internal,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puncak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kali </a:t>
            </a:r>
            <a:r>
              <a:rPr lang="en-US" dirty="0" err="1" smtClean="0"/>
              <a:t>menempuh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unit </a:t>
            </a:r>
            <a:r>
              <a:rPr lang="en-US" dirty="0" err="1" smtClean="0"/>
              <a:t>organisasi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pengawas</a:t>
            </a:r>
            <a:r>
              <a:rPr lang="en-US" dirty="0" smtClean="0"/>
              <a:t> intern. </a:t>
            </a:r>
            <a:endParaRPr lang="en-US" dirty="0" smtClean="0"/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unit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bertanggung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sekaligus</a:t>
            </a:r>
            <a:r>
              <a:rPr lang="en-US" dirty="0" smtClean="0"/>
              <a:t> </a:t>
            </a:r>
            <a:r>
              <a:rPr lang="en-US" dirty="0" err="1" smtClean="0"/>
              <a:t>dimintai</a:t>
            </a:r>
            <a:r>
              <a:rPr lang="en-US" dirty="0" smtClean="0"/>
              <a:t> </a:t>
            </a:r>
            <a:r>
              <a:rPr lang="en-US" dirty="0" err="1" smtClean="0"/>
              <a:t>pertanggungjawaban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? </a:t>
            </a:r>
            <a:r>
              <a:rPr lang="en-US" dirty="0" err="1" smtClean="0"/>
              <a:t>Kelemahan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internal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dipecahkan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internal.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KONSEP YANG SALAH MENGENAI SISTEM </a:t>
            </a:r>
            <a:r>
              <a:rPr lang="en-US" dirty="0" smtClean="0"/>
              <a:t>PENGENDALIAN INTERNAL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PENDEKATAN UNTUK MERANCANG </a:t>
            </a:r>
            <a:r>
              <a:rPr lang="en-US" sz="3600" dirty="0" smtClean="0"/>
              <a:t>PENGENDALIAN INTERNAL AKUNTANSI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smtClean="0"/>
              <a:t>Secara garis besar, pendekatan untuk merancang pengendalian internal akuntansi adalah bertitik tolak dari dua tujuan sistem: menjaga aset perusahaan dan mengecek ketelitian dan keandalan informasi akuntansi. </a:t>
            </a:r>
            <a:endParaRPr lang="sv-SE" dirty="0" smtClean="0"/>
          </a:p>
          <a:p>
            <a:r>
              <a:rPr lang="en-US" dirty="0" err="1" smtClean="0"/>
              <a:t>Rincian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internal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</a:t>
            </a:r>
            <a:r>
              <a:rPr lang="en-US" dirty="0" smtClean="0"/>
              <a:t>.	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:</a:t>
            </a:r>
          </a:p>
          <a:p>
            <a:pPr lvl="2">
              <a:buNone/>
            </a:pPr>
            <a:r>
              <a:rPr lang="en-US" dirty="0" smtClean="0"/>
              <a:t>a</a:t>
            </a:r>
            <a:r>
              <a:rPr lang="en-US" dirty="0" smtClean="0"/>
              <a:t>.	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otorisasi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ditetapkan</a:t>
            </a:r>
            <a:r>
              <a:rPr lang="en-US" dirty="0" smtClean="0"/>
              <a:t>.</a:t>
            </a:r>
          </a:p>
          <a:p>
            <a:pPr lvl="2">
              <a:buNone/>
            </a:pPr>
            <a:r>
              <a:rPr lang="en-US" dirty="0" smtClean="0"/>
              <a:t>b</a:t>
            </a:r>
            <a:r>
              <a:rPr lang="en-US" dirty="0" smtClean="0"/>
              <a:t>.	</a:t>
            </a:r>
            <a:r>
              <a:rPr lang="en-US" dirty="0" err="1" smtClean="0"/>
              <a:t>Pertanggungjawaban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yang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yang </a:t>
            </a:r>
            <a:r>
              <a:rPr lang="en-US" dirty="0" err="1" smtClean="0"/>
              <a:t>sesungguhnya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fi-FI" dirty="0" smtClean="0"/>
              <a:t>2</a:t>
            </a:r>
            <a:r>
              <a:rPr lang="fi-FI" dirty="0" smtClean="0"/>
              <a:t>.	Mengecek </a:t>
            </a:r>
            <a:r>
              <a:rPr lang="fi-FI" dirty="0" smtClean="0"/>
              <a:t>ketelitian dan keandalan data akuntansi:</a:t>
            </a:r>
          </a:p>
          <a:p>
            <a:pPr lvl="2">
              <a:buNone/>
            </a:pPr>
            <a:r>
              <a:rPr lang="fi-FI" dirty="0" smtClean="0"/>
              <a:t>a</a:t>
            </a:r>
            <a:r>
              <a:rPr lang="fi-FI" dirty="0" smtClean="0"/>
              <a:t>.	Pelaksanaan </a:t>
            </a:r>
            <a:r>
              <a:rPr lang="fi-FI" dirty="0" smtClean="0"/>
              <a:t>transaksi melalui sistem otorisasi yang telah ditetapkan.</a:t>
            </a:r>
          </a:p>
          <a:p>
            <a:pPr lvl="2">
              <a:buNone/>
            </a:pPr>
            <a:r>
              <a:rPr lang="en-US" dirty="0" smtClean="0"/>
              <a:t>b</a:t>
            </a:r>
            <a:r>
              <a:rPr lang="en-US" dirty="0" smtClean="0"/>
              <a:t>.	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1400" dirty="0" err="1" smtClean="0"/>
              <a:t>Tujuan</a:t>
            </a:r>
            <a:r>
              <a:rPr lang="en-US" sz="1400" dirty="0" smtClean="0"/>
              <a:t> </a:t>
            </a:r>
            <a:r>
              <a:rPr lang="en-US" sz="1400" dirty="0" err="1" smtClean="0"/>
              <a:t>tersebut</a:t>
            </a:r>
            <a:r>
              <a:rPr lang="en-US" sz="1400" dirty="0" smtClean="0"/>
              <a:t> </a:t>
            </a:r>
            <a:r>
              <a:rPr lang="en-US" sz="1400" dirty="0" err="1" smtClean="0"/>
              <a:t>dirinci</a:t>
            </a:r>
            <a:r>
              <a:rPr lang="en-US" sz="1400" dirty="0" smtClean="0"/>
              <a:t> </a:t>
            </a:r>
            <a:r>
              <a:rPr lang="en-US" sz="1400" dirty="0" err="1" smtClean="0"/>
              <a:t>lebih</a:t>
            </a:r>
            <a:r>
              <a:rPr lang="en-US" sz="1400" dirty="0" smtClean="0"/>
              <a:t> </a:t>
            </a:r>
            <a:r>
              <a:rPr lang="en-US" sz="1400" dirty="0" err="1" smtClean="0"/>
              <a:t>lanjut</a:t>
            </a:r>
            <a:r>
              <a:rPr lang="en-US" sz="1400" dirty="0" smtClean="0"/>
              <a:t> </a:t>
            </a:r>
            <a:r>
              <a:rPr lang="en-US" sz="1400" dirty="0" err="1" smtClean="0"/>
              <a:t>sebagai</a:t>
            </a:r>
            <a:r>
              <a:rPr lang="en-US" sz="1400" dirty="0" smtClean="0"/>
              <a:t> </a:t>
            </a:r>
            <a:r>
              <a:rPr lang="en-US" sz="1400" dirty="0" err="1" smtClean="0"/>
              <a:t>berikut</a:t>
            </a:r>
            <a:r>
              <a:rPr lang="en-US" sz="1400" dirty="0" smtClean="0"/>
              <a:t>:</a:t>
            </a:r>
          </a:p>
          <a:p>
            <a:pPr lvl="1">
              <a:buNone/>
            </a:pPr>
            <a:r>
              <a:rPr lang="en-US" sz="1400" dirty="0" smtClean="0"/>
              <a:t>a</a:t>
            </a:r>
            <a:r>
              <a:rPr lang="en-US" sz="1400" dirty="0" smtClean="0"/>
              <a:t>.	</a:t>
            </a:r>
            <a:r>
              <a:rPr lang="en-US" sz="1400" dirty="0" err="1" smtClean="0"/>
              <a:t>Penggunaan</a:t>
            </a:r>
            <a:r>
              <a:rPr lang="en-US" sz="1400" dirty="0" smtClean="0"/>
              <a:t> </a:t>
            </a:r>
            <a:r>
              <a:rPr lang="en-US" sz="1400" dirty="0" err="1" smtClean="0"/>
              <a:t>aset</a:t>
            </a:r>
            <a:r>
              <a:rPr lang="en-US" sz="1400" dirty="0" smtClean="0"/>
              <a:t> </a:t>
            </a:r>
            <a:r>
              <a:rPr lang="en-US" sz="1400" dirty="0" err="1" smtClean="0"/>
              <a:t>perusahaan</a:t>
            </a:r>
            <a:r>
              <a:rPr lang="en-US" sz="1400" dirty="0" smtClean="0"/>
              <a:t> </a:t>
            </a:r>
            <a:r>
              <a:rPr lang="en-US" sz="1400" dirty="0" err="1" smtClean="0"/>
              <a:t>hanya</a:t>
            </a:r>
            <a:r>
              <a:rPr lang="en-US" sz="1400" dirty="0" smtClean="0"/>
              <a:t> </a:t>
            </a:r>
            <a:r>
              <a:rPr lang="en-US" sz="1400" dirty="0" err="1" smtClean="0"/>
              <a:t>melalui</a:t>
            </a:r>
            <a:r>
              <a:rPr lang="en-US" sz="1400" dirty="0" smtClean="0"/>
              <a:t> </a:t>
            </a:r>
            <a:r>
              <a:rPr lang="en-US" sz="1400" dirty="0" err="1" smtClean="0"/>
              <a:t>sistem</a:t>
            </a:r>
            <a:r>
              <a:rPr lang="en-US" sz="1400" dirty="0" smtClean="0"/>
              <a:t> </a:t>
            </a:r>
            <a:r>
              <a:rPr lang="en-US" sz="1400" dirty="0" err="1" smtClean="0"/>
              <a:t>otorisasi</a:t>
            </a:r>
            <a:r>
              <a:rPr lang="en-US" sz="1400" dirty="0" smtClean="0"/>
              <a:t> yang </a:t>
            </a:r>
            <a:r>
              <a:rPr lang="en-US" sz="1400" dirty="0" err="1" smtClean="0"/>
              <a:t>telah</a:t>
            </a:r>
            <a:r>
              <a:rPr lang="en-US" sz="1400" dirty="0" smtClean="0"/>
              <a:t> </a:t>
            </a:r>
            <a:r>
              <a:rPr lang="en-US" sz="1400" dirty="0" err="1" smtClean="0"/>
              <a:t>ditetapkan</a:t>
            </a:r>
            <a:r>
              <a:rPr lang="en-US" sz="1400" dirty="0" smtClean="0"/>
              <a:t>:</a:t>
            </a:r>
          </a:p>
          <a:p>
            <a:pPr lvl="2">
              <a:buNone/>
            </a:pPr>
            <a:r>
              <a:rPr lang="nb-NO" sz="1400" dirty="0" smtClean="0"/>
              <a:t>(1</a:t>
            </a:r>
            <a:r>
              <a:rPr lang="nb-NO" sz="1400" dirty="0" smtClean="0"/>
              <a:t>)	Pembatasan </a:t>
            </a:r>
            <a:r>
              <a:rPr lang="nb-NO" sz="1400" dirty="0" smtClean="0"/>
              <a:t>akses langsung terhadap aset.</a:t>
            </a:r>
          </a:p>
          <a:p>
            <a:pPr lvl="2">
              <a:buNone/>
            </a:pPr>
            <a:r>
              <a:rPr lang="en-US" sz="1400" dirty="0" smtClean="0"/>
              <a:t>(2</a:t>
            </a:r>
            <a:r>
              <a:rPr lang="en-US" sz="1400" dirty="0" smtClean="0"/>
              <a:t>)	</a:t>
            </a:r>
            <a:r>
              <a:rPr lang="en-US" sz="1400" dirty="0" err="1" smtClean="0"/>
              <a:t>Pembatasan</a:t>
            </a:r>
            <a:r>
              <a:rPr lang="en-US" sz="1400" dirty="0" smtClean="0"/>
              <a:t> </a:t>
            </a:r>
            <a:r>
              <a:rPr lang="en-US" sz="1400" dirty="0" err="1" smtClean="0"/>
              <a:t>akses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langsung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</a:t>
            </a:r>
            <a:r>
              <a:rPr lang="en-US" sz="1400" dirty="0" err="1" smtClean="0"/>
              <a:t>aset</a:t>
            </a:r>
            <a:r>
              <a:rPr lang="en-US" sz="1400" dirty="0" smtClean="0"/>
              <a:t>.</a:t>
            </a:r>
          </a:p>
          <a:p>
            <a:pPr lvl="1">
              <a:buNone/>
            </a:pPr>
            <a:r>
              <a:rPr lang="en-US" sz="1400" dirty="0" smtClean="0"/>
              <a:t>b</a:t>
            </a:r>
            <a:r>
              <a:rPr lang="en-US" sz="1400" dirty="0" smtClean="0"/>
              <a:t>.	</a:t>
            </a:r>
            <a:r>
              <a:rPr lang="en-US" sz="1400" dirty="0" err="1" smtClean="0"/>
              <a:t>Pertanggungjawaban</a:t>
            </a:r>
            <a:r>
              <a:rPr lang="en-US" sz="1400" dirty="0" smtClean="0"/>
              <a:t> </a:t>
            </a:r>
            <a:r>
              <a:rPr lang="en-US" sz="1400" dirty="0" err="1" smtClean="0"/>
              <a:t>aset</a:t>
            </a:r>
            <a:r>
              <a:rPr lang="en-US" sz="1400" dirty="0" smtClean="0"/>
              <a:t> </a:t>
            </a:r>
            <a:r>
              <a:rPr lang="en-US" sz="1400" dirty="0" err="1" smtClean="0"/>
              <a:t>perusahaan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dicatat</a:t>
            </a:r>
            <a:r>
              <a:rPr lang="en-US" sz="1400" dirty="0" smtClean="0"/>
              <a:t> </a:t>
            </a:r>
            <a:r>
              <a:rPr lang="en-US" sz="1400" dirty="0" err="1" smtClean="0"/>
              <a:t>dibandingkan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aset</a:t>
            </a:r>
            <a:r>
              <a:rPr lang="en-US" sz="1400" dirty="0" smtClean="0"/>
              <a:t> yang </a:t>
            </a:r>
            <a:r>
              <a:rPr lang="en-US" sz="1400" dirty="0" err="1" smtClean="0"/>
              <a:t>sesungguhnya</a:t>
            </a:r>
            <a:r>
              <a:rPr lang="en-US" sz="1400" dirty="0" smtClean="0"/>
              <a:t> </a:t>
            </a:r>
            <a:r>
              <a:rPr lang="en-US" sz="1400" dirty="0" err="1" smtClean="0"/>
              <a:t>ada</a:t>
            </a:r>
            <a:r>
              <a:rPr lang="en-US" sz="1400" dirty="0" smtClean="0"/>
              <a:t>:</a:t>
            </a:r>
          </a:p>
          <a:p>
            <a:pPr lvl="2">
              <a:buNone/>
            </a:pPr>
            <a:r>
              <a:rPr lang="en-US" sz="1400" dirty="0" smtClean="0"/>
              <a:t>(1</a:t>
            </a:r>
            <a:r>
              <a:rPr lang="en-US" sz="1400" dirty="0" smtClean="0"/>
              <a:t>)	</a:t>
            </a:r>
            <a:r>
              <a:rPr lang="en-US" sz="1400" dirty="0" err="1" smtClean="0"/>
              <a:t>Pembandingan</a:t>
            </a:r>
            <a:r>
              <a:rPr lang="en-US" sz="1400" dirty="0" smtClean="0"/>
              <a:t>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</a:t>
            </a:r>
            <a:r>
              <a:rPr lang="en-US" sz="1400" dirty="0" err="1" smtClean="0"/>
              <a:t>periodik</a:t>
            </a:r>
            <a:r>
              <a:rPr lang="en-US" sz="1400" dirty="0" smtClean="0"/>
              <a:t> </a:t>
            </a:r>
            <a:r>
              <a:rPr lang="en-US" sz="1400" dirty="0" err="1" smtClean="0"/>
              <a:t>antara</a:t>
            </a:r>
            <a:r>
              <a:rPr lang="en-US" sz="1400" dirty="0" smtClean="0"/>
              <a:t> </a:t>
            </a:r>
            <a:r>
              <a:rPr lang="en-US" sz="1400" dirty="0" err="1" smtClean="0"/>
              <a:t>catatan</a:t>
            </a:r>
            <a:r>
              <a:rPr lang="en-US" sz="1400" dirty="0" smtClean="0"/>
              <a:t> </a:t>
            </a:r>
            <a:r>
              <a:rPr lang="en-US" sz="1400" dirty="0" err="1" smtClean="0"/>
              <a:t>akuntansi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aset</a:t>
            </a:r>
            <a:r>
              <a:rPr lang="en-US" sz="1400" dirty="0" smtClean="0"/>
              <a:t> yang </a:t>
            </a:r>
            <a:r>
              <a:rPr lang="en-US" sz="1400" dirty="0" err="1" smtClean="0"/>
              <a:t>sesungguhnya</a:t>
            </a:r>
            <a:r>
              <a:rPr lang="en-US" sz="1400" dirty="0" smtClean="0"/>
              <a:t> </a:t>
            </a:r>
            <a:r>
              <a:rPr lang="en-US" sz="1400" dirty="0" err="1" smtClean="0"/>
              <a:t>ada</a:t>
            </a:r>
            <a:r>
              <a:rPr lang="en-US" sz="1400" dirty="0" smtClean="0"/>
              <a:t>.</a:t>
            </a:r>
          </a:p>
          <a:p>
            <a:pPr lvl="2">
              <a:buNone/>
            </a:pPr>
            <a:r>
              <a:rPr lang="fi-FI" sz="1400" dirty="0" smtClean="0"/>
              <a:t>(2</a:t>
            </a:r>
            <a:r>
              <a:rPr lang="fi-FI" sz="1400" dirty="0" smtClean="0"/>
              <a:t>)	Rekonsiliasi </a:t>
            </a:r>
            <a:r>
              <a:rPr lang="fi-FI" sz="1400" dirty="0" smtClean="0"/>
              <a:t>antara catatan akuntansi yang diselenggarakan.</a:t>
            </a:r>
          </a:p>
          <a:p>
            <a:pPr lvl="1">
              <a:buNone/>
            </a:pPr>
            <a:r>
              <a:rPr lang="fi-FI" sz="1400" dirty="0" smtClean="0"/>
              <a:t>c</a:t>
            </a:r>
            <a:r>
              <a:rPr lang="fi-FI" sz="1400" dirty="0" smtClean="0"/>
              <a:t>.	Pelaksanaan </a:t>
            </a:r>
            <a:r>
              <a:rPr lang="fi-FI" sz="1400" dirty="0" smtClean="0"/>
              <a:t>transaksi melalui sistem otorisasi yang telah ditetapkan:</a:t>
            </a:r>
          </a:p>
          <a:p>
            <a:pPr lvl="2">
              <a:buNone/>
            </a:pPr>
            <a:r>
              <a:rPr lang="en-US" sz="1400" dirty="0" smtClean="0"/>
              <a:t>(1</a:t>
            </a:r>
            <a:r>
              <a:rPr lang="en-US" sz="1400" dirty="0" smtClean="0"/>
              <a:t>)	</a:t>
            </a:r>
            <a:r>
              <a:rPr lang="en-US" sz="1400" dirty="0" err="1" smtClean="0"/>
              <a:t>Pemberian</a:t>
            </a:r>
            <a:r>
              <a:rPr lang="en-US" sz="1400" dirty="0" smtClean="0"/>
              <a:t> </a:t>
            </a:r>
            <a:r>
              <a:rPr lang="en-US" sz="1400" dirty="0" err="1" smtClean="0"/>
              <a:t>otorisasi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pejabat</a:t>
            </a:r>
            <a:r>
              <a:rPr lang="en-US" sz="1400" dirty="0" smtClean="0"/>
              <a:t> yang </a:t>
            </a:r>
            <a:r>
              <a:rPr lang="en-US" sz="1400" dirty="0" err="1" smtClean="0"/>
              <a:t>berwenang</a:t>
            </a:r>
            <a:r>
              <a:rPr lang="en-US" sz="1400" dirty="0" smtClean="0"/>
              <a:t>.</a:t>
            </a:r>
          </a:p>
          <a:p>
            <a:pPr lvl="2">
              <a:buNone/>
            </a:pPr>
            <a:r>
              <a:rPr lang="en-US" sz="1400" dirty="0" smtClean="0"/>
              <a:t>(2</a:t>
            </a:r>
            <a:r>
              <a:rPr lang="en-US" sz="1400" dirty="0" smtClean="0"/>
              <a:t>)	</a:t>
            </a:r>
            <a:r>
              <a:rPr lang="en-US" sz="1400" dirty="0" err="1" smtClean="0"/>
              <a:t>Pelaksanaan</a:t>
            </a:r>
            <a:r>
              <a:rPr lang="en-US" sz="1400" dirty="0" smtClean="0"/>
              <a:t> </a:t>
            </a:r>
            <a:r>
              <a:rPr lang="en-US" sz="1400" dirty="0" err="1" smtClean="0"/>
              <a:t>transaksi</a:t>
            </a:r>
            <a:r>
              <a:rPr lang="en-US" sz="1400" dirty="0" smtClean="0"/>
              <a:t> </a:t>
            </a:r>
            <a:r>
              <a:rPr lang="en-US" sz="1400" dirty="0" err="1" smtClean="0"/>
              <a:t>sesuai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otorisasi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diberikan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pejabat</a:t>
            </a:r>
            <a:r>
              <a:rPr lang="en-US" sz="1400" dirty="0" smtClean="0"/>
              <a:t> yang </a:t>
            </a:r>
            <a:r>
              <a:rPr lang="en-US" sz="1400" dirty="0" err="1" smtClean="0"/>
              <a:t>berwenang</a:t>
            </a:r>
            <a:r>
              <a:rPr lang="en-US" sz="1400" dirty="0" smtClean="0"/>
              <a:t>.</a:t>
            </a:r>
          </a:p>
          <a:p>
            <a:pPr lvl="1">
              <a:buNone/>
            </a:pPr>
            <a:r>
              <a:rPr lang="en-US" sz="1400" dirty="0" smtClean="0"/>
              <a:t>d</a:t>
            </a:r>
            <a:r>
              <a:rPr lang="en-US" sz="1400" dirty="0" smtClean="0"/>
              <a:t>.	</a:t>
            </a:r>
            <a:r>
              <a:rPr lang="en-US" sz="1400" dirty="0" err="1" smtClean="0"/>
              <a:t>Pencatatan</a:t>
            </a:r>
            <a:r>
              <a:rPr lang="en-US" sz="1400" dirty="0" smtClean="0"/>
              <a:t> </a:t>
            </a:r>
            <a:r>
              <a:rPr lang="en-US" sz="1400" dirty="0" err="1" smtClean="0"/>
              <a:t>transaksi</a:t>
            </a:r>
            <a:r>
              <a:rPr lang="en-US" sz="1400" dirty="0" smtClean="0"/>
              <a:t> yang </a:t>
            </a:r>
            <a:r>
              <a:rPr lang="en-US" sz="1400" dirty="0" err="1" smtClean="0"/>
              <a:t>terjadi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catatan</a:t>
            </a:r>
            <a:r>
              <a:rPr lang="en-US" sz="1400" dirty="0" smtClean="0"/>
              <a:t> </a:t>
            </a:r>
            <a:r>
              <a:rPr lang="en-US" sz="1400" dirty="0" err="1" smtClean="0"/>
              <a:t>akuntansi</a:t>
            </a:r>
            <a:r>
              <a:rPr lang="en-US" sz="1400" dirty="0" smtClean="0"/>
              <a:t>:</a:t>
            </a:r>
          </a:p>
          <a:p>
            <a:pPr lvl="2">
              <a:buNone/>
            </a:pPr>
            <a:r>
              <a:rPr lang="en-US" sz="1400" dirty="0" smtClean="0"/>
              <a:t>(1</a:t>
            </a:r>
            <a:r>
              <a:rPr lang="en-US" sz="1400" dirty="0" smtClean="0"/>
              <a:t>)	</a:t>
            </a:r>
            <a:r>
              <a:rPr lang="en-US" sz="1400" dirty="0" err="1" smtClean="0"/>
              <a:t>Pencatatan</a:t>
            </a:r>
            <a:r>
              <a:rPr lang="en-US" sz="1400" dirty="0" smtClean="0"/>
              <a:t> </a:t>
            </a:r>
            <a:r>
              <a:rPr lang="en-US" sz="1400" dirty="0" err="1" smtClean="0"/>
              <a:t>semua</a:t>
            </a:r>
            <a:r>
              <a:rPr lang="en-US" sz="1400" dirty="0" smtClean="0"/>
              <a:t> </a:t>
            </a:r>
            <a:r>
              <a:rPr lang="en-US" sz="1400" dirty="0" err="1" smtClean="0"/>
              <a:t>transaksi</a:t>
            </a:r>
            <a:r>
              <a:rPr lang="en-US" sz="1400" dirty="0" smtClean="0"/>
              <a:t> yang </a:t>
            </a:r>
            <a:r>
              <a:rPr lang="en-US" sz="1400" dirty="0" err="1" smtClean="0"/>
              <a:t>terjadi</a:t>
            </a:r>
            <a:r>
              <a:rPr lang="en-US" sz="1400" dirty="0" smtClean="0"/>
              <a:t>.</a:t>
            </a:r>
          </a:p>
          <a:p>
            <a:pPr lvl="2">
              <a:buNone/>
            </a:pPr>
            <a:r>
              <a:rPr lang="en-US" sz="1400" dirty="0" smtClean="0"/>
              <a:t>(2</a:t>
            </a:r>
            <a:r>
              <a:rPr lang="en-US" sz="1400" dirty="0" smtClean="0"/>
              <a:t>)	</a:t>
            </a:r>
            <a:r>
              <a:rPr lang="en-US" sz="1400" dirty="0" err="1" smtClean="0"/>
              <a:t>Transaksi</a:t>
            </a:r>
            <a:r>
              <a:rPr lang="en-US" sz="1400" dirty="0" smtClean="0"/>
              <a:t> </a:t>
            </a:r>
            <a:r>
              <a:rPr lang="en-US" sz="1400" dirty="0" smtClean="0"/>
              <a:t>yang </a:t>
            </a:r>
            <a:r>
              <a:rPr lang="en-US" sz="1400" dirty="0" err="1" smtClean="0"/>
              <a:t>dicatat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 smtClean="0"/>
              <a:t>benar-benar</a:t>
            </a:r>
            <a:r>
              <a:rPr lang="en-US" sz="1400" dirty="0" smtClean="0"/>
              <a:t> </a:t>
            </a:r>
            <a:r>
              <a:rPr lang="en-US" sz="1400" dirty="0" err="1" smtClean="0"/>
              <a:t>terjadi</a:t>
            </a:r>
            <a:r>
              <a:rPr lang="en-US" sz="1400" dirty="0" smtClean="0"/>
              <a:t>.</a:t>
            </a:r>
          </a:p>
          <a:p>
            <a:pPr lvl="2">
              <a:buNone/>
            </a:pPr>
            <a:r>
              <a:rPr lang="sv-SE" sz="1400" dirty="0" smtClean="0"/>
              <a:t>(3</a:t>
            </a:r>
            <a:r>
              <a:rPr lang="sv-SE" sz="1400" dirty="0" smtClean="0"/>
              <a:t>)	Transaksi </a:t>
            </a:r>
            <a:r>
              <a:rPr lang="sv-SE" sz="1400" dirty="0" smtClean="0"/>
              <a:t>dicatat dalam jumlah yang benar.</a:t>
            </a:r>
          </a:p>
          <a:p>
            <a:pPr lvl="2">
              <a:buNone/>
            </a:pPr>
            <a:r>
              <a:rPr lang="en-US" sz="1400" dirty="0" smtClean="0"/>
              <a:t>(4</a:t>
            </a:r>
            <a:r>
              <a:rPr lang="en-US" sz="1400" dirty="0" smtClean="0"/>
              <a:t>)	</a:t>
            </a:r>
            <a:r>
              <a:rPr lang="en-US" sz="1400" dirty="0" err="1" smtClean="0"/>
              <a:t>Transaksi</a:t>
            </a:r>
            <a:r>
              <a:rPr lang="en-US" sz="1400" dirty="0" smtClean="0"/>
              <a:t> </a:t>
            </a:r>
            <a:r>
              <a:rPr lang="en-US" sz="1400" dirty="0" err="1" smtClean="0"/>
              <a:t>dicatat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periode</a:t>
            </a:r>
            <a:r>
              <a:rPr lang="en-US" sz="1400" dirty="0" smtClean="0"/>
              <a:t> </a:t>
            </a:r>
            <a:r>
              <a:rPr lang="en-US" sz="1400" dirty="0" err="1" smtClean="0"/>
              <a:t>akuntansi</a:t>
            </a:r>
            <a:r>
              <a:rPr lang="en-US" sz="1400" dirty="0" smtClean="0"/>
              <a:t> yang </a:t>
            </a:r>
            <a:r>
              <a:rPr lang="en-US" sz="1400" dirty="0" err="1" smtClean="0"/>
              <a:t>seharusnya</a:t>
            </a:r>
            <a:r>
              <a:rPr lang="en-US" sz="1400" dirty="0" smtClean="0"/>
              <a:t>.</a:t>
            </a:r>
          </a:p>
          <a:p>
            <a:pPr lvl="2">
              <a:buNone/>
            </a:pPr>
            <a:r>
              <a:rPr lang="en-US" sz="1400" dirty="0" smtClean="0"/>
              <a:t>(5</a:t>
            </a:r>
            <a:r>
              <a:rPr lang="en-US" sz="1400" dirty="0" smtClean="0"/>
              <a:t>)	</a:t>
            </a:r>
            <a:r>
              <a:rPr lang="en-US" sz="1400" dirty="0" err="1" smtClean="0"/>
              <a:t>Transaksi</a:t>
            </a:r>
            <a:r>
              <a:rPr lang="en-US" sz="1400" dirty="0" smtClean="0"/>
              <a:t> </a:t>
            </a:r>
            <a:r>
              <a:rPr lang="en-US" sz="1400" dirty="0" err="1" smtClean="0"/>
              <a:t>dicatat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penggolongan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seharusnya</a:t>
            </a:r>
            <a:r>
              <a:rPr lang="en-US" sz="1400" dirty="0" smtClean="0"/>
              <a:t>.</a:t>
            </a:r>
          </a:p>
          <a:p>
            <a:pPr lvl="2">
              <a:buNone/>
            </a:pPr>
            <a:r>
              <a:rPr lang="en-US" sz="1400" dirty="0" smtClean="0"/>
              <a:t>(6</a:t>
            </a:r>
            <a:r>
              <a:rPr lang="en-US" sz="1400" dirty="0" smtClean="0"/>
              <a:t>)	</a:t>
            </a:r>
            <a:r>
              <a:rPr lang="en-US" sz="1400" dirty="0" err="1" smtClean="0"/>
              <a:t>Transaksi</a:t>
            </a:r>
            <a:r>
              <a:rPr lang="en-US" sz="1400" dirty="0" smtClean="0"/>
              <a:t> </a:t>
            </a:r>
            <a:r>
              <a:rPr lang="en-US" sz="1400" dirty="0" err="1" smtClean="0"/>
              <a:t>dicatat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diringkas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teliti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1219200"/>
          </a:xfrm>
        </p:spPr>
        <p:txBody>
          <a:bodyPr>
            <a:noAutofit/>
          </a:bodyPr>
          <a:lstStyle/>
          <a:p>
            <a:r>
              <a:rPr lang="en-US" sz="3000" dirty="0" smtClean="0"/>
              <a:t>PENDEKATAN UNTUK MERANCANG </a:t>
            </a:r>
            <a:r>
              <a:rPr lang="en-US" sz="3000" dirty="0" smtClean="0"/>
              <a:t>PENGENDALIAN INTERNAL AKUNTANSI - </a:t>
            </a:r>
            <a:r>
              <a:rPr lang="en-US" sz="3000" i="1" dirty="0" err="1" smtClean="0"/>
              <a:t>lanjutan</a:t>
            </a:r>
            <a:endParaRPr lang="en-US" sz="3000" i="1" dirty="0"/>
          </a:p>
        </p:txBody>
      </p:sp>
    </p:spTree>
  </p:cSld>
  <p:clrMapOvr>
    <a:masterClrMapping/>
  </p:clrMapOvr>
  <p:transition>
    <p:spli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PENGENDALIAN INTERNAL AKUNTANSI </a:t>
            </a:r>
            <a:r>
              <a:rPr lang="en-US" sz="3200" dirty="0" smtClean="0"/>
              <a:t>DALAM LINGKUNGAN PENGOLAHAN DATA ELEKTRONIK</a:t>
            </a:r>
            <a:endParaRPr lang="en-US" sz="3200" dirty="0"/>
          </a:p>
        </p:txBody>
      </p:sp>
      <p:pic>
        <p:nvPicPr>
          <p:cNvPr id="4" name="Content Placeholder 3" descr="14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6507" t="15175" r="18988" b="62778"/>
          <a:stretch>
            <a:fillRect/>
          </a:stretch>
        </p:blipFill>
        <p:spPr>
          <a:xfrm>
            <a:off x="0" y="1524000"/>
            <a:ext cx="9144000" cy="4419600"/>
          </a:xfrm>
        </p:spPr>
      </p:pic>
    </p:spTree>
  </p:cSld>
  <p:clrMapOvr>
    <a:masterClrMapping/>
  </p:clrMapOvr>
  <p:transition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4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1469" t="15364" r="19013" b="54953"/>
          <a:stretch>
            <a:fillRect/>
          </a:stretch>
        </p:blipFill>
        <p:spPr>
          <a:xfrm>
            <a:off x="0" y="1524000"/>
            <a:ext cx="7563134" cy="53340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9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PENGENDALIAN INTERNAL AKUNTANSI </a:t>
            </a:r>
            <a:r>
              <a:rPr lang="en-US" sz="2400" dirty="0" smtClean="0"/>
              <a:t>DALAM LINGKUNGAN PENGOLAHAN DATA </a:t>
            </a:r>
            <a:r>
              <a:rPr lang="en-US" sz="2400" dirty="0" smtClean="0"/>
              <a:t>ELEKTRONIK - </a:t>
            </a:r>
            <a:r>
              <a:rPr lang="en-US" sz="2400" i="1" dirty="0" err="1" smtClean="0"/>
              <a:t>lanjutan</a:t>
            </a:r>
            <a:endParaRPr lang="en-US" sz="2400" i="1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477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DEFINISI SISTEM </a:t>
            </a:r>
            <a:r>
              <a:rPr lang="en-US" dirty="0" smtClean="0"/>
              <a:t>PENGENDALIAN INTERNAL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internal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,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ukuran-ukuran</a:t>
            </a:r>
            <a:r>
              <a:rPr lang="en-US" dirty="0" smtClean="0"/>
              <a:t> yang </a:t>
            </a:r>
            <a:r>
              <a:rPr lang="en-US" dirty="0" err="1" smtClean="0"/>
              <a:t>dikoordinasikan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, </a:t>
            </a:r>
            <a:r>
              <a:rPr lang="en-US" dirty="0" err="1" smtClean="0"/>
              <a:t>mengecek</a:t>
            </a:r>
            <a:r>
              <a:rPr lang="en-US" dirty="0" smtClean="0"/>
              <a:t> </a:t>
            </a:r>
            <a:r>
              <a:rPr lang="en-US" dirty="0" err="1" smtClean="0"/>
              <a:t>ketelitian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keandalan</a:t>
            </a:r>
            <a:r>
              <a:rPr lang="en-US" dirty="0" smtClean="0"/>
              <a:t> data </a:t>
            </a:r>
            <a:r>
              <a:rPr lang="en-US" dirty="0" err="1" smtClean="0"/>
              <a:t>akuntansi</a:t>
            </a:r>
            <a:r>
              <a:rPr lang="en-US" dirty="0" smtClean="0"/>
              <a:t>, </a:t>
            </a: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dipatuhinya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internal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 (1)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, (2) </a:t>
            </a:r>
            <a:r>
              <a:rPr lang="en-US" dirty="0" err="1" smtClean="0"/>
              <a:t>mengecek</a:t>
            </a:r>
            <a:r>
              <a:rPr lang="en-US" dirty="0" smtClean="0"/>
              <a:t> </a:t>
            </a:r>
            <a:r>
              <a:rPr lang="en-US" dirty="0" err="1" smtClean="0"/>
              <a:t>ketelitian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keandalan</a:t>
            </a:r>
            <a:r>
              <a:rPr lang="en-US" dirty="0" smtClean="0"/>
              <a:t> data </a:t>
            </a:r>
            <a:r>
              <a:rPr lang="en-US" dirty="0" err="1" smtClean="0"/>
              <a:t>akuntansi</a:t>
            </a:r>
            <a:r>
              <a:rPr lang="en-US" dirty="0" smtClean="0"/>
              <a:t>, (3) </a:t>
            </a: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(4) </a:t>
            </a: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dipatuhinya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Pengendalian</a:t>
            </a:r>
            <a:r>
              <a:rPr lang="en-US" b="1" dirty="0" smtClean="0"/>
              <a:t> </a:t>
            </a:r>
            <a:r>
              <a:rPr lang="en-US" b="1" dirty="0" err="1" smtClean="0"/>
              <a:t>Umum</a:t>
            </a:r>
            <a:r>
              <a:rPr lang="en-US" b="1" dirty="0" smtClean="0"/>
              <a:t> (</a:t>
            </a:r>
            <a:r>
              <a:rPr lang="en-US" b="1" i="1" dirty="0" smtClean="0"/>
              <a:t>General Control)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: </a:t>
            </a:r>
            <a:r>
              <a:rPr lang="en-US" dirty="0" err="1" smtClean="0"/>
              <a:t>organisasi</a:t>
            </a:r>
            <a:r>
              <a:rPr lang="en-US" dirty="0" smtClean="0"/>
              <a:t>, </a:t>
            </a:r>
            <a:r>
              <a:rPr lang="en-US" dirty="0" err="1" smtClean="0"/>
              <a:t>prosedur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program,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pengoperasian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data.</a:t>
            </a: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RANGKUMAN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76400"/>
            <a:ext cx="9144000" cy="434340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pengendalian</a:t>
            </a:r>
            <a:r>
              <a:rPr lang="en-US" sz="2000" dirty="0" smtClean="0"/>
              <a:t> internal </a:t>
            </a:r>
            <a:r>
              <a:rPr lang="en-US" sz="2000" dirty="0" err="1" smtClean="0"/>
              <a:t>meliputi</a:t>
            </a:r>
            <a:r>
              <a:rPr lang="en-US" sz="2000" dirty="0" smtClean="0"/>
              <a:t> </a:t>
            </a:r>
            <a:r>
              <a:rPr lang="en-US" sz="2000" dirty="0" err="1" smtClean="0"/>
              <a:t>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,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ukuran-ukuran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dikoordinasikan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menjaga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, </a:t>
            </a:r>
            <a:r>
              <a:rPr lang="en-US" sz="2000" dirty="0" err="1" smtClean="0"/>
              <a:t>mengecek</a:t>
            </a:r>
            <a:r>
              <a:rPr lang="en-US" sz="2000" dirty="0" smtClean="0"/>
              <a:t> </a:t>
            </a:r>
            <a:r>
              <a:rPr lang="en-US" sz="2000" dirty="0" err="1" smtClean="0"/>
              <a:t>ketelitian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keandalan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akuntansi</a:t>
            </a:r>
            <a:r>
              <a:rPr lang="en-US" sz="2000" dirty="0" smtClean="0"/>
              <a:t>, </a:t>
            </a:r>
            <a:r>
              <a:rPr lang="en-US" sz="2000" dirty="0" err="1" smtClean="0"/>
              <a:t>mendorong</a:t>
            </a:r>
            <a:r>
              <a:rPr lang="en-US" sz="2000" dirty="0" smtClean="0"/>
              <a:t> </a:t>
            </a:r>
            <a:r>
              <a:rPr lang="en-US" sz="2000" dirty="0" err="1" smtClean="0"/>
              <a:t>efisiensi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mendorong</a:t>
            </a:r>
            <a:r>
              <a:rPr lang="en-US" sz="2000" dirty="0" smtClean="0"/>
              <a:t> </a:t>
            </a:r>
            <a:r>
              <a:rPr lang="en-US" sz="2000" dirty="0" err="1" smtClean="0"/>
              <a:t>dipatuhinya</a:t>
            </a:r>
            <a:r>
              <a:rPr lang="en-US" sz="2000" dirty="0" smtClean="0"/>
              <a:t> </a:t>
            </a:r>
            <a:r>
              <a:rPr lang="en-US" sz="2000" dirty="0" err="1" smtClean="0"/>
              <a:t>kebijakan</a:t>
            </a:r>
            <a:r>
              <a:rPr lang="en-US" sz="2000" dirty="0" smtClean="0"/>
              <a:t> </a:t>
            </a:r>
            <a:r>
              <a:rPr lang="en-US" sz="2000" dirty="0" err="1" smtClean="0"/>
              <a:t>manajemen</a:t>
            </a:r>
            <a:r>
              <a:rPr lang="en-US" sz="2000" dirty="0" smtClean="0"/>
              <a:t>.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pengendalian</a:t>
            </a:r>
            <a:r>
              <a:rPr lang="en-US" sz="2000" dirty="0" smtClean="0"/>
              <a:t> internal </a:t>
            </a:r>
            <a:r>
              <a:rPr lang="en-US" sz="2000" dirty="0" err="1" smtClean="0"/>
              <a:t>menurut</a:t>
            </a:r>
            <a:r>
              <a:rPr lang="en-US" sz="2000" dirty="0" smtClean="0"/>
              <a:t> </a:t>
            </a:r>
            <a:r>
              <a:rPr lang="en-US" sz="2000" dirty="0" err="1" smtClean="0"/>
              <a:t>definisi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: (1) </a:t>
            </a:r>
            <a:r>
              <a:rPr lang="en-US" sz="2000" dirty="0" err="1" smtClean="0"/>
              <a:t>menjaga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, (2) </a:t>
            </a:r>
            <a:r>
              <a:rPr lang="en-US" sz="2000" dirty="0" err="1" smtClean="0"/>
              <a:t>mengecek</a:t>
            </a:r>
            <a:r>
              <a:rPr lang="en-US" sz="2000" dirty="0" smtClean="0"/>
              <a:t> </a:t>
            </a:r>
            <a:r>
              <a:rPr lang="en-US" sz="2000" dirty="0" err="1" smtClean="0"/>
              <a:t>ketelitian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keandalan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akuntansi</a:t>
            </a:r>
            <a:r>
              <a:rPr lang="en-US" sz="2000" dirty="0" smtClean="0"/>
              <a:t>, (3) </a:t>
            </a:r>
            <a:r>
              <a:rPr lang="en-US" sz="2000" dirty="0" err="1" smtClean="0"/>
              <a:t>mendorong</a:t>
            </a:r>
            <a:r>
              <a:rPr lang="en-US" sz="2000" dirty="0" smtClean="0"/>
              <a:t> </a:t>
            </a:r>
            <a:r>
              <a:rPr lang="en-US" sz="2000" dirty="0" err="1" smtClean="0"/>
              <a:t>efisiensi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(4) </a:t>
            </a:r>
            <a:r>
              <a:rPr lang="en-US" sz="2000" dirty="0" err="1" smtClean="0"/>
              <a:t>mendorong</a:t>
            </a:r>
            <a:r>
              <a:rPr lang="en-US" sz="2000" dirty="0" smtClean="0"/>
              <a:t> </a:t>
            </a:r>
            <a:r>
              <a:rPr lang="en-US" sz="2000" dirty="0" err="1" smtClean="0"/>
              <a:t>dipatuhinya</a:t>
            </a:r>
            <a:r>
              <a:rPr lang="en-US" sz="2000" dirty="0" smtClean="0"/>
              <a:t> </a:t>
            </a:r>
            <a:r>
              <a:rPr lang="en-US" sz="2000" dirty="0" err="1" smtClean="0"/>
              <a:t>kebijakan</a:t>
            </a:r>
            <a:r>
              <a:rPr lang="en-US" sz="2000" dirty="0" smtClean="0"/>
              <a:t> </a:t>
            </a:r>
            <a:r>
              <a:rPr lang="en-US" sz="2000" dirty="0" err="1" smtClean="0"/>
              <a:t>manajemen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Menurut</a:t>
            </a:r>
            <a:r>
              <a:rPr lang="en-US" sz="2000" dirty="0" smtClean="0"/>
              <a:t> </a:t>
            </a:r>
            <a:r>
              <a:rPr lang="en-US" sz="2000" dirty="0" err="1" smtClean="0"/>
              <a:t>tujuannya</a:t>
            </a:r>
            <a:r>
              <a:rPr lang="en-US" sz="2000" dirty="0" smtClean="0"/>
              <a:t>,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pengendalian</a:t>
            </a:r>
            <a:r>
              <a:rPr lang="en-US" sz="2000" dirty="0" smtClean="0"/>
              <a:t> internal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dibagi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macam</a:t>
            </a:r>
            <a:r>
              <a:rPr lang="en-US" sz="2000" dirty="0" smtClean="0"/>
              <a:t>: </a:t>
            </a:r>
            <a:r>
              <a:rPr lang="en-US" sz="2000" dirty="0" err="1" smtClean="0"/>
              <a:t>pengendalian</a:t>
            </a:r>
            <a:r>
              <a:rPr lang="en-US" sz="2000" dirty="0" smtClean="0"/>
              <a:t> internal </a:t>
            </a:r>
            <a:r>
              <a:rPr lang="en-US" sz="2000" dirty="0" err="1" smtClean="0"/>
              <a:t>akuntansi</a:t>
            </a:r>
            <a:r>
              <a:rPr lang="en-US" sz="2000" dirty="0" smtClean="0"/>
              <a:t> </a:t>
            </a:r>
            <a:r>
              <a:rPr lang="en-US" sz="2000" i="1" dirty="0" smtClean="0"/>
              <a:t>(internal accounting control)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pengendalian</a:t>
            </a:r>
            <a:r>
              <a:rPr lang="en-US" sz="2000" dirty="0" smtClean="0"/>
              <a:t> internal </a:t>
            </a:r>
            <a:r>
              <a:rPr lang="en-US" sz="2000" dirty="0" err="1" smtClean="0"/>
              <a:t>administratif</a:t>
            </a:r>
            <a:r>
              <a:rPr lang="en-US" sz="2000" dirty="0" smtClean="0"/>
              <a:t> </a:t>
            </a:r>
            <a:r>
              <a:rPr lang="en-US" sz="2000" i="1" dirty="0" smtClean="0"/>
              <a:t>(internal administrative control). </a:t>
            </a:r>
            <a:r>
              <a:rPr lang="en-US" sz="2000" dirty="0" err="1" smtClean="0"/>
              <a:t>Pengendalian</a:t>
            </a:r>
            <a:r>
              <a:rPr lang="en-US" sz="2000" dirty="0" smtClean="0"/>
              <a:t> internal </a:t>
            </a:r>
            <a:r>
              <a:rPr lang="en-US" sz="2000" dirty="0" err="1" smtClean="0"/>
              <a:t>akuntansi</a:t>
            </a:r>
            <a:r>
              <a:rPr lang="en-US" sz="2000" dirty="0" smtClean="0"/>
              <a:t>, yang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pengendalian</a:t>
            </a:r>
            <a:r>
              <a:rPr lang="en-US" sz="2000" dirty="0" smtClean="0"/>
              <a:t> internal, </a:t>
            </a:r>
            <a:r>
              <a:rPr lang="en-US" sz="2000" dirty="0" err="1" smtClean="0"/>
              <a:t>meliputi</a:t>
            </a:r>
            <a:r>
              <a:rPr lang="en-US" sz="2000" dirty="0" smtClean="0"/>
              <a:t> </a:t>
            </a:r>
            <a:r>
              <a:rPr lang="en-US" sz="2000" dirty="0" err="1" smtClean="0"/>
              <a:t>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,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ukuran-ukuran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dikoordinasikan</a:t>
            </a:r>
            <a:r>
              <a:rPr lang="en-US" sz="2000" dirty="0" smtClean="0"/>
              <a:t> </a:t>
            </a:r>
            <a:r>
              <a:rPr lang="en-US" sz="2000" dirty="0" err="1" smtClean="0"/>
              <a:t>terutama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menjaga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mengecek</a:t>
            </a:r>
            <a:r>
              <a:rPr lang="en-US" sz="2000" dirty="0" smtClean="0"/>
              <a:t> </a:t>
            </a:r>
            <a:r>
              <a:rPr lang="en-US" sz="2000" dirty="0" err="1" smtClean="0"/>
              <a:t>ketelitian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keandalan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akuntansi</a:t>
            </a:r>
            <a:r>
              <a:rPr lang="en-US" sz="2000" dirty="0" smtClean="0"/>
              <a:t>. </a:t>
            </a:r>
            <a:r>
              <a:rPr lang="en-US" sz="2000" dirty="0" err="1" smtClean="0"/>
              <a:t>Pengendalian</a:t>
            </a:r>
            <a:r>
              <a:rPr lang="en-US" sz="2000" dirty="0" smtClean="0"/>
              <a:t> internal </a:t>
            </a:r>
            <a:r>
              <a:rPr lang="en-US" sz="2000" dirty="0" err="1" smtClean="0"/>
              <a:t>administratif</a:t>
            </a:r>
            <a:r>
              <a:rPr lang="en-US" sz="2000" dirty="0" smtClean="0"/>
              <a:t> </a:t>
            </a:r>
            <a:r>
              <a:rPr lang="en-US" sz="2000" dirty="0" err="1" smtClean="0"/>
              <a:t>meliputi</a:t>
            </a:r>
            <a:r>
              <a:rPr lang="en-US" sz="2000" dirty="0" smtClean="0"/>
              <a:t> </a:t>
            </a:r>
            <a:r>
              <a:rPr lang="en-US" sz="2000" dirty="0" err="1" smtClean="0"/>
              <a:t>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,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ukuran-ukuran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dikoordinasikan</a:t>
            </a:r>
            <a:r>
              <a:rPr lang="en-US" sz="2000" dirty="0" smtClean="0"/>
              <a:t> </a:t>
            </a:r>
            <a:r>
              <a:rPr lang="en-US" sz="2000" dirty="0" err="1" smtClean="0"/>
              <a:t>terutama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mendorong</a:t>
            </a:r>
            <a:r>
              <a:rPr lang="en-US" sz="2000" dirty="0" smtClean="0"/>
              <a:t> </a:t>
            </a:r>
            <a:r>
              <a:rPr lang="en-US" sz="2000" dirty="0" err="1" smtClean="0"/>
              <a:t>efisiensi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dipatuhinya</a:t>
            </a:r>
            <a:r>
              <a:rPr lang="en-US" sz="2000" dirty="0" smtClean="0"/>
              <a:t> </a:t>
            </a:r>
            <a:r>
              <a:rPr lang="en-US" sz="2000" dirty="0" err="1" smtClean="0"/>
              <a:t>kebijakan</a:t>
            </a:r>
            <a:r>
              <a:rPr lang="en-US" sz="2000" dirty="0" smtClean="0"/>
              <a:t> </a:t>
            </a:r>
            <a:r>
              <a:rPr lang="en-US" sz="2000" dirty="0" err="1" smtClean="0"/>
              <a:t>manajemen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internal </a:t>
            </a:r>
            <a:r>
              <a:rPr lang="en-US" dirty="0" err="1" smtClean="0"/>
              <a:t>adalah</a:t>
            </a:r>
            <a:r>
              <a:rPr lang="en-US" dirty="0" smtClean="0"/>
              <a:t>: (1)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yang </a:t>
            </a:r>
            <a:r>
              <a:rPr lang="en-US" dirty="0" err="1" smtClean="0"/>
              <a:t>memisahkan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fungsional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tegas</a:t>
            </a:r>
            <a:r>
              <a:rPr lang="en-US" dirty="0" smtClean="0"/>
              <a:t>, (2)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wewenang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perlindungan</a:t>
            </a:r>
            <a:r>
              <a:rPr lang="en-US" dirty="0" smtClean="0"/>
              <a:t> yang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, </a:t>
            </a:r>
            <a:r>
              <a:rPr lang="en-US" dirty="0" err="1" smtClean="0"/>
              <a:t>utang</a:t>
            </a:r>
            <a:r>
              <a:rPr lang="en-US" dirty="0" smtClean="0"/>
              <a:t>, </a:t>
            </a:r>
            <a:r>
              <a:rPr lang="en-US" dirty="0" err="1" smtClean="0"/>
              <a:t>pendapatan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, (3) </a:t>
            </a:r>
            <a:r>
              <a:rPr lang="en-US" dirty="0" err="1" smtClean="0"/>
              <a:t>praktik</a:t>
            </a:r>
            <a:r>
              <a:rPr lang="en-US" dirty="0" smtClean="0"/>
              <a:t> yang </a:t>
            </a:r>
            <a:r>
              <a:rPr lang="en-US" dirty="0" err="1" smtClean="0"/>
              <a:t>sehat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unit </a:t>
            </a:r>
            <a:r>
              <a:rPr lang="en-US" dirty="0" err="1" smtClean="0"/>
              <a:t>organisasi</a:t>
            </a:r>
            <a:r>
              <a:rPr lang="en-US" dirty="0" smtClean="0"/>
              <a:t>, (4)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internal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,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yang </a:t>
            </a:r>
            <a:r>
              <a:rPr lang="en-US" dirty="0" err="1" smtClean="0"/>
              <a:t>memisahkan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fungsional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tegas</a:t>
            </a:r>
            <a:r>
              <a:rPr lang="en-US" dirty="0" smtClean="0"/>
              <a:t>. </a:t>
            </a:r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fungsional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prinsip-prinsip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 (1)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dipisahkan</a:t>
            </a:r>
            <a:r>
              <a:rPr lang="en-US" dirty="0" smtClean="0"/>
              <a:t> </a:t>
            </a:r>
            <a:r>
              <a:rPr lang="en-US" dirty="0" err="1" smtClean="0"/>
              <a:t>fungsi-fungsi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. (2)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RANGKUMAN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menciptakan</a:t>
            </a:r>
            <a:r>
              <a:rPr lang="en-US" sz="1600" dirty="0" smtClean="0"/>
              <a:t> </a:t>
            </a:r>
            <a:r>
              <a:rPr lang="en-US" sz="1600" dirty="0" err="1" smtClean="0"/>
              <a:t>pengendalian</a:t>
            </a:r>
            <a:r>
              <a:rPr lang="en-US" sz="1600" dirty="0" smtClean="0"/>
              <a:t> internal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perusahaan</a:t>
            </a:r>
            <a:r>
              <a:rPr lang="en-US" sz="1600" dirty="0" smtClean="0"/>
              <a:t>, </a:t>
            </a:r>
            <a:r>
              <a:rPr lang="en-US" sz="1600" dirty="0" err="1" smtClean="0"/>
              <a:t>unsur</a:t>
            </a:r>
            <a:r>
              <a:rPr lang="en-US" sz="1600" dirty="0" smtClean="0"/>
              <a:t> yang </a:t>
            </a:r>
            <a:r>
              <a:rPr lang="en-US" sz="1600" dirty="0" err="1" smtClean="0"/>
              <a:t>perlu</a:t>
            </a:r>
            <a:r>
              <a:rPr lang="en-US" sz="1600" dirty="0" smtClean="0"/>
              <a:t> </a:t>
            </a:r>
            <a:r>
              <a:rPr lang="en-US" sz="1600" dirty="0" err="1" smtClean="0"/>
              <a:t>dirancang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 smtClean="0"/>
              <a:t>sistem</a:t>
            </a:r>
            <a:r>
              <a:rPr lang="en-US" sz="1600" dirty="0" smtClean="0"/>
              <a:t> </a:t>
            </a:r>
            <a:r>
              <a:rPr lang="en-US" sz="1600" dirty="0" err="1" smtClean="0"/>
              <a:t>wewenang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prosedur</a:t>
            </a:r>
            <a:r>
              <a:rPr lang="en-US" sz="1600" dirty="0" smtClean="0"/>
              <a:t> </a:t>
            </a:r>
            <a:r>
              <a:rPr lang="en-US" sz="1600" dirty="0" err="1" smtClean="0"/>
              <a:t>pencatatan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memberikan</a:t>
            </a:r>
            <a:r>
              <a:rPr lang="en-US" sz="1600" dirty="0" smtClean="0"/>
              <a:t> </a:t>
            </a:r>
            <a:r>
              <a:rPr lang="en-US" sz="1600" dirty="0" err="1" smtClean="0"/>
              <a:t>perlindungan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cukup</a:t>
            </a:r>
            <a:r>
              <a:rPr lang="en-US" sz="1600" dirty="0" smtClean="0"/>
              <a:t> </a:t>
            </a:r>
            <a:r>
              <a:rPr lang="en-US" sz="1600" dirty="0" err="1" smtClean="0"/>
              <a:t>terhadap</a:t>
            </a:r>
            <a:r>
              <a:rPr lang="en-US" sz="1600" dirty="0" smtClean="0"/>
              <a:t> </a:t>
            </a:r>
            <a:r>
              <a:rPr lang="en-US" sz="1600" dirty="0" err="1" smtClean="0"/>
              <a:t>aset</a:t>
            </a:r>
            <a:r>
              <a:rPr lang="en-US" sz="1600" dirty="0" smtClean="0"/>
              <a:t>, </a:t>
            </a:r>
            <a:r>
              <a:rPr lang="en-US" sz="1600" dirty="0" err="1" smtClean="0"/>
              <a:t>utang</a:t>
            </a:r>
            <a:r>
              <a:rPr lang="en-US" sz="1600" dirty="0" smtClean="0"/>
              <a:t>, </a:t>
            </a:r>
            <a:r>
              <a:rPr lang="en-US" sz="1600" dirty="0" err="1" smtClean="0"/>
              <a:t>pendapatan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beban</a:t>
            </a:r>
            <a:r>
              <a:rPr lang="en-US" sz="1600" dirty="0" smtClean="0"/>
              <a:t>.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organisasi</a:t>
            </a:r>
            <a:r>
              <a:rPr lang="en-US" sz="1600" dirty="0" smtClean="0"/>
              <a:t>, </a:t>
            </a:r>
            <a:r>
              <a:rPr lang="en-US" sz="1600" dirty="0" err="1" smtClean="0"/>
              <a:t>setiap</a:t>
            </a:r>
            <a:r>
              <a:rPr lang="en-US" sz="1600" dirty="0" smtClean="0"/>
              <a:t> </a:t>
            </a:r>
            <a:r>
              <a:rPr lang="en-US" sz="1600" dirty="0" err="1" smtClean="0"/>
              <a:t>transaksi</a:t>
            </a:r>
            <a:r>
              <a:rPr lang="en-US" sz="1600" dirty="0" smtClean="0"/>
              <a:t> </a:t>
            </a:r>
            <a:r>
              <a:rPr lang="en-US" sz="1600" dirty="0" err="1" smtClean="0"/>
              <a:t>hanya</a:t>
            </a:r>
            <a:r>
              <a:rPr lang="en-US" sz="1600" dirty="0" smtClean="0"/>
              <a:t> </a:t>
            </a:r>
            <a:r>
              <a:rPr lang="en-US" sz="1600" dirty="0" err="1" smtClean="0"/>
              <a:t>terjadi</a:t>
            </a:r>
            <a:r>
              <a:rPr lang="en-US" sz="1600" dirty="0" smtClean="0"/>
              <a:t> </a:t>
            </a:r>
            <a:r>
              <a:rPr lang="en-US" sz="1600" dirty="0" err="1" smtClean="0"/>
              <a:t>atas</a:t>
            </a:r>
            <a:r>
              <a:rPr lang="en-US" sz="1600" dirty="0" smtClean="0"/>
              <a:t> </a:t>
            </a:r>
            <a:r>
              <a:rPr lang="en-US" sz="1600" dirty="0" err="1" smtClean="0"/>
              <a:t>dasar</a:t>
            </a:r>
            <a:r>
              <a:rPr lang="en-US" sz="1600" dirty="0" smtClean="0"/>
              <a:t> </a:t>
            </a:r>
            <a:r>
              <a:rPr lang="en-US" sz="1600" dirty="0" err="1" smtClean="0"/>
              <a:t>otorisasi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pejabat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memiliki</a:t>
            </a:r>
            <a:r>
              <a:rPr lang="en-US" sz="1600" dirty="0" smtClean="0"/>
              <a:t> </a:t>
            </a:r>
            <a:r>
              <a:rPr lang="en-US" sz="1600" dirty="0" err="1" smtClean="0"/>
              <a:t>wewenang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menyetujui</a:t>
            </a:r>
            <a:r>
              <a:rPr lang="en-US" sz="1600" dirty="0" smtClean="0"/>
              <a:t> </a:t>
            </a:r>
            <a:r>
              <a:rPr lang="en-US" sz="1600" dirty="0" err="1" smtClean="0"/>
              <a:t>terjadinya</a:t>
            </a:r>
            <a:r>
              <a:rPr lang="en-US" sz="1600" dirty="0" smtClean="0"/>
              <a:t> </a:t>
            </a:r>
            <a:r>
              <a:rPr lang="en-US" sz="1600" dirty="0" err="1" smtClean="0"/>
              <a:t>transaksi</a:t>
            </a:r>
            <a:r>
              <a:rPr lang="en-US" sz="1600" dirty="0" smtClean="0"/>
              <a:t>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.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karena</a:t>
            </a:r>
            <a:r>
              <a:rPr lang="en-US" sz="1600" dirty="0" smtClean="0"/>
              <a:t> </a:t>
            </a:r>
            <a:r>
              <a:rPr lang="en-US" sz="1600" dirty="0" err="1" smtClean="0"/>
              <a:t>itu</a:t>
            </a:r>
            <a:r>
              <a:rPr lang="en-US" sz="1600" dirty="0" smtClean="0"/>
              <a:t>,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organisasi</a:t>
            </a:r>
            <a:r>
              <a:rPr lang="en-US" sz="1600" dirty="0" smtClean="0"/>
              <a:t> </a:t>
            </a:r>
            <a:r>
              <a:rPr lang="en-US" sz="1600" dirty="0" err="1" smtClean="0"/>
              <a:t>harus</a:t>
            </a:r>
            <a:r>
              <a:rPr lang="en-US" sz="1600" dirty="0" smtClean="0"/>
              <a:t> </a:t>
            </a:r>
            <a:r>
              <a:rPr lang="en-US" sz="1600" dirty="0" err="1" smtClean="0"/>
              <a:t>dibuat</a:t>
            </a:r>
            <a:r>
              <a:rPr lang="en-US" sz="1600" dirty="0" smtClean="0"/>
              <a:t> </a:t>
            </a:r>
            <a:r>
              <a:rPr lang="en-US" sz="1600" dirty="0" err="1" smtClean="0"/>
              <a:t>sistem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mengatur</a:t>
            </a:r>
            <a:r>
              <a:rPr lang="en-US" sz="1600" dirty="0" smtClean="0"/>
              <a:t> </a:t>
            </a:r>
            <a:r>
              <a:rPr lang="en-US" sz="1600" dirty="0" err="1" smtClean="0"/>
              <a:t>pembagian</a:t>
            </a:r>
            <a:r>
              <a:rPr lang="en-US" sz="1600" dirty="0" smtClean="0"/>
              <a:t> </a:t>
            </a:r>
            <a:r>
              <a:rPr lang="en-US" sz="1600" dirty="0" err="1" smtClean="0"/>
              <a:t>wewenang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otorisasi</a:t>
            </a:r>
            <a:r>
              <a:rPr lang="en-US" sz="1600" dirty="0" smtClean="0"/>
              <a:t> </a:t>
            </a:r>
            <a:r>
              <a:rPr lang="en-US" sz="1600" dirty="0" err="1" smtClean="0"/>
              <a:t>atas</a:t>
            </a:r>
            <a:r>
              <a:rPr lang="en-US" sz="1600" dirty="0" smtClean="0"/>
              <a:t> </a:t>
            </a:r>
            <a:r>
              <a:rPr lang="en-US" sz="1600" dirty="0" err="1" smtClean="0"/>
              <a:t>terlaksananya</a:t>
            </a:r>
            <a:r>
              <a:rPr lang="en-US" sz="1600" dirty="0" smtClean="0"/>
              <a:t> </a:t>
            </a:r>
            <a:r>
              <a:rPr lang="en-US" sz="1600" dirty="0" err="1" smtClean="0"/>
              <a:t>setiap</a:t>
            </a:r>
            <a:r>
              <a:rPr lang="en-US" sz="1600" dirty="0" smtClean="0"/>
              <a:t> </a:t>
            </a:r>
            <a:r>
              <a:rPr lang="en-US" sz="1600" dirty="0" err="1" smtClean="0"/>
              <a:t>transaksi</a:t>
            </a:r>
            <a:r>
              <a:rPr lang="en-US" sz="1600" dirty="0" smtClean="0"/>
              <a:t>. </a:t>
            </a:r>
            <a:r>
              <a:rPr lang="en-US" sz="1600" dirty="0" err="1" smtClean="0"/>
              <a:t>Prosedur</a:t>
            </a:r>
            <a:r>
              <a:rPr lang="en-US" sz="1600" dirty="0" smtClean="0"/>
              <a:t> </a:t>
            </a:r>
            <a:r>
              <a:rPr lang="en-US" sz="1600" dirty="0" err="1" smtClean="0"/>
              <a:t>pencatatan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baik</a:t>
            </a:r>
            <a:r>
              <a:rPr lang="en-US" sz="1600" dirty="0" smtClean="0"/>
              <a:t>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menjamin</a:t>
            </a:r>
            <a:r>
              <a:rPr lang="en-US" sz="1600" dirty="0" smtClean="0"/>
              <a:t> data yang </a:t>
            </a:r>
            <a:r>
              <a:rPr lang="en-US" sz="1600" dirty="0" err="1" smtClean="0"/>
              <a:t>direkam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formulir</a:t>
            </a:r>
            <a:r>
              <a:rPr lang="en-US" sz="1600" dirty="0" smtClean="0"/>
              <a:t> </a:t>
            </a:r>
            <a:r>
              <a:rPr lang="en-US" sz="1600" dirty="0" err="1" smtClean="0"/>
              <a:t>dicatat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catatan</a:t>
            </a:r>
            <a:r>
              <a:rPr lang="en-US" sz="1600" dirty="0" smtClean="0"/>
              <a:t> </a:t>
            </a:r>
            <a:r>
              <a:rPr lang="en-US" sz="1600" dirty="0" err="1" smtClean="0"/>
              <a:t>akuntansi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tingkat</a:t>
            </a:r>
            <a:r>
              <a:rPr lang="en-US" sz="1600" dirty="0" smtClean="0"/>
              <a:t> </a:t>
            </a:r>
            <a:r>
              <a:rPr lang="en-US" sz="1600" dirty="0" err="1" smtClean="0"/>
              <a:t>ketelitian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keandalannya</a:t>
            </a:r>
            <a:r>
              <a:rPr lang="en-US" sz="1600" dirty="0" smtClean="0"/>
              <a:t> yang </a:t>
            </a:r>
            <a:r>
              <a:rPr lang="en-US" sz="1600" dirty="0" err="1" smtClean="0"/>
              <a:t>tinggi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menciptakan</a:t>
            </a:r>
            <a:r>
              <a:rPr lang="en-US" sz="1600" dirty="0" smtClean="0"/>
              <a:t> </a:t>
            </a:r>
            <a:r>
              <a:rPr lang="en-US" sz="1600" dirty="0" err="1" smtClean="0"/>
              <a:t>pengendalian</a:t>
            </a:r>
            <a:r>
              <a:rPr lang="en-US" sz="1600" dirty="0" smtClean="0"/>
              <a:t> internal, </a:t>
            </a:r>
            <a:r>
              <a:rPr lang="en-US" sz="1600" dirty="0" err="1" smtClean="0"/>
              <a:t>perlu</a:t>
            </a:r>
            <a:r>
              <a:rPr lang="en-US" sz="1600" dirty="0" smtClean="0"/>
              <a:t> </a:t>
            </a:r>
            <a:r>
              <a:rPr lang="en-US" sz="1600" dirty="0" err="1" smtClean="0"/>
              <a:t>dirancang</a:t>
            </a:r>
            <a:r>
              <a:rPr lang="en-US" sz="1600" dirty="0" smtClean="0"/>
              <a:t> </a:t>
            </a:r>
            <a:r>
              <a:rPr lang="en-US" sz="1600" dirty="0" err="1" smtClean="0"/>
              <a:t>berbagai</a:t>
            </a:r>
            <a:r>
              <a:rPr lang="en-US" sz="1600" dirty="0" smtClean="0"/>
              <a:t> </a:t>
            </a:r>
            <a:r>
              <a:rPr lang="en-US" sz="1600" dirty="0" err="1" smtClean="0"/>
              <a:t>metode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merekayasa</a:t>
            </a:r>
            <a:r>
              <a:rPr lang="en-US" sz="1600" dirty="0" smtClean="0"/>
              <a:t> </a:t>
            </a:r>
            <a:r>
              <a:rPr lang="en-US" sz="1600" dirty="0" err="1" smtClean="0"/>
              <a:t>praktik</a:t>
            </a:r>
            <a:r>
              <a:rPr lang="en-US" sz="1600" dirty="0" smtClean="0"/>
              <a:t> yang </a:t>
            </a:r>
            <a:r>
              <a:rPr lang="en-US" sz="1600" dirty="0" err="1" smtClean="0"/>
              <a:t>sehat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melaksanakan</a:t>
            </a:r>
            <a:r>
              <a:rPr lang="en-US" sz="1600" dirty="0" smtClean="0"/>
              <a:t> </a:t>
            </a:r>
            <a:r>
              <a:rPr lang="en-US" sz="1600" dirty="0" err="1" smtClean="0"/>
              <a:t>tugas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fungsi</a:t>
            </a:r>
            <a:r>
              <a:rPr lang="en-US" sz="1600" dirty="0" smtClean="0"/>
              <a:t> </a:t>
            </a:r>
            <a:r>
              <a:rPr lang="en-US" sz="1600" dirty="0" err="1" smtClean="0"/>
              <a:t>setiap</a:t>
            </a:r>
            <a:r>
              <a:rPr lang="en-US" sz="1600" dirty="0" smtClean="0"/>
              <a:t> unit </a:t>
            </a:r>
            <a:r>
              <a:rPr lang="en-US" sz="1600" dirty="0" err="1" smtClean="0"/>
              <a:t>organisasi</a:t>
            </a:r>
            <a:r>
              <a:rPr lang="en-US" sz="1600" dirty="0" smtClean="0"/>
              <a:t>. </a:t>
            </a:r>
            <a:r>
              <a:rPr lang="en-US" sz="1600" dirty="0" err="1" smtClean="0"/>
              <a:t>Adapun</a:t>
            </a:r>
            <a:r>
              <a:rPr lang="en-US" sz="1600" dirty="0" smtClean="0"/>
              <a:t> </a:t>
            </a:r>
            <a:r>
              <a:rPr lang="en-US" sz="1600" dirty="0" err="1" smtClean="0"/>
              <a:t>cara-cara</a:t>
            </a:r>
            <a:r>
              <a:rPr lang="en-US" sz="1600" dirty="0" smtClean="0"/>
              <a:t> yang </a:t>
            </a:r>
            <a:r>
              <a:rPr lang="en-US" sz="1600" dirty="0" err="1" smtClean="0"/>
              <a:t>umumnya</a:t>
            </a:r>
            <a:r>
              <a:rPr lang="en-US" sz="1600" dirty="0" smtClean="0"/>
              <a:t> </a:t>
            </a:r>
            <a:r>
              <a:rPr lang="en-US" sz="1600" dirty="0" err="1" smtClean="0"/>
              <a:t>ditempuh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perusahaan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menciptakan</a:t>
            </a:r>
            <a:r>
              <a:rPr lang="en-US" sz="1600" dirty="0" smtClean="0"/>
              <a:t> </a:t>
            </a:r>
            <a:r>
              <a:rPr lang="en-US" sz="1600" dirty="0" err="1" smtClean="0"/>
              <a:t>praktik</a:t>
            </a:r>
            <a:r>
              <a:rPr lang="en-US" sz="1600" dirty="0" smtClean="0"/>
              <a:t> yang </a:t>
            </a:r>
            <a:r>
              <a:rPr lang="en-US" sz="1600" dirty="0" err="1" smtClean="0"/>
              <a:t>sehat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: (1) </a:t>
            </a:r>
            <a:r>
              <a:rPr lang="en-US" sz="1600" dirty="0" err="1" smtClean="0"/>
              <a:t>penggunaan</a:t>
            </a:r>
            <a:r>
              <a:rPr lang="en-US" sz="1600" dirty="0" smtClean="0"/>
              <a:t> </a:t>
            </a:r>
            <a:r>
              <a:rPr lang="en-US" sz="1600" dirty="0" err="1" smtClean="0"/>
              <a:t>formulir</a:t>
            </a:r>
            <a:r>
              <a:rPr lang="en-US" sz="1600" dirty="0" smtClean="0"/>
              <a:t> </a:t>
            </a:r>
            <a:r>
              <a:rPr lang="en-US" sz="1600" dirty="0" err="1" smtClean="0"/>
              <a:t>bernomor</a:t>
            </a:r>
            <a:r>
              <a:rPr lang="en-US" sz="1600" dirty="0" smtClean="0"/>
              <a:t> </a:t>
            </a:r>
            <a:r>
              <a:rPr lang="en-US" sz="1600" dirty="0" err="1" smtClean="0"/>
              <a:t>urut</a:t>
            </a:r>
            <a:r>
              <a:rPr lang="en-US" sz="1600" dirty="0" smtClean="0"/>
              <a:t> </a:t>
            </a:r>
            <a:r>
              <a:rPr lang="en-US" sz="1600" dirty="0" err="1" smtClean="0"/>
              <a:t>tercetak</a:t>
            </a:r>
            <a:r>
              <a:rPr lang="en-US" sz="1600" dirty="0" smtClean="0"/>
              <a:t> yang </a:t>
            </a:r>
            <a:r>
              <a:rPr lang="en-US" sz="1600" dirty="0" err="1" smtClean="0"/>
              <a:t>pemakaiannya</a:t>
            </a:r>
            <a:r>
              <a:rPr lang="en-US" sz="1600" dirty="0" smtClean="0"/>
              <a:t> </a:t>
            </a:r>
            <a:r>
              <a:rPr lang="en-US" sz="1600" dirty="0" err="1" smtClean="0"/>
              <a:t>harus</a:t>
            </a:r>
            <a:r>
              <a:rPr lang="en-US" sz="1600" dirty="0" smtClean="0"/>
              <a:t> </a:t>
            </a:r>
            <a:r>
              <a:rPr lang="en-US" sz="1600" dirty="0" err="1" smtClean="0"/>
              <a:t>dipertanggungjawabkan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berwenang</a:t>
            </a:r>
            <a:r>
              <a:rPr lang="en-US" sz="1600" dirty="0" smtClean="0"/>
              <a:t>, (2) </a:t>
            </a:r>
            <a:r>
              <a:rPr lang="en-US" sz="1600" dirty="0" err="1" smtClean="0"/>
              <a:t>pemeriksaan</a:t>
            </a:r>
            <a:r>
              <a:rPr lang="en-US" sz="1600" dirty="0" smtClean="0"/>
              <a:t> </a:t>
            </a:r>
            <a:r>
              <a:rPr lang="en-US" sz="1600" dirty="0" err="1" smtClean="0"/>
              <a:t>mendadak</a:t>
            </a:r>
            <a:r>
              <a:rPr lang="en-US" sz="1600" dirty="0" smtClean="0"/>
              <a:t> </a:t>
            </a:r>
            <a:r>
              <a:rPr lang="en-US" sz="1600" i="1" dirty="0" smtClean="0"/>
              <a:t>(surprised audit</a:t>
            </a:r>
            <a:r>
              <a:rPr lang="en-US" sz="1600" dirty="0" smtClean="0"/>
              <a:t>), (3) </a:t>
            </a:r>
            <a:r>
              <a:rPr lang="en-US" sz="1600" dirty="0" err="1" smtClean="0"/>
              <a:t>setiap</a:t>
            </a:r>
            <a:r>
              <a:rPr lang="en-US" sz="1600" dirty="0" smtClean="0"/>
              <a:t> </a:t>
            </a:r>
            <a:r>
              <a:rPr lang="en-US" sz="1600" dirty="0" err="1" smtClean="0"/>
              <a:t>transaksi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boleh</a:t>
            </a:r>
            <a:r>
              <a:rPr lang="en-US" sz="1600" dirty="0" smtClean="0"/>
              <a:t> </a:t>
            </a:r>
            <a:r>
              <a:rPr lang="en-US" sz="1600" dirty="0" err="1" smtClean="0"/>
              <a:t>dilaksanakan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awal</a:t>
            </a:r>
            <a:r>
              <a:rPr lang="en-US" sz="1600" dirty="0" smtClean="0"/>
              <a:t> </a:t>
            </a:r>
            <a:r>
              <a:rPr lang="en-US" sz="1600" dirty="0" err="1" smtClean="0"/>
              <a:t>sampai</a:t>
            </a:r>
            <a:r>
              <a:rPr lang="en-US" sz="1600" dirty="0" smtClean="0"/>
              <a:t> </a:t>
            </a:r>
            <a:r>
              <a:rPr lang="en-US" sz="1600" dirty="0" err="1" smtClean="0"/>
              <a:t>akhir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satu</a:t>
            </a:r>
            <a:r>
              <a:rPr lang="en-US" sz="1600" dirty="0" smtClean="0"/>
              <a:t> </a:t>
            </a:r>
            <a:r>
              <a:rPr lang="en-US" sz="1600" dirty="0" err="1" smtClean="0"/>
              <a:t>orang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satu</a:t>
            </a:r>
            <a:r>
              <a:rPr lang="en-US" sz="1600" dirty="0" smtClean="0"/>
              <a:t> unit </a:t>
            </a:r>
            <a:r>
              <a:rPr lang="en-US" sz="1600" dirty="0" err="1" smtClean="0"/>
              <a:t>organisasi</a:t>
            </a:r>
            <a:r>
              <a:rPr lang="en-US" sz="1600" dirty="0" smtClean="0"/>
              <a:t>, </a:t>
            </a:r>
            <a:r>
              <a:rPr lang="en-US" sz="1600" dirty="0" err="1" smtClean="0"/>
              <a:t>tanpa</a:t>
            </a:r>
            <a:r>
              <a:rPr lang="en-US" sz="1600" dirty="0" smtClean="0"/>
              <a:t> </a:t>
            </a:r>
            <a:r>
              <a:rPr lang="en-US" sz="1600" dirty="0" err="1" smtClean="0"/>
              <a:t>ada</a:t>
            </a:r>
            <a:r>
              <a:rPr lang="en-US" sz="1600" dirty="0" smtClean="0"/>
              <a:t> </a:t>
            </a:r>
            <a:r>
              <a:rPr lang="en-US" sz="1600" dirty="0" err="1" smtClean="0"/>
              <a:t>campur</a:t>
            </a:r>
            <a:r>
              <a:rPr lang="en-US" sz="1600" dirty="0" smtClean="0"/>
              <a:t> </a:t>
            </a:r>
            <a:r>
              <a:rPr lang="en-US" sz="1600" dirty="0" err="1" smtClean="0"/>
              <a:t>tangan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orang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unit </a:t>
            </a:r>
            <a:r>
              <a:rPr lang="en-US" sz="1600" dirty="0" err="1" smtClean="0"/>
              <a:t>organisasi</a:t>
            </a:r>
            <a:r>
              <a:rPr lang="en-US" sz="1600" dirty="0" smtClean="0"/>
              <a:t> lain, (4) </a:t>
            </a:r>
            <a:r>
              <a:rPr lang="en-US" sz="1600" dirty="0" err="1" smtClean="0"/>
              <a:t>perputaran</a:t>
            </a:r>
            <a:r>
              <a:rPr lang="en-US" sz="1600" dirty="0" smtClean="0"/>
              <a:t> </a:t>
            </a:r>
            <a:r>
              <a:rPr lang="en-US" sz="1600" dirty="0" err="1" smtClean="0"/>
              <a:t>jabatan</a:t>
            </a:r>
            <a:r>
              <a:rPr lang="en-US" sz="1600" i="1" dirty="0" smtClean="0"/>
              <a:t> (job rotation</a:t>
            </a:r>
            <a:r>
              <a:rPr lang="en-US" sz="1600" dirty="0" smtClean="0"/>
              <a:t>), (5) </a:t>
            </a:r>
            <a:r>
              <a:rPr lang="en-US" sz="1600" dirty="0" err="1" smtClean="0"/>
              <a:t>keharusan</a:t>
            </a:r>
            <a:r>
              <a:rPr lang="en-US" sz="1600" dirty="0" smtClean="0"/>
              <a:t> </a:t>
            </a:r>
            <a:r>
              <a:rPr lang="en-US" sz="1600" dirty="0" err="1" smtClean="0"/>
              <a:t>pengambilan</a:t>
            </a:r>
            <a:r>
              <a:rPr lang="en-US" sz="1600" dirty="0" smtClean="0"/>
              <a:t> </a:t>
            </a:r>
            <a:r>
              <a:rPr lang="en-US" sz="1600" dirty="0" err="1" smtClean="0"/>
              <a:t>cuti</a:t>
            </a:r>
            <a:r>
              <a:rPr lang="en-US" sz="1600" dirty="0" smtClean="0"/>
              <a:t> </a:t>
            </a:r>
            <a:r>
              <a:rPr lang="en-US" sz="1600" dirty="0" err="1" smtClean="0"/>
              <a:t>bagi</a:t>
            </a:r>
            <a:r>
              <a:rPr lang="en-US" sz="1600" dirty="0" smtClean="0"/>
              <a:t> </a:t>
            </a:r>
            <a:r>
              <a:rPr lang="en-US" sz="1600" dirty="0" err="1" smtClean="0"/>
              <a:t>karyawan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berhak</a:t>
            </a:r>
            <a:r>
              <a:rPr lang="en-US" sz="1600" dirty="0" smtClean="0"/>
              <a:t>, (6) </a:t>
            </a:r>
            <a:r>
              <a:rPr lang="en-US" sz="1600" dirty="0" err="1" smtClean="0"/>
              <a:t>secara</a:t>
            </a:r>
            <a:r>
              <a:rPr lang="en-US" sz="1600" dirty="0" smtClean="0"/>
              <a:t> </a:t>
            </a:r>
            <a:r>
              <a:rPr lang="en-US" sz="1600" dirty="0" err="1" smtClean="0"/>
              <a:t>periodik</a:t>
            </a:r>
            <a:r>
              <a:rPr lang="en-US" sz="1600" dirty="0" smtClean="0"/>
              <a:t> </a:t>
            </a:r>
            <a:r>
              <a:rPr lang="en-US" sz="1600" dirty="0" err="1" smtClean="0"/>
              <a:t>diadakan</a:t>
            </a:r>
            <a:r>
              <a:rPr lang="en-US" sz="1600" dirty="0" smtClean="0"/>
              <a:t> </a:t>
            </a:r>
            <a:r>
              <a:rPr lang="en-US" sz="1600" dirty="0" err="1" smtClean="0"/>
              <a:t>pencocokan</a:t>
            </a:r>
            <a:r>
              <a:rPr lang="en-US" sz="1600" dirty="0" smtClean="0"/>
              <a:t> </a:t>
            </a:r>
            <a:r>
              <a:rPr lang="en-US" sz="1600" dirty="0" err="1" smtClean="0"/>
              <a:t>antara</a:t>
            </a:r>
            <a:r>
              <a:rPr lang="en-US" sz="1600" dirty="0" smtClean="0"/>
              <a:t> </a:t>
            </a:r>
            <a:r>
              <a:rPr lang="en-US" sz="1600" dirty="0" err="1" smtClean="0"/>
              <a:t>fisik</a:t>
            </a:r>
            <a:r>
              <a:rPr lang="en-US" sz="1600" dirty="0" smtClean="0"/>
              <a:t> </a:t>
            </a:r>
            <a:r>
              <a:rPr lang="en-US" sz="1600" dirty="0" err="1" smtClean="0"/>
              <a:t>aset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catatannya</a:t>
            </a:r>
            <a:r>
              <a:rPr lang="en-US" sz="1600" dirty="0" smtClean="0"/>
              <a:t>, (7) </a:t>
            </a:r>
            <a:r>
              <a:rPr lang="en-US" sz="1600" dirty="0" err="1" smtClean="0"/>
              <a:t>pembentukan</a:t>
            </a:r>
            <a:r>
              <a:rPr lang="en-US" sz="1600" dirty="0" smtClean="0"/>
              <a:t> unit </a:t>
            </a:r>
            <a:r>
              <a:rPr lang="en-US" sz="1600" dirty="0" err="1" smtClean="0"/>
              <a:t>organisasi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bertugas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mengecek</a:t>
            </a:r>
            <a:r>
              <a:rPr lang="en-US" sz="1600" dirty="0" smtClean="0"/>
              <a:t> </a:t>
            </a:r>
            <a:r>
              <a:rPr lang="en-US" sz="1600" dirty="0" err="1" smtClean="0"/>
              <a:t>efektivitas</a:t>
            </a:r>
            <a:r>
              <a:rPr lang="en-US" sz="1600" dirty="0" smtClean="0"/>
              <a:t> </a:t>
            </a:r>
            <a:r>
              <a:rPr lang="en-US" sz="1600" dirty="0" err="1" smtClean="0"/>
              <a:t>unsur-unsur</a:t>
            </a:r>
            <a:r>
              <a:rPr lang="en-US" sz="1600" dirty="0" smtClean="0"/>
              <a:t> </a:t>
            </a:r>
            <a:r>
              <a:rPr lang="en-US" sz="1600" dirty="0" err="1" smtClean="0"/>
              <a:t>sistem</a:t>
            </a:r>
            <a:r>
              <a:rPr lang="en-US" sz="1600" dirty="0" smtClean="0"/>
              <a:t> </a:t>
            </a:r>
            <a:r>
              <a:rPr lang="en-US" sz="1600" dirty="0" err="1" smtClean="0"/>
              <a:t>pengendalian</a:t>
            </a:r>
            <a:r>
              <a:rPr lang="en-US" sz="1600" dirty="0" smtClean="0"/>
              <a:t> internal yang lain</a:t>
            </a:r>
            <a:r>
              <a:rPr lang="en-US" sz="1600" i="1" dirty="0" smtClean="0"/>
              <a:t>.</a:t>
            </a:r>
            <a:endParaRPr lang="en-US" sz="1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RANGKUMAN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internal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,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jawabnya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yang </a:t>
            </a:r>
            <a:r>
              <a:rPr lang="en-US" dirty="0" err="1" smtClean="0"/>
              <a:t>kompeten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dipercaya</a:t>
            </a:r>
            <a:r>
              <a:rPr lang="en-US" dirty="0" smtClean="0"/>
              <a:t>,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ditempuh</a:t>
            </a:r>
            <a:r>
              <a:rPr lang="en-US" dirty="0" smtClean="0"/>
              <a:t>: (1)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calon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 yang </a:t>
            </a:r>
            <a:r>
              <a:rPr lang="en-US" dirty="0" err="1" smtClean="0"/>
              <a:t>dituntut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pekerjaannya</a:t>
            </a:r>
            <a:r>
              <a:rPr lang="en-US" dirty="0" smtClean="0"/>
              <a:t>, (2)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,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tuntutan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pekerjaannya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Efektivitas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internal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internal.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mencerminkan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pemilik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pentingnya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internal </a:t>
            </a:r>
            <a:r>
              <a:rPr lang="en-US" dirty="0" err="1" smtClean="0"/>
              <a:t>perusahaan</a:t>
            </a:r>
            <a:r>
              <a:rPr lang="en-US" dirty="0" smtClean="0"/>
              <a:t>. </a:t>
            </a:r>
            <a:r>
              <a:rPr lang="en-US" dirty="0" err="1" smtClean="0"/>
              <a:t>Efektivitas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internal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atmosfer</a:t>
            </a:r>
            <a:r>
              <a:rPr lang="en-US" dirty="0" smtClean="0"/>
              <a:t> yang </a:t>
            </a:r>
            <a:r>
              <a:rPr lang="en-US" dirty="0" err="1" smtClean="0"/>
              <a:t>diciptakan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.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: (1) </a:t>
            </a:r>
            <a:r>
              <a:rPr lang="en-US" dirty="0" err="1" smtClean="0"/>
              <a:t>filosofi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, (2) </a:t>
            </a:r>
            <a:r>
              <a:rPr lang="en-US" dirty="0" err="1" smtClean="0"/>
              <a:t>berfungsinya</a:t>
            </a:r>
            <a:r>
              <a:rPr lang="en-US" dirty="0" smtClean="0"/>
              <a:t> </a:t>
            </a:r>
            <a:r>
              <a:rPr lang="en-US" dirty="0" err="1" smtClean="0"/>
              <a:t>dewan</a:t>
            </a:r>
            <a:r>
              <a:rPr lang="en-US" dirty="0" smtClean="0"/>
              <a:t> </a:t>
            </a:r>
            <a:r>
              <a:rPr lang="en-US" dirty="0" err="1" smtClean="0"/>
              <a:t>komisaris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komite</a:t>
            </a:r>
            <a:r>
              <a:rPr lang="en-US" dirty="0" smtClean="0"/>
              <a:t> audit, (3)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(4) </a:t>
            </a:r>
            <a:r>
              <a:rPr lang="en-US" dirty="0" err="1" smtClean="0"/>
              <a:t>kesadaran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RANGKUMAN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1800" dirty="0" err="1" smtClean="0"/>
              <a:t>Tanggung</a:t>
            </a:r>
            <a:r>
              <a:rPr lang="en-US" sz="1800" dirty="0" smtClean="0"/>
              <a:t> </a:t>
            </a:r>
            <a:r>
              <a:rPr lang="en-US" sz="1800" dirty="0" err="1" smtClean="0"/>
              <a:t>jawab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mengembangkan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mengoperasikan</a:t>
            </a:r>
            <a:r>
              <a:rPr lang="en-US" sz="1800" dirty="0" smtClean="0"/>
              <a:t> </a:t>
            </a:r>
            <a:r>
              <a:rPr lang="en-US" sz="1800" dirty="0" err="1" smtClean="0"/>
              <a:t>pengendalian</a:t>
            </a:r>
            <a:r>
              <a:rPr lang="en-US" sz="1800" dirty="0" smtClean="0"/>
              <a:t> internal </a:t>
            </a:r>
            <a:r>
              <a:rPr lang="en-US" sz="1800" dirty="0" err="1" smtClean="0"/>
              <a:t>akuntansi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baik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</a:t>
            </a:r>
            <a:r>
              <a:rPr lang="en-US" sz="1800" dirty="0" err="1" smtClean="0"/>
              <a:t>terletak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tangan</a:t>
            </a:r>
            <a:r>
              <a:rPr lang="en-US" sz="1800" dirty="0" smtClean="0"/>
              <a:t> </a:t>
            </a:r>
            <a:r>
              <a:rPr lang="en-US" sz="1800" dirty="0" err="1" smtClean="0"/>
              <a:t>manajemen</a:t>
            </a:r>
            <a:r>
              <a:rPr lang="en-US" sz="1800" dirty="0" smtClean="0"/>
              <a:t> </a:t>
            </a:r>
            <a:r>
              <a:rPr lang="en-US" sz="1800" dirty="0" err="1" smtClean="0"/>
              <a:t>puncak</a:t>
            </a:r>
            <a:r>
              <a:rPr lang="en-US" sz="1800" dirty="0" smtClean="0"/>
              <a:t>, </a:t>
            </a:r>
            <a:r>
              <a:rPr lang="en-US" sz="1800" dirty="0" err="1" smtClean="0"/>
              <a:t>karena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pundak</a:t>
            </a:r>
            <a:r>
              <a:rPr lang="en-US" sz="1800" dirty="0" smtClean="0"/>
              <a:t> </a:t>
            </a:r>
            <a:r>
              <a:rPr lang="en-US" sz="1800" dirty="0" err="1" smtClean="0"/>
              <a:t>merekalah</a:t>
            </a:r>
            <a:r>
              <a:rPr lang="en-US" sz="1800" dirty="0" smtClean="0"/>
              <a:t> </a:t>
            </a:r>
            <a:r>
              <a:rPr lang="en-US" sz="1800" dirty="0" err="1" smtClean="0"/>
              <a:t>tanggung</a:t>
            </a:r>
            <a:r>
              <a:rPr lang="en-US" sz="1800" dirty="0" smtClean="0"/>
              <a:t> </a:t>
            </a:r>
            <a:r>
              <a:rPr lang="en-US" sz="1800" dirty="0" err="1" smtClean="0"/>
              <a:t>jawab</a:t>
            </a:r>
            <a:r>
              <a:rPr lang="en-US" sz="1800" dirty="0" smtClean="0"/>
              <a:t> </a:t>
            </a:r>
            <a:r>
              <a:rPr lang="en-US" sz="1800" dirty="0" err="1" smtClean="0"/>
              <a:t>atas</a:t>
            </a:r>
            <a:r>
              <a:rPr lang="en-US" sz="1800" dirty="0" smtClean="0"/>
              <a:t> </a:t>
            </a:r>
            <a:r>
              <a:rPr lang="en-US" sz="1800" dirty="0" err="1" smtClean="0"/>
              <a:t>pengelolaan</a:t>
            </a:r>
            <a:r>
              <a:rPr lang="en-US" sz="1800" dirty="0" smtClean="0"/>
              <a:t> </a:t>
            </a:r>
            <a:r>
              <a:rPr lang="en-US" sz="1800" dirty="0" err="1" smtClean="0"/>
              <a:t>dana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dipercayakan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pemilik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</a:t>
            </a:r>
            <a:r>
              <a:rPr lang="en-US" sz="1800" dirty="0" err="1" smtClean="0"/>
              <a:t>terletak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Manajemen</a:t>
            </a:r>
            <a:r>
              <a:rPr lang="en-US" sz="1800" dirty="0" smtClean="0"/>
              <a:t> </a:t>
            </a:r>
            <a:r>
              <a:rPr lang="en-US" sz="1800" dirty="0" err="1" smtClean="0"/>
              <a:t>puncak</a:t>
            </a:r>
            <a:r>
              <a:rPr lang="en-US" sz="1800" dirty="0" smtClean="0"/>
              <a:t> </a:t>
            </a:r>
            <a:r>
              <a:rPr lang="en-US" sz="1800" dirty="0" err="1" smtClean="0"/>
              <a:t>sering</a:t>
            </a:r>
            <a:r>
              <a:rPr lang="en-US" sz="1800" dirty="0" smtClean="0"/>
              <a:t> kali </a:t>
            </a:r>
            <a:r>
              <a:rPr lang="en-US" sz="1800" dirty="0" err="1" smtClean="0"/>
              <a:t>mempunyai</a:t>
            </a:r>
            <a:r>
              <a:rPr lang="en-US" sz="1800" dirty="0" smtClean="0"/>
              <a:t> </a:t>
            </a:r>
            <a:r>
              <a:rPr lang="en-US" sz="1800" dirty="0" err="1" smtClean="0"/>
              <a:t>konsep</a:t>
            </a:r>
            <a:r>
              <a:rPr lang="en-US" sz="1800" dirty="0" smtClean="0"/>
              <a:t> yang </a:t>
            </a:r>
            <a:r>
              <a:rPr lang="en-US" sz="1800" dirty="0" err="1" smtClean="0"/>
              <a:t>salah</a:t>
            </a:r>
            <a:r>
              <a:rPr lang="en-US" sz="1800" dirty="0" smtClean="0"/>
              <a:t> </a:t>
            </a:r>
            <a:r>
              <a:rPr lang="en-US" sz="1800" dirty="0" err="1" smtClean="0"/>
              <a:t>mengenai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pengendalian</a:t>
            </a:r>
            <a:r>
              <a:rPr lang="en-US" sz="1800" dirty="0" smtClean="0"/>
              <a:t> internal. </a:t>
            </a:r>
            <a:r>
              <a:rPr lang="en-US" sz="1800" dirty="0" err="1" smtClean="0"/>
              <a:t>Konsep</a:t>
            </a:r>
            <a:r>
              <a:rPr lang="en-US" sz="1800" dirty="0" smtClean="0"/>
              <a:t> yang </a:t>
            </a:r>
            <a:r>
              <a:rPr lang="en-US" sz="1800" dirty="0" err="1" smtClean="0"/>
              <a:t>salah</a:t>
            </a:r>
            <a:r>
              <a:rPr lang="en-US" sz="1800" dirty="0" smtClean="0"/>
              <a:t> </a:t>
            </a:r>
            <a:r>
              <a:rPr lang="en-US" sz="1800" dirty="0" err="1" smtClean="0"/>
              <a:t>tersebut</a:t>
            </a:r>
            <a:r>
              <a:rPr lang="en-US" sz="1800" dirty="0" smtClean="0"/>
              <a:t> </a:t>
            </a:r>
            <a:r>
              <a:rPr lang="en-US" sz="1800" dirty="0" err="1" smtClean="0"/>
              <a:t>meliputi</a:t>
            </a:r>
            <a:r>
              <a:rPr lang="en-US" sz="1800" dirty="0" smtClean="0"/>
              <a:t> (1)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pengendalian</a:t>
            </a:r>
            <a:r>
              <a:rPr lang="en-US" sz="1800" dirty="0" smtClean="0"/>
              <a:t> internal </a:t>
            </a:r>
            <a:r>
              <a:rPr lang="en-US" sz="1800" dirty="0" err="1" smtClean="0"/>
              <a:t>dianggap</a:t>
            </a:r>
            <a:r>
              <a:rPr lang="en-US" sz="1800" dirty="0" smtClean="0"/>
              <a:t> 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</a:t>
            </a:r>
            <a:r>
              <a:rPr lang="en-US" sz="1800" dirty="0" err="1" smtClean="0"/>
              <a:t>tanggung</a:t>
            </a:r>
            <a:r>
              <a:rPr lang="en-US" sz="1800" dirty="0" smtClean="0"/>
              <a:t> </a:t>
            </a:r>
            <a:r>
              <a:rPr lang="en-US" sz="1800" dirty="0" err="1" smtClean="0"/>
              <a:t>jawab</a:t>
            </a:r>
            <a:r>
              <a:rPr lang="en-US" sz="1800" dirty="0" smtClean="0"/>
              <a:t> </a:t>
            </a:r>
            <a:r>
              <a:rPr lang="en-US" sz="1800" dirty="0" err="1" smtClean="0"/>
              <a:t>direktur</a:t>
            </a:r>
            <a:r>
              <a:rPr lang="en-US" sz="1800" dirty="0" smtClean="0"/>
              <a:t> </a:t>
            </a:r>
            <a:r>
              <a:rPr lang="en-US" sz="1800" dirty="0" err="1" smtClean="0"/>
              <a:t>keuangan</a:t>
            </a:r>
            <a:r>
              <a:rPr lang="en-US" sz="1800" dirty="0" smtClean="0"/>
              <a:t> </a:t>
            </a:r>
            <a:r>
              <a:rPr lang="en-US" sz="1800" dirty="0" err="1" smtClean="0"/>
              <a:t>saja</a:t>
            </a:r>
            <a:r>
              <a:rPr lang="en-US" sz="1800" dirty="0" smtClean="0"/>
              <a:t>,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  <a:r>
              <a:rPr lang="en-US" sz="1800" dirty="0" err="1" smtClean="0"/>
              <a:t>direksi</a:t>
            </a:r>
            <a:r>
              <a:rPr lang="en-US" sz="1800" dirty="0" smtClean="0"/>
              <a:t> </a:t>
            </a:r>
            <a:r>
              <a:rPr lang="en-US" sz="1800" dirty="0" err="1" smtClean="0"/>
              <a:t>umumnya</a:t>
            </a:r>
            <a:r>
              <a:rPr lang="en-US" sz="1800" dirty="0" smtClean="0"/>
              <a:t> </a:t>
            </a:r>
            <a:r>
              <a:rPr lang="en-US" sz="1800" dirty="0" err="1" smtClean="0"/>
              <a:t>menyerahkan</a:t>
            </a:r>
            <a:r>
              <a:rPr lang="en-US" sz="1800" dirty="0" smtClean="0"/>
              <a:t> </a:t>
            </a:r>
            <a:r>
              <a:rPr lang="en-US" sz="1800" dirty="0" err="1" smtClean="0"/>
              <a:t>pengembangannya</a:t>
            </a:r>
            <a:r>
              <a:rPr lang="en-US" sz="1800" dirty="0" smtClean="0"/>
              <a:t> </a:t>
            </a:r>
            <a:r>
              <a:rPr lang="en-US" sz="1800" dirty="0" err="1" smtClean="0"/>
              <a:t>kepada</a:t>
            </a:r>
            <a:r>
              <a:rPr lang="en-US" sz="1800" dirty="0" smtClean="0"/>
              <a:t> </a:t>
            </a:r>
            <a:r>
              <a:rPr lang="en-US" sz="1800" dirty="0" err="1" smtClean="0"/>
              <a:t>direktur</a:t>
            </a:r>
            <a:r>
              <a:rPr lang="en-US" sz="1800" dirty="0" smtClean="0"/>
              <a:t> </a:t>
            </a:r>
            <a:r>
              <a:rPr lang="en-US" sz="1800" dirty="0" err="1" smtClean="0"/>
              <a:t>keuangan</a:t>
            </a:r>
            <a:r>
              <a:rPr lang="en-US" sz="1800" dirty="0" smtClean="0"/>
              <a:t>, </a:t>
            </a:r>
            <a:r>
              <a:rPr lang="en-US" sz="1800" dirty="0" err="1" smtClean="0"/>
              <a:t>tanpa</a:t>
            </a:r>
            <a:r>
              <a:rPr lang="en-US" sz="1800" dirty="0" smtClean="0"/>
              <a:t> </a:t>
            </a:r>
            <a:r>
              <a:rPr lang="en-US" sz="1800" dirty="0" err="1" smtClean="0"/>
              <a:t>dukungan</a:t>
            </a:r>
            <a:r>
              <a:rPr lang="en-US" sz="1800" dirty="0" smtClean="0"/>
              <a:t> </a:t>
            </a:r>
            <a:r>
              <a:rPr lang="en-US" sz="1800" dirty="0" err="1" smtClean="0"/>
              <a:t>penuh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anggota</a:t>
            </a:r>
            <a:r>
              <a:rPr lang="en-US" sz="1800" dirty="0" smtClean="0"/>
              <a:t> </a:t>
            </a:r>
            <a:r>
              <a:rPr lang="en-US" sz="1800" dirty="0" err="1" smtClean="0"/>
              <a:t>direksi</a:t>
            </a:r>
            <a:r>
              <a:rPr lang="en-US" sz="1800" dirty="0" smtClean="0"/>
              <a:t> yang lain, (2) </a:t>
            </a:r>
            <a:r>
              <a:rPr lang="en-US" sz="1800" dirty="0" err="1" smtClean="0"/>
              <a:t>manajemen</a:t>
            </a:r>
            <a:r>
              <a:rPr lang="en-US" sz="1800" dirty="0" smtClean="0"/>
              <a:t> </a:t>
            </a:r>
            <a:r>
              <a:rPr lang="en-US" sz="1800" dirty="0" err="1" smtClean="0"/>
              <a:t>puncak</a:t>
            </a:r>
            <a:r>
              <a:rPr lang="en-US" sz="1800" dirty="0" smtClean="0"/>
              <a:t>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</a:t>
            </a:r>
            <a:r>
              <a:rPr lang="en-US" sz="1800" dirty="0" err="1" smtClean="0"/>
              <a:t>persepsi</a:t>
            </a:r>
            <a:r>
              <a:rPr lang="en-US" sz="1800" dirty="0" smtClean="0"/>
              <a:t> </a:t>
            </a:r>
            <a:r>
              <a:rPr lang="en-US" sz="1800" dirty="0" err="1" smtClean="0"/>
              <a:t>bahwa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pengendalian</a:t>
            </a:r>
            <a:r>
              <a:rPr lang="en-US" sz="1800" dirty="0" smtClean="0"/>
              <a:t> internal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menggantikan</a:t>
            </a:r>
            <a:r>
              <a:rPr lang="en-US" sz="1800" dirty="0" smtClean="0"/>
              <a:t> </a:t>
            </a:r>
            <a:r>
              <a:rPr lang="en-US" sz="1800" dirty="0" err="1" smtClean="0"/>
              <a:t>ketidakmampuannya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mengelola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, (3)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pengendalian</a:t>
            </a:r>
            <a:r>
              <a:rPr lang="en-US" sz="1800" dirty="0" smtClean="0"/>
              <a:t> internal </a:t>
            </a:r>
            <a:r>
              <a:rPr lang="en-US" sz="1800" dirty="0" err="1" smtClean="0"/>
              <a:t>sering</a:t>
            </a:r>
            <a:r>
              <a:rPr lang="en-US" sz="1800" dirty="0" smtClean="0"/>
              <a:t> kali </a:t>
            </a:r>
            <a:r>
              <a:rPr lang="en-US" sz="1800" dirty="0" err="1" smtClean="0"/>
              <a:t>disamakan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unit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disebut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satuan</a:t>
            </a:r>
            <a:r>
              <a:rPr lang="en-US" sz="1800" dirty="0" smtClean="0"/>
              <a:t> </a:t>
            </a:r>
            <a:r>
              <a:rPr lang="en-US" sz="1800" dirty="0" err="1" smtClean="0"/>
              <a:t>pengawas</a:t>
            </a:r>
            <a:r>
              <a:rPr lang="en-US" sz="1800" dirty="0" smtClean="0"/>
              <a:t> intern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pengendalian</a:t>
            </a:r>
            <a:r>
              <a:rPr lang="en-US" sz="1800" dirty="0" smtClean="0"/>
              <a:t> internal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menggunakan</a:t>
            </a:r>
            <a:r>
              <a:rPr lang="en-US" sz="1800" dirty="0" smtClean="0"/>
              <a:t> </a:t>
            </a:r>
            <a:r>
              <a:rPr lang="en-US" sz="1800" i="1" dirty="0" smtClean="0"/>
              <a:t>manual system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akuntansinya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dititikberatkan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orang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melaksanakan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tersebut</a:t>
            </a:r>
            <a:r>
              <a:rPr lang="en-US" sz="1800" dirty="0" smtClean="0"/>
              <a:t>,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kata</a:t>
            </a:r>
            <a:r>
              <a:rPr lang="en-US" sz="1800" dirty="0" smtClean="0"/>
              <a:t> lain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berorientasi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orang</a:t>
            </a:r>
            <a:r>
              <a:rPr lang="en-US" sz="1800" dirty="0" smtClean="0"/>
              <a:t> </a:t>
            </a:r>
            <a:r>
              <a:rPr lang="en-US" sz="1800" i="1" dirty="0" smtClean="0"/>
              <a:t>(people-oriented system).</a:t>
            </a:r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RANGKUMAN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-teknik-tulisan-27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26329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391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DEFINISI SISTEM </a:t>
            </a:r>
            <a:r>
              <a:rPr lang="en-US" dirty="0" smtClean="0"/>
              <a:t>PENGENDALIAN INTERNAL - </a:t>
            </a:r>
            <a:r>
              <a:rPr lang="en-US" i="1" dirty="0" err="1" smtClean="0"/>
              <a:t>lanjutan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130.jpg"/>
          <p:cNvPicPr>
            <a:picLocks noChangeAspect="1"/>
          </p:cNvPicPr>
          <p:nvPr/>
        </p:nvPicPr>
        <p:blipFill>
          <a:blip r:embed="rId2" cstate="print"/>
          <a:srcRect l="24860" t="24444" r="28002" b="55556"/>
          <a:stretch>
            <a:fillRect/>
          </a:stretch>
        </p:blipFill>
        <p:spPr>
          <a:xfrm>
            <a:off x="0" y="1524000"/>
            <a:ext cx="8915400" cy="534924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400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UNSUR SISTEM </a:t>
            </a:r>
            <a:r>
              <a:rPr lang="en-US" dirty="0" smtClean="0"/>
              <a:t>PENGENDALIAN INTERNAL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internal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yang </a:t>
            </a:r>
            <a:r>
              <a:rPr lang="en-US" dirty="0" err="1" smtClean="0"/>
              <a:t>memisahkan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fungsional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tegas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wewenang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perlindungan</a:t>
            </a:r>
            <a:r>
              <a:rPr lang="en-US" dirty="0" smtClean="0"/>
              <a:t> yang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, </a:t>
            </a:r>
            <a:r>
              <a:rPr lang="en-US" dirty="0" err="1" smtClean="0"/>
              <a:t>utang</a:t>
            </a:r>
            <a:r>
              <a:rPr lang="en-US" dirty="0" smtClean="0"/>
              <a:t>, </a:t>
            </a:r>
            <a:r>
              <a:rPr lang="en-US" dirty="0" err="1" smtClean="0"/>
              <a:t>pendapatan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Praktik</a:t>
            </a:r>
            <a:r>
              <a:rPr lang="en-US" dirty="0" smtClean="0"/>
              <a:t> yang </a:t>
            </a:r>
            <a:r>
              <a:rPr lang="en-US" dirty="0" err="1" smtClean="0"/>
              <a:t>sehat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unit </a:t>
            </a:r>
            <a:r>
              <a:rPr lang="en-US" dirty="0" err="1" smtClean="0"/>
              <a:t>organisasi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err="1" smtClean="0"/>
              <a:t>Karyawan</a:t>
            </a:r>
            <a:r>
              <a:rPr lang="en-US" dirty="0" smtClean="0"/>
              <a:t> yang </a:t>
            </a:r>
            <a:r>
              <a:rPr lang="en-US" dirty="0" err="1" smtClean="0"/>
              <a:t>mutunya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629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UNSUR SISTEM </a:t>
            </a:r>
            <a:r>
              <a:rPr lang="en-US" dirty="0" smtClean="0"/>
              <a:t>PENGENDALIAN INTERNAL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  <p:pic>
        <p:nvPicPr>
          <p:cNvPr id="4" name="Picture 3" descr="130.jpg"/>
          <p:cNvPicPr>
            <a:picLocks noChangeAspect="1"/>
          </p:cNvPicPr>
          <p:nvPr/>
        </p:nvPicPr>
        <p:blipFill>
          <a:blip r:embed="rId2" cstate="print"/>
          <a:srcRect l="28002" t="66667" r="32716" b="12222"/>
          <a:stretch>
            <a:fillRect/>
          </a:stretch>
        </p:blipFill>
        <p:spPr>
          <a:xfrm>
            <a:off x="0" y="1524000"/>
            <a:ext cx="7010400" cy="532790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543800" cy="1066800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Struktur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Organisasi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Memisahkan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Tanggung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Jawab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Fungsional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secara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Tegas</a:t>
            </a:r>
            <a:r>
              <a:rPr lang="en-US" sz="3200" b="1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fungsional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prinsip-prinsip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a.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dipisahkan</a:t>
            </a:r>
            <a:r>
              <a:rPr lang="en-US" dirty="0" smtClean="0"/>
              <a:t> </a:t>
            </a:r>
            <a:r>
              <a:rPr lang="en-US" dirty="0" err="1" smtClean="0"/>
              <a:t>fungsi-fungsi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. 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wewenang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(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).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otorisasi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wewenang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wewenang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wewenang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b.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misalnya</a:t>
            </a:r>
            <a:r>
              <a:rPr lang="en-US" dirty="0" smtClean="0"/>
              <a:t>, </a:t>
            </a:r>
            <a:r>
              <a:rPr lang="en-US" dirty="0" err="1" smtClean="0"/>
              <a:t>fungsi-fungsi</a:t>
            </a:r>
            <a:r>
              <a:rPr lang="en-US" dirty="0" smtClean="0"/>
              <a:t> yang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gudang</a:t>
            </a:r>
            <a:r>
              <a:rPr lang="en-US" dirty="0" smtClean="0"/>
              <a:t>,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,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fungsinya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sv-SE" dirty="0" smtClean="0"/>
              <a:t>a</a:t>
            </a:r>
            <a:r>
              <a:rPr lang="sv-SE" dirty="0" smtClean="0"/>
              <a:t>.	Fungsi </a:t>
            </a:r>
            <a:r>
              <a:rPr lang="sv-SE" dirty="0" smtClean="0"/>
              <a:t>gudang (merupakan fungsi penyimpanan): mengajukan permintaan pembelian dan menyimpan barang yang telah diterima oleh fungsi penerimaan.</a:t>
            </a:r>
          </a:p>
          <a:p>
            <a:pPr lvl="1">
              <a:buNone/>
            </a:pPr>
            <a:r>
              <a:rPr lang="sv-SE" dirty="0" smtClean="0"/>
              <a:t>b</a:t>
            </a:r>
            <a:r>
              <a:rPr lang="sv-SE" dirty="0" smtClean="0"/>
              <a:t>.	Fungsi </a:t>
            </a:r>
            <a:r>
              <a:rPr lang="sv-SE" dirty="0" smtClean="0"/>
              <a:t>pembelian (merupakan fungsi operasi): melaksanakan pemesanan barang kepada pemasok.</a:t>
            </a:r>
          </a:p>
          <a:p>
            <a:pPr lvl="1">
              <a:buNone/>
            </a:pPr>
            <a:r>
              <a:rPr lang="en-US" dirty="0" smtClean="0"/>
              <a:t>c</a:t>
            </a:r>
            <a:r>
              <a:rPr lang="en-US" dirty="0" smtClean="0"/>
              <a:t>.	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(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):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menolak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yang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d</a:t>
            </a:r>
            <a:r>
              <a:rPr lang="en-US" dirty="0" smtClean="0"/>
              <a:t>.	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(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):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yang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persediaan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yang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persediaan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990600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Struktur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Organisasi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Memisahkan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Tanggung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Jawab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Fungsional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secara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Tegas</a:t>
            </a:r>
            <a:r>
              <a:rPr lang="en-US" sz="3200" b="1" dirty="0" smtClean="0"/>
              <a:t> </a:t>
            </a:r>
            <a:endParaRPr lang="en-US" sz="3200" dirty="0"/>
          </a:p>
        </p:txBody>
      </p:sp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696200" cy="1219200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Sistem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Wewenang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Prosedur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Pencatatan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Memberikan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Perlindungan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Cukup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terhadap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Aset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Utang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Pendapatan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Beban</a:t>
            </a:r>
            <a:r>
              <a:rPr lang="en-US" sz="2800" b="1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Dalam melaksanakan transaksi pembelian misalnya, sistem wewenang diatur sebagai berikut</a:t>
            </a:r>
            <a:r>
              <a:rPr lang="sv-SE" dirty="0" smtClean="0"/>
              <a:t>:</a:t>
            </a:r>
          </a:p>
          <a:p>
            <a:pPr lvl="1">
              <a:buNone/>
            </a:pPr>
            <a:r>
              <a:rPr lang="en-US" dirty="0" smtClean="0"/>
              <a:t>a</a:t>
            </a:r>
            <a:r>
              <a:rPr lang="en-US" dirty="0" smtClean="0"/>
              <a:t>.	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gudang</a:t>
            </a:r>
            <a:r>
              <a:rPr lang="en-US" dirty="0" smtClean="0"/>
              <a:t>: </a:t>
            </a:r>
            <a:r>
              <a:rPr lang="en-US" dirty="0" err="1" smtClean="0"/>
              <a:t>berwenang</a:t>
            </a:r>
            <a:r>
              <a:rPr lang="en-US" dirty="0" smtClean="0"/>
              <a:t> </a:t>
            </a:r>
            <a:r>
              <a:rPr lang="en-US" dirty="0" err="1" smtClean="0"/>
              <a:t>mengajukan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yang </a:t>
            </a:r>
            <a:r>
              <a:rPr lang="en-US" dirty="0" err="1" smtClean="0"/>
              <a:t>ditujukan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b</a:t>
            </a:r>
            <a:r>
              <a:rPr lang="en-US" dirty="0" smtClean="0"/>
              <a:t>.	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: </a:t>
            </a:r>
            <a:r>
              <a:rPr lang="en-US" dirty="0" err="1" smtClean="0"/>
              <a:t>berwenang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otorisasi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order </a:t>
            </a:r>
            <a:r>
              <a:rPr lang="en-US" dirty="0" err="1" smtClean="0"/>
              <a:t>pembelian</a:t>
            </a:r>
            <a:r>
              <a:rPr lang="en-US" dirty="0" smtClean="0"/>
              <a:t> yang </a:t>
            </a:r>
            <a:r>
              <a:rPr lang="en-US" dirty="0" err="1" smtClean="0"/>
              <a:t>diterbitkan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c</a:t>
            </a:r>
            <a:r>
              <a:rPr lang="en-US" dirty="0" smtClean="0"/>
              <a:t>.	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: </a:t>
            </a:r>
            <a:r>
              <a:rPr lang="en-US" dirty="0" err="1" smtClean="0"/>
              <a:t>berwenang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otorisasi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yang </a:t>
            </a:r>
            <a:r>
              <a:rPr lang="en-US" dirty="0" err="1" smtClean="0"/>
              <a:t>diterbitkan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d</a:t>
            </a:r>
            <a:r>
              <a:rPr lang="en-US" dirty="0" smtClean="0"/>
              <a:t>.	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: </a:t>
            </a:r>
            <a:r>
              <a:rPr lang="en-US" dirty="0" err="1" smtClean="0"/>
              <a:t>berwenang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otorisasi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yang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086600" cy="990600"/>
          </a:xfrm>
        </p:spPr>
        <p:txBody>
          <a:bodyPr>
            <a:normAutofit fontScale="90000"/>
          </a:bodyPr>
          <a:lstStyle/>
          <a:p>
            <a:r>
              <a:rPr lang="en-US" sz="3100" b="1" dirty="0" err="1" smtClean="0"/>
              <a:t>Praktik</a:t>
            </a:r>
            <a:r>
              <a:rPr lang="en-US" sz="3100" b="1" dirty="0" smtClean="0"/>
              <a:t> yang </a:t>
            </a:r>
            <a:r>
              <a:rPr lang="en-US" sz="3100" b="1" dirty="0" err="1" smtClean="0"/>
              <a:t>Sehat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dalam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Melaksanakan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Tugas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dan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Fungsi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Setiap</a:t>
            </a:r>
            <a:r>
              <a:rPr lang="en-US" sz="3100" b="1" dirty="0" smtClean="0"/>
              <a:t> Unit </a:t>
            </a:r>
            <a:r>
              <a:rPr lang="en-US" sz="3100" b="1" dirty="0" err="1" smtClean="0"/>
              <a:t>Organisasi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4495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Cara-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smtClean="0"/>
              <a:t>yang </a:t>
            </a:r>
            <a:r>
              <a:rPr lang="en-US" sz="2000" dirty="0" err="1" smtClean="0"/>
              <a:t>umumnya</a:t>
            </a:r>
            <a:r>
              <a:rPr lang="en-US" sz="2000" dirty="0" smtClean="0"/>
              <a:t> </a:t>
            </a:r>
            <a:r>
              <a:rPr lang="en-US" sz="2000" dirty="0" err="1" smtClean="0"/>
              <a:t>ditempuh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menciptakan</a:t>
            </a:r>
            <a:r>
              <a:rPr lang="en-US" sz="2000" dirty="0" smtClean="0"/>
              <a:t> </a:t>
            </a:r>
            <a:r>
              <a:rPr lang="en-US" sz="2000" dirty="0" err="1" smtClean="0"/>
              <a:t>praktik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sehat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:</a:t>
            </a:r>
          </a:p>
          <a:p>
            <a:pPr lvl="1">
              <a:buNone/>
            </a:pPr>
            <a:r>
              <a:rPr lang="en-US" sz="2000" dirty="0" smtClean="0"/>
              <a:t>a. </a:t>
            </a:r>
            <a:r>
              <a:rPr lang="en-US" sz="2000" dirty="0" smtClean="0"/>
              <a:t>	</a:t>
            </a:r>
            <a:r>
              <a:rPr lang="en-US" sz="2000" dirty="0" err="1" smtClean="0"/>
              <a:t>Penggunaan</a:t>
            </a:r>
            <a:r>
              <a:rPr lang="en-US" sz="2000" dirty="0" smtClean="0"/>
              <a:t> </a:t>
            </a:r>
            <a:r>
              <a:rPr lang="en-US" sz="2000" dirty="0" err="1" smtClean="0"/>
              <a:t>formulir</a:t>
            </a:r>
            <a:r>
              <a:rPr lang="en-US" sz="2000" dirty="0" smtClean="0"/>
              <a:t> </a:t>
            </a:r>
            <a:r>
              <a:rPr lang="en-US" sz="2000" dirty="0" err="1" smtClean="0"/>
              <a:t>bernomor</a:t>
            </a:r>
            <a:r>
              <a:rPr lang="en-US" sz="2000" dirty="0" smtClean="0"/>
              <a:t> </a:t>
            </a:r>
            <a:r>
              <a:rPr lang="en-US" sz="2000" dirty="0" err="1" smtClean="0"/>
              <a:t>urut</a:t>
            </a:r>
            <a:r>
              <a:rPr lang="en-US" sz="2000" dirty="0" smtClean="0"/>
              <a:t> </a:t>
            </a:r>
            <a:r>
              <a:rPr lang="en-US" sz="2000" dirty="0" err="1" smtClean="0"/>
              <a:t>tercetak</a:t>
            </a:r>
            <a:r>
              <a:rPr lang="en-US" sz="2000" dirty="0" smtClean="0"/>
              <a:t> yang </a:t>
            </a:r>
            <a:r>
              <a:rPr lang="en-US" sz="2000" dirty="0" err="1" smtClean="0"/>
              <a:t>pemakaiannya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dipertanggungjawabkan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berwenang</a:t>
            </a:r>
            <a:r>
              <a:rPr lang="en-US" sz="2000" dirty="0" smtClean="0"/>
              <a:t>. </a:t>
            </a:r>
          </a:p>
          <a:p>
            <a:pPr lvl="1">
              <a:buNone/>
            </a:pPr>
            <a:r>
              <a:rPr lang="en-US" sz="2000" dirty="0" smtClean="0"/>
              <a:t>b</a:t>
            </a:r>
            <a:r>
              <a:rPr lang="en-US" sz="2000" dirty="0" smtClean="0"/>
              <a:t>.	 </a:t>
            </a:r>
            <a:r>
              <a:rPr lang="en-US" sz="2000" dirty="0" err="1" smtClean="0"/>
              <a:t>Pemeriksaan</a:t>
            </a:r>
            <a:r>
              <a:rPr lang="en-US" sz="2000" dirty="0" smtClean="0"/>
              <a:t> </a:t>
            </a:r>
            <a:r>
              <a:rPr lang="en-US" sz="2000" dirty="0" err="1" smtClean="0"/>
              <a:t>mendadak</a:t>
            </a:r>
            <a:r>
              <a:rPr lang="en-US" sz="2000" dirty="0" smtClean="0"/>
              <a:t> </a:t>
            </a:r>
            <a:r>
              <a:rPr lang="en-US" sz="2000" i="1" dirty="0" smtClean="0"/>
              <a:t>(surprised audit). </a:t>
            </a: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c. </a:t>
            </a:r>
            <a:r>
              <a:rPr lang="en-US" sz="2000" dirty="0" smtClean="0"/>
              <a:t>	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transaksi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boleh</a:t>
            </a:r>
            <a:r>
              <a:rPr lang="en-US" sz="2000" dirty="0" smtClean="0"/>
              <a:t> </a:t>
            </a:r>
            <a:r>
              <a:rPr lang="en-US" sz="2000" dirty="0" err="1" smtClean="0"/>
              <a:t>dilaksanakan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awal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</a:t>
            </a:r>
            <a:r>
              <a:rPr lang="en-US" sz="2000" dirty="0" err="1" smtClean="0"/>
              <a:t>akhir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orang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unit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,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campur</a:t>
            </a:r>
            <a:r>
              <a:rPr lang="en-US" sz="2000" dirty="0" smtClean="0"/>
              <a:t> </a:t>
            </a:r>
            <a:r>
              <a:rPr lang="en-US" sz="2000" dirty="0" err="1" smtClean="0"/>
              <a:t>tangan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orang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unit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 lain. </a:t>
            </a:r>
          </a:p>
          <a:p>
            <a:pPr lvl="1">
              <a:buNone/>
            </a:pPr>
            <a:r>
              <a:rPr lang="en-US" sz="2000" dirty="0" smtClean="0"/>
              <a:t>d. 	</a:t>
            </a:r>
            <a:r>
              <a:rPr lang="en-US" sz="2000" dirty="0" err="1" smtClean="0"/>
              <a:t>Perputaran</a:t>
            </a:r>
            <a:r>
              <a:rPr lang="en-US" sz="2000" dirty="0" smtClean="0"/>
              <a:t> </a:t>
            </a:r>
            <a:r>
              <a:rPr lang="en-US" sz="2000" dirty="0" err="1" smtClean="0"/>
              <a:t>jabatan</a:t>
            </a:r>
            <a:r>
              <a:rPr lang="en-US" sz="2000" dirty="0" smtClean="0"/>
              <a:t> </a:t>
            </a:r>
            <a:r>
              <a:rPr lang="en-US" sz="2000" i="1" dirty="0" smtClean="0"/>
              <a:t>(job rotation). </a:t>
            </a:r>
            <a:endParaRPr lang="en-US" sz="2000" i="1" dirty="0" smtClean="0"/>
          </a:p>
          <a:p>
            <a:pPr lvl="1">
              <a:buNone/>
            </a:pPr>
            <a:r>
              <a:rPr lang="en-US" sz="2000" dirty="0" smtClean="0"/>
              <a:t>e.	</a:t>
            </a:r>
            <a:r>
              <a:rPr lang="en-US" sz="2000" dirty="0" err="1" smtClean="0"/>
              <a:t>Keharusan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pengambilan</a:t>
            </a:r>
            <a:r>
              <a:rPr lang="en-US" sz="2000" dirty="0" smtClean="0"/>
              <a:t> </a:t>
            </a:r>
            <a:r>
              <a:rPr lang="en-US" sz="2000" dirty="0" err="1" smtClean="0"/>
              <a:t>cuti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karyawan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berhak</a:t>
            </a:r>
            <a:r>
              <a:rPr lang="en-US" sz="2000" dirty="0" smtClean="0"/>
              <a:t>.</a:t>
            </a:r>
          </a:p>
          <a:p>
            <a:pPr lvl="1">
              <a:buNone/>
            </a:pPr>
            <a:r>
              <a:rPr lang="en-US" sz="2000" dirty="0" smtClean="0"/>
              <a:t>f</a:t>
            </a:r>
            <a:r>
              <a:rPr lang="en-US" sz="2000" dirty="0" smtClean="0"/>
              <a:t>.	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periodik</a:t>
            </a:r>
            <a:r>
              <a:rPr lang="en-US" sz="2000" dirty="0" smtClean="0"/>
              <a:t> </a:t>
            </a:r>
            <a:r>
              <a:rPr lang="en-US" sz="2000" dirty="0" err="1" smtClean="0"/>
              <a:t>diadakan</a:t>
            </a:r>
            <a:r>
              <a:rPr lang="en-US" sz="2000" dirty="0" smtClean="0"/>
              <a:t> </a:t>
            </a:r>
            <a:r>
              <a:rPr lang="en-US" sz="2000" dirty="0" err="1" smtClean="0"/>
              <a:t>pencocokan</a:t>
            </a:r>
            <a:r>
              <a:rPr lang="en-US" sz="2000" dirty="0" smtClean="0"/>
              <a:t> </a:t>
            </a:r>
            <a:r>
              <a:rPr lang="en-US" sz="2000" dirty="0" err="1" smtClean="0"/>
              <a:t>fisik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catatannya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g</a:t>
            </a:r>
            <a:r>
              <a:rPr lang="en-US" sz="2000" dirty="0" smtClean="0"/>
              <a:t>.	</a:t>
            </a:r>
            <a:r>
              <a:rPr lang="en-US" sz="2000" dirty="0" err="1" smtClean="0"/>
              <a:t>Pembentukan</a:t>
            </a:r>
            <a:r>
              <a:rPr lang="en-US" sz="2000" dirty="0" smtClean="0"/>
              <a:t> </a:t>
            </a:r>
            <a:r>
              <a:rPr lang="en-US" sz="2000" dirty="0" smtClean="0"/>
              <a:t>unit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bertugas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mengecek</a:t>
            </a:r>
            <a:r>
              <a:rPr lang="en-US" sz="2000" dirty="0" smtClean="0"/>
              <a:t> </a:t>
            </a:r>
            <a:r>
              <a:rPr lang="en-US" sz="2000" dirty="0" err="1" smtClean="0"/>
              <a:t>efektivitas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unsur-unsur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pengendalian</a:t>
            </a:r>
            <a:r>
              <a:rPr lang="en-US" sz="2000" dirty="0" smtClean="0"/>
              <a:t> internal yang lain. </a:t>
            </a:r>
            <a:endParaRPr lang="en-US" sz="2000" dirty="0"/>
          </a:p>
        </p:txBody>
      </p:sp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emplate_S4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PPt-Template_S4</Template>
  <TotalTime>274</TotalTime>
  <Words>1581</Words>
  <Application>Microsoft Office PowerPoint</Application>
  <PresentationFormat>On-screen Show (4:3)</PresentationFormat>
  <Paragraphs>114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PPt-Template_S4</vt:lpstr>
      <vt:lpstr>Bab 6  sistem pengendalian internal</vt:lpstr>
      <vt:lpstr>DEFINISI SISTEM PENGENDALIAN INTERNAL </vt:lpstr>
      <vt:lpstr>DEFINISI SISTEM PENGENDALIAN INTERNAL - lanjutan </vt:lpstr>
      <vt:lpstr>UNSUR SISTEM PENGENDALIAN INTERNAL</vt:lpstr>
      <vt:lpstr>UNSUR SISTEM PENGENDALIAN INTERNAL - lanjutan</vt:lpstr>
      <vt:lpstr>Struktur Organisasi yang Memisahkan Tanggung Jawab Fungsional secara Tegas </vt:lpstr>
      <vt:lpstr>Struktur Organisasi yang Memisahkan Tanggung Jawab Fungsional secara Tegas </vt:lpstr>
      <vt:lpstr>Sistem Wewenang dan Prosedur Pencatatan yang Memberikan Perlindungan yang Cukup terhadap Aset, Utang, Pendapatan, dan Beban </vt:lpstr>
      <vt:lpstr>Praktik yang Sehat dalam Melaksanakan Tugas dan Fungsi Setiap Unit Organisasi</vt:lpstr>
      <vt:lpstr>Praktik yang Sehat dalam Melaksanakan Tugas dan Fungsi Setiap Unit Organisasi - lanjutan</vt:lpstr>
      <vt:lpstr>Karyawan yang Mutunya Sesuai dengan Tanggung Jawabnya </vt:lpstr>
      <vt:lpstr>LINGKUNGAN PENGENDALIAN (CONTROL ENVIRONMENT)</vt:lpstr>
      <vt:lpstr>SIAPA YANG BERTANGGUNG JAWAB ATAS PENGENDALIAN INTERNAL AKUNTANSI?</vt:lpstr>
      <vt:lpstr>KONSEP YANG SALAH MENGENAI SISTEM PENGENDALIAN INTERNAL</vt:lpstr>
      <vt:lpstr>KONSEP YANG SALAH MENGENAI SISTEM PENGENDALIAN INTERNAL</vt:lpstr>
      <vt:lpstr>PENDEKATAN UNTUK MERANCANG PENGENDALIAN INTERNAL AKUNTANSI</vt:lpstr>
      <vt:lpstr>PENDEKATAN UNTUK MERANCANG PENGENDALIAN INTERNAL AKUNTANSI - lanjutan</vt:lpstr>
      <vt:lpstr>PENGENDALIAN INTERNAL AKUNTANSI DALAM LINGKUNGAN PENGOLAHAN DATA ELEKTRONIK</vt:lpstr>
      <vt:lpstr>PENGENDALIAN INTERNAL AKUNTANSI DALAM LINGKUNGAN PENGOLAHAN DATA ELEKTRONIK - lanjutan</vt:lpstr>
      <vt:lpstr>Pengendalian Umum (General Control)</vt:lpstr>
      <vt:lpstr>RANGKUMAN</vt:lpstr>
      <vt:lpstr>RANGKUMAN - lanjutan</vt:lpstr>
      <vt:lpstr>RANGKUMAN - lanjutan</vt:lpstr>
      <vt:lpstr>RANGKUMAN - lanjutan</vt:lpstr>
      <vt:lpstr>RANGKUMAN - lanjutan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6  sistem pengendalian internal</dc:title>
  <dc:creator>S4Prio-18</dc:creator>
  <cp:lastModifiedBy>S4Prio-18</cp:lastModifiedBy>
  <cp:revision>26</cp:revision>
  <dcterms:created xsi:type="dcterms:W3CDTF">2015-11-30T04:02:31Z</dcterms:created>
  <dcterms:modified xsi:type="dcterms:W3CDTF">2015-11-30T08:36:51Z</dcterms:modified>
</cp:coreProperties>
</file>