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1"/>
  </p:notesMasterIdLst>
  <p:handoutMasterIdLst>
    <p:handoutMasterId r:id="rId32"/>
  </p:handoutMasterIdLst>
  <p:sldIdLst>
    <p:sldId id="932" r:id="rId2"/>
    <p:sldId id="1029" r:id="rId3"/>
    <p:sldId id="933" r:id="rId4"/>
    <p:sldId id="1042" r:id="rId5"/>
    <p:sldId id="917" r:id="rId6"/>
    <p:sldId id="1003" r:id="rId7"/>
    <p:sldId id="1006" r:id="rId8"/>
    <p:sldId id="1030" r:id="rId9"/>
    <p:sldId id="1005" r:id="rId10"/>
    <p:sldId id="1031" r:id="rId11"/>
    <p:sldId id="1043" r:id="rId12"/>
    <p:sldId id="1007" r:id="rId13"/>
    <p:sldId id="1008" r:id="rId14"/>
    <p:sldId id="1009" r:id="rId15"/>
    <p:sldId id="1011" r:id="rId16"/>
    <p:sldId id="1012" r:id="rId17"/>
    <p:sldId id="1044" r:id="rId18"/>
    <p:sldId id="1014" r:id="rId19"/>
    <p:sldId id="1045" r:id="rId20"/>
    <p:sldId id="1040" r:id="rId21"/>
    <p:sldId id="1046" r:id="rId22"/>
    <p:sldId id="1047" r:id="rId23"/>
    <p:sldId id="1048" r:id="rId24"/>
    <p:sldId id="1049" r:id="rId25"/>
    <p:sldId id="1050" r:id="rId26"/>
    <p:sldId id="1051" r:id="rId27"/>
    <p:sldId id="1015" r:id="rId28"/>
    <p:sldId id="1052" r:id="rId29"/>
    <p:sldId id="261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DBF"/>
    <a:srgbClr val="66CCFF"/>
    <a:srgbClr val="10F0EB"/>
    <a:srgbClr val="FFFF99"/>
    <a:srgbClr val="00FF00"/>
    <a:srgbClr val="CC0099"/>
    <a:srgbClr val="00FF99"/>
    <a:srgbClr val="FFFFCC"/>
    <a:srgbClr val="66FF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3490" autoAdjust="0"/>
  </p:normalViewPr>
  <p:slideViewPr>
    <p:cSldViewPr>
      <p:cViewPr varScale="1">
        <p:scale>
          <a:sx n="65" d="100"/>
          <a:sy n="65" d="100"/>
        </p:scale>
        <p:origin x="12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7" Type="http://schemas.openxmlformats.org/officeDocument/2006/relationships/slide" Target="slides/slide12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0C410-113D-48D8-918B-414580F765D4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22D36E-2909-4936-8E91-002D4042F2AC}">
      <dgm:prSet phldrT="[Text]"/>
      <dgm:spPr/>
      <dgm:t>
        <a:bodyPr/>
        <a:lstStyle/>
        <a:p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Bahan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Baku</a:t>
          </a:r>
        </a:p>
      </dgm:t>
    </dgm:pt>
    <dgm:pt modelId="{381C6E1A-CCBC-4E36-A348-D2123E5DDA7A}" type="parTrans" cxnId="{0D439B78-07D7-4F9F-985A-290C06C6997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3EC07C-D369-4C29-8475-A9272219161B}" type="sibTrans" cxnId="{0D439B78-07D7-4F9F-985A-290C06C6997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8C608C-08F8-40F4-B9A9-C53B795EA50B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Raw materials inventory</a:t>
          </a:r>
        </a:p>
      </dgm:t>
    </dgm:pt>
    <dgm:pt modelId="{D6BBE3DF-A582-4E8D-84A6-32AB7763C416}" type="parTrans" cxnId="{734FF66F-82A3-4731-B7FE-515F566A030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761F57-1A2E-4076-A1B2-2A7451710650}" type="sibTrans" cxnId="{734FF66F-82A3-4731-B7FE-515F566A030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97EF56-FF5B-4305-8965-B88DE05B3D84}">
      <dgm:prSet phldrT="[Text]"/>
      <dgm:spPr/>
      <dgm:t>
        <a:bodyPr/>
        <a:lstStyle/>
        <a:p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Barang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Penyelesaian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EA54DDB-5A54-4C4D-AC67-FD31E01C585D}" type="parTrans" cxnId="{C125DE38-520F-4DDE-8C09-90FD45764A3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72B76EB-C3B0-4F45-A5DD-5A4C5F1331A5}" type="sibTrans" cxnId="{C125DE38-520F-4DDE-8C09-90FD45764A3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D3B52C-6DE0-4E11-89B7-AF3AE6311EEF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Work in Process Inventory</a:t>
          </a:r>
        </a:p>
      </dgm:t>
    </dgm:pt>
    <dgm:pt modelId="{02E3DE8B-9796-4A26-9CC0-7AE3EC86292D}" type="parTrans" cxnId="{3FC88BB9-0905-4799-B2D6-7E7F4944134C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4171E4-1FFB-4FFB-887B-00FD79F2575E}" type="sibTrans" cxnId="{3FC88BB9-0905-4799-B2D6-7E7F4944134C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13C0D19-9A65-4137-B06F-BC5126C30D56}">
      <dgm:prSet phldrT="[Text]"/>
      <dgm:spPr/>
      <dgm:t>
        <a:bodyPr/>
        <a:lstStyle/>
        <a:p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Barang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Jadi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08B30E-C247-4778-BE96-0B6FE4F5AAAD}" type="parTrans" cxnId="{63FCCECF-3ED2-4EEE-9926-8A0940FF596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2E1666-15A3-4553-9E29-926879B6B921}" type="sibTrans" cxnId="{63FCCECF-3ED2-4EEE-9926-8A0940FF596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5E7331-F9EE-49E5-9C0D-99D0D973D5E4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Finished Goods Inventory</a:t>
          </a:r>
        </a:p>
      </dgm:t>
    </dgm:pt>
    <dgm:pt modelId="{DA3BEAEA-3D6C-492A-BBBA-72F486FECEE7}" type="parTrans" cxnId="{6F687DC6-BCC4-4839-A904-9F756912E2E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1BE635-C8B2-4B15-A5AD-552394BC8831}" type="sibTrans" cxnId="{6F687DC6-BCC4-4839-A904-9F756912E2E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E09FDBE-5572-4414-B55B-E346FBE7D7E7}" type="pres">
      <dgm:prSet presAssocID="{9520C410-113D-48D8-918B-414580F765D4}" presName="Name0" presStyleCnt="0">
        <dgm:presLayoutVars>
          <dgm:dir/>
          <dgm:animLvl val="lvl"/>
          <dgm:resizeHandles val="exact"/>
        </dgm:presLayoutVars>
      </dgm:prSet>
      <dgm:spPr/>
    </dgm:pt>
    <dgm:pt modelId="{60B91510-3033-4C43-A7EA-A8A72C437C1F}" type="pres">
      <dgm:prSet presAssocID="{9520C410-113D-48D8-918B-414580F765D4}" presName="tSp" presStyleCnt="0"/>
      <dgm:spPr/>
    </dgm:pt>
    <dgm:pt modelId="{058295F8-64CD-421D-B15A-997D23FEEBC9}" type="pres">
      <dgm:prSet presAssocID="{9520C410-113D-48D8-918B-414580F765D4}" presName="bSp" presStyleCnt="0"/>
      <dgm:spPr/>
    </dgm:pt>
    <dgm:pt modelId="{34750751-7546-4925-85F3-240E18CB6031}" type="pres">
      <dgm:prSet presAssocID="{9520C410-113D-48D8-918B-414580F765D4}" presName="process" presStyleCnt="0"/>
      <dgm:spPr/>
    </dgm:pt>
    <dgm:pt modelId="{C9A5669B-7E6A-4B49-A121-1C778F2D5DB7}" type="pres">
      <dgm:prSet presAssocID="{6D22D36E-2909-4936-8E91-002D4042F2AC}" presName="composite1" presStyleCnt="0"/>
      <dgm:spPr/>
    </dgm:pt>
    <dgm:pt modelId="{6B992D86-C860-4F92-AE94-F69B384ED035}" type="pres">
      <dgm:prSet presAssocID="{6D22D36E-2909-4936-8E91-002D4042F2AC}" presName="dummyNode1" presStyleLbl="node1" presStyleIdx="0" presStyleCnt="3"/>
      <dgm:spPr/>
    </dgm:pt>
    <dgm:pt modelId="{C502B515-23AD-4A9A-81F9-2E7EAB2A247A}" type="pres">
      <dgm:prSet presAssocID="{6D22D36E-2909-4936-8E91-002D4042F2AC}" presName="childNode1" presStyleLbl="bgAcc1" presStyleIdx="0" presStyleCnt="3">
        <dgm:presLayoutVars>
          <dgm:bulletEnabled val="1"/>
        </dgm:presLayoutVars>
      </dgm:prSet>
      <dgm:spPr/>
    </dgm:pt>
    <dgm:pt modelId="{8A64F769-70C1-49D1-879F-0456F9A2F2B5}" type="pres">
      <dgm:prSet presAssocID="{6D22D36E-2909-4936-8E91-002D4042F2AC}" presName="childNode1tx" presStyleLbl="bgAcc1" presStyleIdx="0" presStyleCnt="3">
        <dgm:presLayoutVars>
          <dgm:bulletEnabled val="1"/>
        </dgm:presLayoutVars>
      </dgm:prSet>
      <dgm:spPr/>
    </dgm:pt>
    <dgm:pt modelId="{339BB7EE-FB21-4FDB-AD2A-D3B561F027BD}" type="pres">
      <dgm:prSet presAssocID="{6D22D36E-2909-4936-8E91-002D4042F2A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1AC8E75-18F0-4A73-AFE2-564D643873E6}" type="pres">
      <dgm:prSet presAssocID="{6D22D36E-2909-4936-8E91-002D4042F2AC}" presName="connSite1" presStyleCnt="0"/>
      <dgm:spPr/>
    </dgm:pt>
    <dgm:pt modelId="{523E7D73-FECF-49C4-B446-41B2594FA096}" type="pres">
      <dgm:prSet presAssocID="{733EC07C-D369-4C29-8475-A9272219161B}" presName="Name9" presStyleLbl="sibTrans2D1" presStyleIdx="0" presStyleCnt="2" custLinFactNeighborY="-11257"/>
      <dgm:spPr/>
    </dgm:pt>
    <dgm:pt modelId="{47340559-E24F-4E46-95DF-7CB77E45447C}" type="pres">
      <dgm:prSet presAssocID="{3A97EF56-FF5B-4305-8965-B88DE05B3D84}" presName="composite2" presStyleCnt="0"/>
      <dgm:spPr/>
    </dgm:pt>
    <dgm:pt modelId="{AFD980B5-9F7C-433F-B660-44645B302B29}" type="pres">
      <dgm:prSet presAssocID="{3A97EF56-FF5B-4305-8965-B88DE05B3D84}" presName="dummyNode2" presStyleLbl="node1" presStyleIdx="0" presStyleCnt="3"/>
      <dgm:spPr/>
    </dgm:pt>
    <dgm:pt modelId="{C80F379B-6DEA-4E9E-8910-FC084D35C4BC}" type="pres">
      <dgm:prSet presAssocID="{3A97EF56-FF5B-4305-8965-B88DE05B3D84}" presName="childNode2" presStyleLbl="bgAcc1" presStyleIdx="1" presStyleCnt="3">
        <dgm:presLayoutVars>
          <dgm:bulletEnabled val="1"/>
        </dgm:presLayoutVars>
      </dgm:prSet>
      <dgm:spPr/>
    </dgm:pt>
    <dgm:pt modelId="{3C602B39-A2E6-447D-9D12-D8EB58A69BE7}" type="pres">
      <dgm:prSet presAssocID="{3A97EF56-FF5B-4305-8965-B88DE05B3D84}" presName="childNode2tx" presStyleLbl="bgAcc1" presStyleIdx="1" presStyleCnt="3">
        <dgm:presLayoutVars>
          <dgm:bulletEnabled val="1"/>
        </dgm:presLayoutVars>
      </dgm:prSet>
      <dgm:spPr/>
    </dgm:pt>
    <dgm:pt modelId="{F5838BCF-1952-414A-8E23-97E5DAEDE065}" type="pres">
      <dgm:prSet presAssocID="{3A97EF56-FF5B-4305-8965-B88DE05B3D8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F969181-497D-485B-8890-80AF2C7CC65E}" type="pres">
      <dgm:prSet presAssocID="{3A97EF56-FF5B-4305-8965-B88DE05B3D84}" presName="connSite2" presStyleCnt="0"/>
      <dgm:spPr/>
    </dgm:pt>
    <dgm:pt modelId="{78F5CED0-78DA-452A-957F-C3431F30F382}" type="pres">
      <dgm:prSet presAssocID="{772B76EB-C3B0-4F45-A5DD-5A4C5F1331A5}" presName="Name18" presStyleLbl="sibTrans2D1" presStyleIdx="1" presStyleCnt="2" custLinFactNeighborY="10310"/>
      <dgm:spPr/>
    </dgm:pt>
    <dgm:pt modelId="{14B6F42D-CF8E-4560-B071-1A697935F7D2}" type="pres">
      <dgm:prSet presAssocID="{713C0D19-9A65-4137-B06F-BC5126C30D56}" presName="composite1" presStyleCnt="0"/>
      <dgm:spPr/>
    </dgm:pt>
    <dgm:pt modelId="{D2138292-A9F7-4F06-BBBB-F01A6AA23FF0}" type="pres">
      <dgm:prSet presAssocID="{713C0D19-9A65-4137-B06F-BC5126C30D56}" presName="dummyNode1" presStyleLbl="node1" presStyleIdx="1" presStyleCnt="3"/>
      <dgm:spPr/>
    </dgm:pt>
    <dgm:pt modelId="{13498680-7207-44AF-8E47-1D2EAF063C98}" type="pres">
      <dgm:prSet presAssocID="{713C0D19-9A65-4137-B06F-BC5126C30D56}" presName="childNode1" presStyleLbl="bgAcc1" presStyleIdx="2" presStyleCnt="3">
        <dgm:presLayoutVars>
          <dgm:bulletEnabled val="1"/>
        </dgm:presLayoutVars>
      </dgm:prSet>
      <dgm:spPr/>
    </dgm:pt>
    <dgm:pt modelId="{71D4E9E0-7159-4A56-AEBA-4252156155C2}" type="pres">
      <dgm:prSet presAssocID="{713C0D19-9A65-4137-B06F-BC5126C30D56}" presName="childNode1tx" presStyleLbl="bgAcc1" presStyleIdx="2" presStyleCnt="3">
        <dgm:presLayoutVars>
          <dgm:bulletEnabled val="1"/>
        </dgm:presLayoutVars>
      </dgm:prSet>
      <dgm:spPr/>
    </dgm:pt>
    <dgm:pt modelId="{964961E0-2FA7-4304-9975-B6A888D9EADE}" type="pres">
      <dgm:prSet presAssocID="{713C0D19-9A65-4137-B06F-BC5126C30D56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2213CCD7-1414-4BF3-A31F-B26DFC1ED682}" type="pres">
      <dgm:prSet presAssocID="{713C0D19-9A65-4137-B06F-BC5126C30D56}" presName="connSite1" presStyleCnt="0"/>
      <dgm:spPr/>
    </dgm:pt>
  </dgm:ptLst>
  <dgm:cxnLst>
    <dgm:cxn modelId="{E1D1BA03-5611-49E5-AFB4-6CDDDB718BD9}" type="presOf" srcId="{8ED3B52C-6DE0-4E11-89B7-AF3AE6311EEF}" destId="{C80F379B-6DEA-4E9E-8910-FC084D35C4BC}" srcOrd="0" destOrd="0" presId="urn:microsoft.com/office/officeart/2005/8/layout/hProcess4"/>
    <dgm:cxn modelId="{949F0A09-BB4A-4D4C-83AB-302178D7962D}" type="presOf" srcId="{772B76EB-C3B0-4F45-A5DD-5A4C5F1331A5}" destId="{78F5CED0-78DA-452A-957F-C3431F30F382}" srcOrd="0" destOrd="0" presId="urn:microsoft.com/office/officeart/2005/8/layout/hProcess4"/>
    <dgm:cxn modelId="{8B8E5F1B-8F5B-4927-98E3-63FE5949E466}" type="presOf" srcId="{9520C410-113D-48D8-918B-414580F765D4}" destId="{AE09FDBE-5572-4414-B55B-E346FBE7D7E7}" srcOrd="0" destOrd="0" presId="urn:microsoft.com/office/officeart/2005/8/layout/hProcess4"/>
    <dgm:cxn modelId="{DCEF2035-1141-4B11-82E4-7CAB2C13FDCA}" type="presOf" srcId="{D68C608C-08F8-40F4-B9A9-C53B795EA50B}" destId="{8A64F769-70C1-49D1-879F-0456F9A2F2B5}" srcOrd="1" destOrd="0" presId="urn:microsoft.com/office/officeart/2005/8/layout/hProcess4"/>
    <dgm:cxn modelId="{C125DE38-520F-4DDE-8C09-90FD45764A38}" srcId="{9520C410-113D-48D8-918B-414580F765D4}" destId="{3A97EF56-FF5B-4305-8965-B88DE05B3D84}" srcOrd="1" destOrd="0" parTransId="{DEA54DDB-5A54-4C4D-AC67-FD31E01C585D}" sibTransId="{772B76EB-C3B0-4F45-A5DD-5A4C5F1331A5}"/>
    <dgm:cxn modelId="{734FF66F-82A3-4731-B7FE-515F566A0303}" srcId="{6D22D36E-2909-4936-8E91-002D4042F2AC}" destId="{D68C608C-08F8-40F4-B9A9-C53B795EA50B}" srcOrd="0" destOrd="0" parTransId="{D6BBE3DF-A582-4E8D-84A6-32AB7763C416}" sibTransId="{A5761F57-1A2E-4076-A1B2-2A7451710650}"/>
    <dgm:cxn modelId="{1857B172-65BF-44F8-9FAC-1E90C82E2E85}" type="presOf" srcId="{D68C608C-08F8-40F4-B9A9-C53B795EA50B}" destId="{C502B515-23AD-4A9A-81F9-2E7EAB2A247A}" srcOrd="0" destOrd="0" presId="urn:microsoft.com/office/officeart/2005/8/layout/hProcess4"/>
    <dgm:cxn modelId="{0D439B78-07D7-4F9F-985A-290C06C6997D}" srcId="{9520C410-113D-48D8-918B-414580F765D4}" destId="{6D22D36E-2909-4936-8E91-002D4042F2AC}" srcOrd="0" destOrd="0" parTransId="{381C6E1A-CCBC-4E36-A348-D2123E5DDA7A}" sibTransId="{733EC07C-D369-4C29-8475-A9272219161B}"/>
    <dgm:cxn modelId="{314A488B-F11E-413F-A2FE-CC9C65001F1A}" type="presOf" srcId="{835E7331-F9EE-49E5-9C0D-99D0D973D5E4}" destId="{13498680-7207-44AF-8E47-1D2EAF063C98}" srcOrd="0" destOrd="0" presId="urn:microsoft.com/office/officeart/2005/8/layout/hProcess4"/>
    <dgm:cxn modelId="{8308868C-7218-4F10-ACA1-53957B467340}" type="presOf" srcId="{713C0D19-9A65-4137-B06F-BC5126C30D56}" destId="{964961E0-2FA7-4304-9975-B6A888D9EADE}" srcOrd="0" destOrd="0" presId="urn:microsoft.com/office/officeart/2005/8/layout/hProcess4"/>
    <dgm:cxn modelId="{24777FAA-BB48-4524-AF7C-056D3566DCAE}" type="presOf" srcId="{6D22D36E-2909-4936-8E91-002D4042F2AC}" destId="{339BB7EE-FB21-4FDB-AD2A-D3B561F027BD}" srcOrd="0" destOrd="0" presId="urn:microsoft.com/office/officeart/2005/8/layout/hProcess4"/>
    <dgm:cxn modelId="{3FC88BB9-0905-4799-B2D6-7E7F4944134C}" srcId="{3A97EF56-FF5B-4305-8965-B88DE05B3D84}" destId="{8ED3B52C-6DE0-4E11-89B7-AF3AE6311EEF}" srcOrd="0" destOrd="0" parTransId="{02E3DE8B-9796-4A26-9CC0-7AE3EC86292D}" sibTransId="{C04171E4-1FFB-4FFB-887B-00FD79F2575E}"/>
    <dgm:cxn modelId="{D715A3C0-DA1B-4CCC-B10E-D0E6E5748D0F}" type="presOf" srcId="{733EC07C-D369-4C29-8475-A9272219161B}" destId="{523E7D73-FECF-49C4-B446-41B2594FA096}" srcOrd="0" destOrd="0" presId="urn:microsoft.com/office/officeart/2005/8/layout/hProcess4"/>
    <dgm:cxn modelId="{58B1BBC5-181F-420E-BBB3-D4F9F37F1507}" type="presOf" srcId="{3A97EF56-FF5B-4305-8965-B88DE05B3D84}" destId="{F5838BCF-1952-414A-8E23-97E5DAEDE065}" srcOrd="0" destOrd="0" presId="urn:microsoft.com/office/officeart/2005/8/layout/hProcess4"/>
    <dgm:cxn modelId="{6F687DC6-BCC4-4839-A904-9F756912E2EF}" srcId="{713C0D19-9A65-4137-B06F-BC5126C30D56}" destId="{835E7331-F9EE-49E5-9C0D-99D0D973D5E4}" srcOrd="0" destOrd="0" parTransId="{DA3BEAEA-3D6C-492A-BBBA-72F486FECEE7}" sibTransId="{A81BE635-C8B2-4B15-A5AD-552394BC8831}"/>
    <dgm:cxn modelId="{63FCCECF-3ED2-4EEE-9926-8A0940FF596F}" srcId="{9520C410-113D-48D8-918B-414580F765D4}" destId="{713C0D19-9A65-4137-B06F-BC5126C30D56}" srcOrd="2" destOrd="0" parTransId="{2608B30E-C247-4778-BE96-0B6FE4F5AAAD}" sibTransId="{E52E1666-15A3-4553-9E29-926879B6B921}"/>
    <dgm:cxn modelId="{EB0E9DD5-B92A-46F3-B7D7-4429A0EA7F47}" type="presOf" srcId="{8ED3B52C-6DE0-4E11-89B7-AF3AE6311EEF}" destId="{3C602B39-A2E6-447D-9D12-D8EB58A69BE7}" srcOrd="1" destOrd="0" presId="urn:microsoft.com/office/officeart/2005/8/layout/hProcess4"/>
    <dgm:cxn modelId="{9C562BDA-1F29-49D9-B42F-4ACF498B961F}" type="presOf" srcId="{835E7331-F9EE-49E5-9C0D-99D0D973D5E4}" destId="{71D4E9E0-7159-4A56-AEBA-4252156155C2}" srcOrd="1" destOrd="0" presId="urn:microsoft.com/office/officeart/2005/8/layout/hProcess4"/>
    <dgm:cxn modelId="{7E0E692F-9FFC-493D-BF08-85E40FA6AF94}" type="presParOf" srcId="{AE09FDBE-5572-4414-B55B-E346FBE7D7E7}" destId="{60B91510-3033-4C43-A7EA-A8A72C437C1F}" srcOrd="0" destOrd="0" presId="urn:microsoft.com/office/officeart/2005/8/layout/hProcess4"/>
    <dgm:cxn modelId="{7CAD05D0-6582-41B6-A8F8-694A5A45EC31}" type="presParOf" srcId="{AE09FDBE-5572-4414-B55B-E346FBE7D7E7}" destId="{058295F8-64CD-421D-B15A-997D23FEEBC9}" srcOrd="1" destOrd="0" presId="urn:microsoft.com/office/officeart/2005/8/layout/hProcess4"/>
    <dgm:cxn modelId="{A96C15BB-2F1F-4182-BF8B-4F3EDBA309C3}" type="presParOf" srcId="{AE09FDBE-5572-4414-B55B-E346FBE7D7E7}" destId="{34750751-7546-4925-85F3-240E18CB6031}" srcOrd="2" destOrd="0" presId="urn:microsoft.com/office/officeart/2005/8/layout/hProcess4"/>
    <dgm:cxn modelId="{460AD6EB-A536-4A47-85C0-2FABB7DD755F}" type="presParOf" srcId="{34750751-7546-4925-85F3-240E18CB6031}" destId="{C9A5669B-7E6A-4B49-A121-1C778F2D5DB7}" srcOrd="0" destOrd="0" presId="urn:microsoft.com/office/officeart/2005/8/layout/hProcess4"/>
    <dgm:cxn modelId="{985767BE-658A-47F5-89B4-ED2D0CF45CD0}" type="presParOf" srcId="{C9A5669B-7E6A-4B49-A121-1C778F2D5DB7}" destId="{6B992D86-C860-4F92-AE94-F69B384ED035}" srcOrd="0" destOrd="0" presId="urn:microsoft.com/office/officeart/2005/8/layout/hProcess4"/>
    <dgm:cxn modelId="{D22E3D3F-84B9-4A7B-A3D9-7DEEBC4F53B8}" type="presParOf" srcId="{C9A5669B-7E6A-4B49-A121-1C778F2D5DB7}" destId="{C502B515-23AD-4A9A-81F9-2E7EAB2A247A}" srcOrd="1" destOrd="0" presId="urn:microsoft.com/office/officeart/2005/8/layout/hProcess4"/>
    <dgm:cxn modelId="{0F7C882B-1DB6-4459-8C20-496B733AE2A1}" type="presParOf" srcId="{C9A5669B-7E6A-4B49-A121-1C778F2D5DB7}" destId="{8A64F769-70C1-49D1-879F-0456F9A2F2B5}" srcOrd="2" destOrd="0" presId="urn:microsoft.com/office/officeart/2005/8/layout/hProcess4"/>
    <dgm:cxn modelId="{5EF7694D-6305-4D00-B3EA-2C9B885536FF}" type="presParOf" srcId="{C9A5669B-7E6A-4B49-A121-1C778F2D5DB7}" destId="{339BB7EE-FB21-4FDB-AD2A-D3B561F027BD}" srcOrd="3" destOrd="0" presId="urn:microsoft.com/office/officeart/2005/8/layout/hProcess4"/>
    <dgm:cxn modelId="{83D68161-B6B5-4363-B2AF-D4AEA318C726}" type="presParOf" srcId="{C9A5669B-7E6A-4B49-A121-1C778F2D5DB7}" destId="{E1AC8E75-18F0-4A73-AFE2-564D643873E6}" srcOrd="4" destOrd="0" presId="urn:microsoft.com/office/officeart/2005/8/layout/hProcess4"/>
    <dgm:cxn modelId="{84D9B4DB-B42A-4D32-A959-7940FC82C648}" type="presParOf" srcId="{34750751-7546-4925-85F3-240E18CB6031}" destId="{523E7D73-FECF-49C4-B446-41B2594FA096}" srcOrd="1" destOrd="0" presId="urn:microsoft.com/office/officeart/2005/8/layout/hProcess4"/>
    <dgm:cxn modelId="{98665FF5-514F-4F07-989F-8AFC9D289BE0}" type="presParOf" srcId="{34750751-7546-4925-85F3-240E18CB6031}" destId="{47340559-E24F-4E46-95DF-7CB77E45447C}" srcOrd="2" destOrd="0" presId="urn:microsoft.com/office/officeart/2005/8/layout/hProcess4"/>
    <dgm:cxn modelId="{6B8EB786-C28F-4EA1-BEE5-0EEF36D06CF6}" type="presParOf" srcId="{47340559-E24F-4E46-95DF-7CB77E45447C}" destId="{AFD980B5-9F7C-433F-B660-44645B302B29}" srcOrd="0" destOrd="0" presId="urn:microsoft.com/office/officeart/2005/8/layout/hProcess4"/>
    <dgm:cxn modelId="{07D182DE-6B81-4F59-A9FE-F22B77EE2C33}" type="presParOf" srcId="{47340559-E24F-4E46-95DF-7CB77E45447C}" destId="{C80F379B-6DEA-4E9E-8910-FC084D35C4BC}" srcOrd="1" destOrd="0" presId="urn:microsoft.com/office/officeart/2005/8/layout/hProcess4"/>
    <dgm:cxn modelId="{4ED4F6AE-5299-4647-9055-E3E2D6D352BE}" type="presParOf" srcId="{47340559-E24F-4E46-95DF-7CB77E45447C}" destId="{3C602B39-A2E6-447D-9D12-D8EB58A69BE7}" srcOrd="2" destOrd="0" presId="urn:microsoft.com/office/officeart/2005/8/layout/hProcess4"/>
    <dgm:cxn modelId="{2E8F0EF7-9A4A-4F57-9B14-ABA377EAA997}" type="presParOf" srcId="{47340559-E24F-4E46-95DF-7CB77E45447C}" destId="{F5838BCF-1952-414A-8E23-97E5DAEDE065}" srcOrd="3" destOrd="0" presId="urn:microsoft.com/office/officeart/2005/8/layout/hProcess4"/>
    <dgm:cxn modelId="{121D1DF3-D1C9-4C8A-8495-B08A411BE8B3}" type="presParOf" srcId="{47340559-E24F-4E46-95DF-7CB77E45447C}" destId="{8F969181-497D-485B-8890-80AF2C7CC65E}" srcOrd="4" destOrd="0" presId="urn:microsoft.com/office/officeart/2005/8/layout/hProcess4"/>
    <dgm:cxn modelId="{61FDC130-1F2E-4AB2-BE68-D078D84A7FA0}" type="presParOf" srcId="{34750751-7546-4925-85F3-240E18CB6031}" destId="{78F5CED0-78DA-452A-957F-C3431F30F382}" srcOrd="3" destOrd="0" presId="urn:microsoft.com/office/officeart/2005/8/layout/hProcess4"/>
    <dgm:cxn modelId="{D8434680-B35B-408C-A364-B28D2D85D07C}" type="presParOf" srcId="{34750751-7546-4925-85F3-240E18CB6031}" destId="{14B6F42D-CF8E-4560-B071-1A697935F7D2}" srcOrd="4" destOrd="0" presId="urn:microsoft.com/office/officeart/2005/8/layout/hProcess4"/>
    <dgm:cxn modelId="{25C89746-983D-4E65-8FFC-E35184B1C2F4}" type="presParOf" srcId="{14B6F42D-CF8E-4560-B071-1A697935F7D2}" destId="{D2138292-A9F7-4F06-BBBB-F01A6AA23FF0}" srcOrd="0" destOrd="0" presId="urn:microsoft.com/office/officeart/2005/8/layout/hProcess4"/>
    <dgm:cxn modelId="{8B893DAF-85C9-4AF7-BBAA-71F9A32E82AB}" type="presParOf" srcId="{14B6F42D-CF8E-4560-B071-1A697935F7D2}" destId="{13498680-7207-44AF-8E47-1D2EAF063C98}" srcOrd="1" destOrd="0" presId="urn:microsoft.com/office/officeart/2005/8/layout/hProcess4"/>
    <dgm:cxn modelId="{DF9E2FEF-A45A-4465-AE4E-CBB0C1DFE617}" type="presParOf" srcId="{14B6F42D-CF8E-4560-B071-1A697935F7D2}" destId="{71D4E9E0-7159-4A56-AEBA-4252156155C2}" srcOrd="2" destOrd="0" presId="urn:microsoft.com/office/officeart/2005/8/layout/hProcess4"/>
    <dgm:cxn modelId="{F6A3E22F-9D07-4BAE-BAAA-DBE38246621E}" type="presParOf" srcId="{14B6F42D-CF8E-4560-B071-1A697935F7D2}" destId="{964961E0-2FA7-4304-9975-B6A888D9EADE}" srcOrd="3" destOrd="0" presId="urn:microsoft.com/office/officeart/2005/8/layout/hProcess4"/>
    <dgm:cxn modelId="{363F82C5-19BA-45E4-AAA0-CC6933BE6DA2}" type="presParOf" srcId="{14B6F42D-CF8E-4560-B071-1A697935F7D2}" destId="{2213CCD7-1414-4BF3-A31F-B26DFC1ED68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DD7E0-4A7F-40A5-824E-B8B186F85C8F}" type="doc">
      <dgm:prSet loTypeId="urn:microsoft.com/office/officeart/2005/8/layout/vList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26039F-7AB3-40E6-BA05-CE1C05F76EC1}">
      <dgm:prSet phldrT="[Text]"/>
      <dgm:spPr/>
      <dgm:t>
        <a:bodyPr/>
        <a:lstStyle/>
        <a:p>
          <a:r>
            <a:rPr lang="en-US" sz="1900" dirty="0" err="1">
              <a:solidFill>
                <a:schemeClr val="tx1"/>
              </a:solidFill>
            </a:rPr>
            <a:t>Barang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konsinyasi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akan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tetap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menjadi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b="1" dirty="0" err="1">
              <a:solidFill>
                <a:schemeClr val="tx1"/>
              </a:solidFill>
            </a:rPr>
            <a:t>milik</a:t>
          </a:r>
          <a:r>
            <a:rPr lang="en-US" sz="1900" b="1" dirty="0">
              <a:solidFill>
                <a:schemeClr val="tx1"/>
              </a:solidFill>
            </a:rPr>
            <a:t> </a:t>
          </a:r>
          <a:r>
            <a:rPr lang="en-US" sz="1900" b="1" dirty="0" err="1">
              <a:solidFill>
                <a:schemeClr val="tx1"/>
              </a:solidFill>
            </a:rPr>
            <a:t>pemilik</a:t>
          </a:r>
          <a:r>
            <a:rPr lang="en-US" sz="1900" b="1" dirty="0">
              <a:solidFill>
                <a:schemeClr val="tx1"/>
              </a:solidFill>
            </a:rPr>
            <a:t> </a:t>
          </a:r>
          <a:r>
            <a:rPr lang="en-US" sz="1900" b="1" dirty="0" err="1">
              <a:solidFill>
                <a:schemeClr val="tx1"/>
              </a:solidFill>
            </a:rPr>
            <a:t>barang</a:t>
          </a:r>
          <a:r>
            <a:rPr lang="en-US" sz="1900" b="1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dan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pemilik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barang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tetap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akan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mencatat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barang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tersebut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dalam</a:t>
          </a:r>
          <a:r>
            <a:rPr lang="en-US" sz="1900" dirty="0">
              <a:solidFill>
                <a:schemeClr val="tx1"/>
              </a:solidFill>
            </a:rPr>
            <a:t> </a:t>
          </a:r>
          <a:r>
            <a:rPr lang="en-US" sz="1900" dirty="0" err="1">
              <a:solidFill>
                <a:schemeClr val="tx1"/>
              </a:solidFill>
            </a:rPr>
            <a:t>persediaannya</a:t>
          </a:r>
          <a:endParaRPr lang="en-US" sz="1900" dirty="0">
            <a:solidFill>
              <a:schemeClr val="tx1"/>
            </a:solidFill>
          </a:endParaRPr>
        </a:p>
      </dgm:t>
    </dgm:pt>
    <dgm:pt modelId="{AB7F75CB-3B65-4B21-8FD2-88FA5C444A17}" type="parTrans" cxnId="{FF76B022-D576-430A-AD91-63477D2E60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0E8FDB-E901-40D8-A741-D9AE94926142}" type="sibTrans" cxnId="{FF76B022-D576-430A-AD91-63477D2E60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50858B-E265-4498-8CFA-BBC22F18933C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Pengungkapan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</a:rPr>
            <a:t>yang </a:t>
          </a:r>
          <a:r>
            <a:rPr lang="en-US" sz="1800" dirty="0" err="1">
              <a:solidFill>
                <a:schemeClr val="tx1"/>
              </a:solidFill>
            </a:rPr>
            <a:t>memadai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dalam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laporan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keuangan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dilakukan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oleh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pemilik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barang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dengan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mengungkapkan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jumlah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barang</a:t>
          </a:r>
          <a:r>
            <a:rPr lang="en-US" sz="1800" b="1" dirty="0">
              <a:solidFill>
                <a:schemeClr val="tx1"/>
              </a:solidFill>
            </a:rPr>
            <a:t> yang </a:t>
          </a:r>
          <a:r>
            <a:rPr lang="en-US" sz="1800" b="1" dirty="0" err="1">
              <a:solidFill>
                <a:schemeClr val="tx1"/>
              </a:solidFill>
            </a:rPr>
            <a:t>dikonsinyasikan</a:t>
          </a:r>
          <a:endParaRPr lang="en-US" sz="1800" b="1" dirty="0">
            <a:solidFill>
              <a:schemeClr val="tx1"/>
            </a:solidFill>
          </a:endParaRPr>
        </a:p>
      </dgm:t>
    </dgm:pt>
    <dgm:pt modelId="{806F8511-6CBD-4F1E-A9CD-7FFE38260928}" type="parTrans" cxnId="{B1F9D5FB-E725-466E-A7B6-0BE079EBEC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60574C-D5DF-4F9E-BF12-C30CF7B7956D}" type="sibTrans" cxnId="{B1F9D5FB-E725-466E-A7B6-0BE079EBEC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27A6EA-F592-4184-9312-3F98C4EABA6E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Pihak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penjual</a:t>
          </a:r>
          <a:r>
            <a:rPr lang="en-US" sz="2000" dirty="0">
              <a:solidFill>
                <a:schemeClr val="tx1"/>
              </a:solidFill>
            </a:rPr>
            <a:t> yang </a:t>
          </a:r>
          <a:r>
            <a:rPr lang="en-US" sz="2000" dirty="0" err="1">
              <a:solidFill>
                <a:schemeClr val="tx1"/>
              </a:solidFill>
            </a:rPr>
            <a:t>dititipkan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barang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tidak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mengakui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barang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itu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dalam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persediaannya</a:t>
          </a:r>
          <a:r>
            <a:rPr lang="en-US" sz="2000" dirty="0">
              <a:solidFill>
                <a:schemeClr val="tx1"/>
              </a:solidFill>
            </a:rPr>
            <a:t>.</a:t>
          </a:r>
        </a:p>
      </dgm:t>
    </dgm:pt>
    <dgm:pt modelId="{6C1F3C99-F4F4-4F2B-955F-D98F815EE284}" type="parTrans" cxnId="{B70DB087-AF8B-4A17-A132-D7AE50B93E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174954-11A7-469E-932B-56A018144372}" type="sibTrans" cxnId="{B70DB087-AF8B-4A17-A132-D7AE50B93E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CD3DD3-10E7-4E21-A44A-CDB50EBBEA44}" type="pres">
      <dgm:prSet presAssocID="{E77DD7E0-4A7F-40A5-824E-B8B186F85C8F}" presName="linear" presStyleCnt="0">
        <dgm:presLayoutVars>
          <dgm:dir/>
          <dgm:resizeHandles val="exact"/>
        </dgm:presLayoutVars>
      </dgm:prSet>
      <dgm:spPr/>
    </dgm:pt>
    <dgm:pt modelId="{9CA4A072-333B-4E7C-900E-3F0B477FED15}" type="pres">
      <dgm:prSet presAssocID="{DA26039F-7AB3-40E6-BA05-CE1C05F76EC1}" presName="comp" presStyleCnt="0"/>
      <dgm:spPr/>
    </dgm:pt>
    <dgm:pt modelId="{31F5C7C8-C38E-4DB6-B09E-82280442C4DE}" type="pres">
      <dgm:prSet presAssocID="{DA26039F-7AB3-40E6-BA05-CE1C05F76EC1}" presName="box" presStyleLbl="node1" presStyleIdx="0" presStyleCnt="2" custScaleY="176628"/>
      <dgm:spPr/>
    </dgm:pt>
    <dgm:pt modelId="{85F758D1-C16D-4F2C-90A2-12729CD57E4B}" type="pres">
      <dgm:prSet presAssocID="{DA26039F-7AB3-40E6-BA05-CE1C05F76EC1}" presName="img" presStyleLbl="fgImgPlace1" presStyleIdx="0" presStyleCnt="2" custScaleY="158011" custLinFactNeighborY="-15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5D4D78-0A40-4586-B428-AC38621FC35F}" type="pres">
      <dgm:prSet presAssocID="{DA26039F-7AB3-40E6-BA05-CE1C05F76EC1}" presName="text" presStyleLbl="node1" presStyleIdx="0" presStyleCnt="2">
        <dgm:presLayoutVars>
          <dgm:bulletEnabled val="1"/>
        </dgm:presLayoutVars>
      </dgm:prSet>
      <dgm:spPr/>
    </dgm:pt>
    <dgm:pt modelId="{791E5AF0-8B3C-46E9-9C00-FD94B6C7A095}" type="pres">
      <dgm:prSet presAssocID="{FD0E8FDB-E901-40D8-A741-D9AE94926142}" presName="spacer" presStyleCnt="0"/>
      <dgm:spPr/>
    </dgm:pt>
    <dgm:pt modelId="{A0D38117-FF0C-4650-8BBE-25229465960A}" type="pres">
      <dgm:prSet presAssocID="{4D27A6EA-F592-4184-9312-3F98C4EABA6E}" presName="comp" presStyleCnt="0"/>
      <dgm:spPr/>
    </dgm:pt>
    <dgm:pt modelId="{F586A067-61FD-4E19-8B1D-59C8ACA8916F}" type="pres">
      <dgm:prSet presAssocID="{4D27A6EA-F592-4184-9312-3F98C4EABA6E}" presName="box" presStyleLbl="node1" presStyleIdx="1" presStyleCnt="2" custScaleY="95723"/>
      <dgm:spPr/>
    </dgm:pt>
    <dgm:pt modelId="{BD726908-06D2-42FA-A2AB-74E10A50AD8F}" type="pres">
      <dgm:prSet presAssocID="{4D27A6EA-F592-4184-9312-3F98C4EABA6E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A641EF-37B2-4451-BEED-E320AE35AA71}" type="pres">
      <dgm:prSet presAssocID="{4D27A6EA-F592-4184-9312-3F98C4EABA6E}" presName="text" presStyleLbl="node1" presStyleIdx="1" presStyleCnt="2">
        <dgm:presLayoutVars>
          <dgm:bulletEnabled val="1"/>
        </dgm:presLayoutVars>
      </dgm:prSet>
      <dgm:spPr/>
    </dgm:pt>
  </dgm:ptLst>
  <dgm:cxnLst>
    <dgm:cxn modelId="{FF76B022-D576-430A-AD91-63477D2E606B}" srcId="{E77DD7E0-4A7F-40A5-824E-B8B186F85C8F}" destId="{DA26039F-7AB3-40E6-BA05-CE1C05F76EC1}" srcOrd="0" destOrd="0" parTransId="{AB7F75CB-3B65-4B21-8FD2-88FA5C444A17}" sibTransId="{FD0E8FDB-E901-40D8-A741-D9AE94926142}"/>
    <dgm:cxn modelId="{AD462B65-E6A6-4A76-B37B-72D7B18E97AE}" type="presOf" srcId="{4D27A6EA-F592-4184-9312-3F98C4EABA6E}" destId="{F586A067-61FD-4E19-8B1D-59C8ACA8916F}" srcOrd="0" destOrd="0" presId="urn:microsoft.com/office/officeart/2005/8/layout/vList4"/>
    <dgm:cxn modelId="{B70DB087-AF8B-4A17-A132-D7AE50B93E44}" srcId="{E77DD7E0-4A7F-40A5-824E-B8B186F85C8F}" destId="{4D27A6EA-F592-4184-9312-3F98C4EABA6E}" srcOrd="1" destOrd="0" parTransId="{6C1F3C99-F4F4-4F2B-955F-D98F815EE284}" sibTransId="{1D174954-11A7-469E-932B-56A018144372}"/>
    <dgm:cxn modelId="{26E07E9F-FF7C-4391-9048-87F673E725A2}" type="presOf" srcId="{2D50858B-E265-4498-8CFA-BBC22F18933C}" destId="{31F5C7C8-C38E-4DB6-B09E-82280442C4DE}" srcOrd="0" destOrd="1" presId="urn:microsoft.com/office/officeart/2005/8/layout/vList4"/>
    <dgm:cxn modelId="{9138C8BE-B16C-4017-984A-C55C4CEED755}" type="presOf" srcId="{DA26039F-7AB3-40E6-BA05-CE1C05F76EC1}" destId="{C85D4D78-0A40-4586-B428-AC38621FC35F}" srcOrd="1" destOrd="0" presId="urn:microsoft.com/office/officeart/2005/8/layout/vList4"/>
    <dgm:cxn modelId="{F86912D3-A795-47C8-8676-E432A0724559}" type="presOf" srcId="{E77DD7E0-4A7F-40A5-824E-B8B186F85C8F}" destId="{E2CD3DD3-10E7-4E21-A44A-CDB50EBBEA44}" srcOrd="0" destOrd="0" presId="urn:microsoft.com/office/officeart/2005/8/layout/vList4"/>
    <dgm:cxn modelId="{F746C2D7-05D5-4921-829D-0A0A4D6CA8F0}" type="presOf" srcId="{DA26039F-7AB3-40E6-BA05-CE1C05F76EC1}" destId="{31F5C7C8-C38E-4DB6-B09E-82280442C4DE}" srcOrd="0" destOrd="0" presId="urn:microsoft.com/office/officeart/2005/8/layout/vList4"/>
    <dgm:cxn modelId="{0D8956E2-E6B4-4F5C-BD2F-5D56A0CDB6C0}" type="presOf" srcId="{4D27A6EA-F592-4184-9312-3F98C4EABA6E}" destId="{9AA641EF-37B2-4451-BEED-E320AE35AA71}" srcOrd="1" destOrd="0" presId="urn:microsoft.com/office/officeart/2005/8/layout/vList4"/>
    <dgm:cxn modelId="{BB9015FB-11B2-4291-89B4-0F8019B59354}" type="presOf" srcId="{2D50858B-E265-4498-8CFA-BBC22F18933C}" destId="{C85D4D78-0A40-4586-B428-AC38621FC35F}" srcOrd="1" destOrd="1" presId="urn:microsoft.com/office/officeart/2005/8/layout/vList4"/>
    <dgm:cxn modelId="{B1F9D5FB-E725-466E-A7B6-0BE079EBEC77}" srcId="{DA26039F-7AB3-40E6-BA05-CE1C05F76EC1}" destId="{2D50858B-E265-4498-8CFA-BBC22F18933C}" srcOrd="0" destOrd="0" parTransId="{806F8511-6CBD-4F1E-A9CD-7FFE38260928}" sibTransId="{EE60574C-D5DF-4F9E-BF12-C30CF7B7956D}"/>
    <dgm:cxn modelId="{AB5485F0-11BB-4A4F-9DEC-7B32ED55A82E}" type="presParOf" srcId="{E2CD3DD3-10E7-4E21-A44A-CDB50EBBEA44}" destId="{9CA4A072-333B-4E7C-900E-3F0B477FED15}" srcOrd="0" destOrd="0" presId="urn:microsoft.com/office/officeart/2005/8/layout/vList4"/>
    <dgm:cxn modelId="{248E3974-5846-44C6-B0DC-0F471B0BB8BA}" type="presParOf" srcId="{9CA4A072-333B-4E7C-900E-3F0B477FED15}" destId="{31F5C7C8-C38E-4DB6-B09E-82280442C4DE}" srcOrd="0" destOrd="0" presId="urn:microsoft.com/office/officeart/2005/8/layout/vList4"/>
    <dgm:cxn modelId="{4FD563A0-E458-48D5-A769-F8CC63CC7663}" type="presParOf" srcId="{9CA4A072-333B-4E7C-900E-3F0B477FED15}" destId="{85F758D1-C16D-4F2C-90A2-12729CD57E4B}" srcOrd="1" destOrd="0" presId="urn:microsoft.com/office/officeart/2005/8/layout/vList4"/>
    <dgm:cxn modelId="{5B4F9718-881A-4FD2-8E29-64C8C4349D78}" type="presParOf" srcId="{9CA4A072-333B-4E7C-900E-3F0B477FED15}" destId="{C85D4D78-0A40-4586-B428-AC38621FC35F}" srcOrd="2" destOrd="0" presId="urn:microsoft.com/office/officeart/2005/8/layout/vList4"/>
    <dgm:cxn modelId="{8825C275-FCC6-4E50-969C-03824ED79010}" type="presParOf" srcId="{E2CD3DD3-10E7-4E21-A44A-CDB50EBBEA44}" destId="{791E5AF0-8B3C-46E9-9C00-FD94B6C7A095}" srcOrd="1" destOrd="0" presId="urn:microsoft.com/office/officeart/2005/8/layout/vList4"/>
    <dgm:cxn modelId="{10324F25-4E69-4402-8DE4-E0C997927C4B}" type="presParOf" srcId="{E2CD3DD3-10E7-4E21-A44A-CDB50EBBEA44}" destId="{A0D38117-FF0C-4650-8BBE-25229465960A}" srcOrd="2" destOrd="0" presId="urn:microsoft.com/office/officeart/2005/8/layout/vList4"/>
    <dgm:cxn modelId="{E1A06992-175B-4B82-9588-5B20D6773E11}" type="presParOf" srcId="{A0D38117-FF0C-4650-8BBE-25229465960A}" destId="{F586A067-61FD-4E19-8B1D-59C8ACA8916F}" srcOrd="0" destOrd="0" presId="urn:microsoft.com/office/officeart/2005/8/layout/vList4"/>
    <dgm:cxn modelId="{55CA5E4F-E824-4E8D-B9D7-47EC6585CBFA}" type="presParOf" srcId="{A0D38117-FF0C-4650-8BBE-25229465960A}" destId="{BD726908-06D2-42FA-A2AB-74E10A50AD8F}" srcOrd="1" destOrd="0" presId="urn:microsoft.com/office/officeart/2005/8/layout/vList4"/>
    <dgm:cxn modelId="{04BD6EEE-2B1E-4899-A009-17FDB67F4411}" type="presParOf" srcId="{A0D38117-FF0C-4650-8BBE-25229465960A}" destId="{9AA641EF-37B2-4451-BEED-E320AE35AA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EF332-F742-45BF-8614-7A13AA21439C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35C467-0286-4823-8687-50D2F1D4C32A}">
      <dgm:prSet phldrT="[Text]"/>
      <dgm:spPr/>
      <dgm:t>
        <a:bodyPr/>
        <a:lstStyle/>
        <a:p>
          <a:r>
            <a:rPr lang="en-US" b="1" dirty="0" err="1"/>
            <a:t>Biaya</a:t>
          </a:r>
          <a:r>
            <a:rPr lang="en-US" b="1" dirty="0"/>
            <a:t> </a:t>
          </a:r>
          <a:r>
            <a:rPr lang="en-US" b="1" dirty="0" err="1"/>
            <a:t>Persediaan</a:t>
          </a:r>
          <a:endParaRPr lang="en-US" b="1" dirty="0"/>
        </a:p>
      </dgm:t>
    </dgm:pt>
    <dgm:pt modelId="{2D2605BA-9F41-4C29-A970-F61A283C4077}" type="parTrans" cxnId="{4E2DFFB9-00E8-4174-B9F6-AB443B96A516}">
      <dgm:prSet/>
      <dgm:spPr/>
      <dgm:t>
        <a:bodyPr/>
        <a:lstStyle/>
        <a:p>
          <a:endParaRPr lang="en-US"/>
        </a:p>
      </dgm:t>
    </dgm:pt>
    <dgm:pt modelId="{680C2ADC-323C-4D57-8B75-211ED60A341D}" type="sibTrans" cxnId="{4E2DFFB9-00E8-4174-B9F6-AB443B96A516}">
      <dgm:prSet/>
      <dgm:spPr/>
      <dgm:t>
        <a:bodyPr/>
        <a:lstStyle/>
        <a:p>
          <a:endParaRPr lang="en-US"/>
        </a:p>
      </dgm:t>
    </dgm:pt>
    <dgm:pt modelId="{C44A281C-590E-4F21-B90C-898B77A245B7}">
      <dgm:prSet phldrT="[Text]" custT="1"/>
      <dgm:spPr/>
      <dgm:t>
        <a:bodyPr/>
        <a:lstStyle/>
        <a:p>
          <a:r>
            <a:rPr lang="en-US" sz="1600" b="1" dirty="0" err="1"/>
            <a:t>Biaya</a:t>
          </a:r>
          <a:r>
            <a:rPr lang="en-US" sz="1600" b="1" dirty="0"/>
            <a:t> </a:t>
          </a:r>
          <a:r>
            <a:rPr lang="en-US" sz="1600" b="1" dirty="0" err="1"/>
            <a:t>Pembelian</a:t>
          </a:r>
          <a:endParaRPr lang="en-US" sz="1600" b="1" dirty="0"/>
        </a:p>
      </dgm:t>
    </dgm:pt>
    <dgm:pt modelId="{57BA35B8-027C-40F8-A8AE-2FBB05EB9D46}" type="parTrans" cxnId="{8D2B2A39-215F-4C1A-A20D-17F352631F99}">
      <dgm:prSet/>
      <dgm:spPr/>
      <dgm:t>
        <a:bodyPr/>
        <a:lstStyle/>
        <a:p>
          <a:endParaRPr lang="en-US"/>
        </a:p>
      </dgm:t>
    </dgm:pt>
    <dgm:pt modelId="{EF9A7044-1491-4461-B3A4-9932CCD3E463}" type="sibTrans" cxnId="{8D2B2A39-215F-4C1A-A20D-17F352631F99}">
      <dgm:prSet/>
      <dgm:spPr/>
      <dgm:t>
        <a:bodyPr/>
        <a:lstStyle/>
        <a:p>
          <a:endParaRPr lang="en-US"/>
        </a:p>
      </dgm:t>
    </dgm:pt>
    <dgm:pt modelId="{B787BA47-0EAD-4778-94FE-60A11619C55F}">
      <dgm:prSet phldrT="[Text]" custT="1"/>
      <dgm:spPr/>
      <dgm:t>
        <a:bodyPr/>
        <a:lstStyle/>
        <a:p>
          <a:r>
            <a:rPr lang="en-US" sz="1600" b="1"/>
            <a:t>Biaya Konversi</a:t>
          </a:r>
          <a:endParaRPr lang="en-US" sz="1600" b="1" dirty="0"/>
        </a:p>
      </dgm:t>
    </dgm:pt>
    <dgm:pt modelId="{3513A936-244F-424E-AE4D-238D4F3735A0}" type="parTrans" cxnId="{108ACA28-2D4B-4BBD-AD12-08FF7587C6EF}">
      <dgm:prSet/>
      <dgm:spPr/>
      <dgm:t>
        <a:bodyPr/>
        <a:lstStyle/>
        <a:p>
          <a:endParaRPr lang="en-US"/>
        </a:p>
      </dgm:t>
    </dgm:pt>
    <dgm:pt modelId="{4A6C8EC9-CBE3-4EB3-A1D8-861193E69069}" type="sibTrans" cxnId="{108ACA28-2D4B-4BBD-AD12-08FF7587C6EF}">
      <dgm:prSet/>
      <dgm:spPr/>
      <dgm:t>
        <a:bodyPr/>
        <a:lstStyle/>
        <a:p>
          <a:endParaRPr lang="en-US"/>
        </a:p>
      </dgm:t>
    </dgm:pt>
    <dgm:pt modelId="{E5E56A48-1405-49EA-BECC-1E9744EFBAEA}">
      <dgm:prSet phldrT="[Text]" custT="1"/>
      <dgm:spPr/>
      <dgm:t>
        <a:bodyPr/>
        <a:lstStyle/>
        <a:p>
          <a:r>
            <a:rPr lang="en-US" sz="1600" b="1"/>
            <a:t>Biaya Lainnya </a:t>
          </a:r>
          <a:endParaRPr lang="en-US" sz="1600" b="1" dirty="0"/>
        </a:p>
      </dgm:t>
    </dgm:pt>
    <dgm:pt modelId="{8C7B9DDB-A90F-4EA8-AEB7-39154E3E22C7}" type="parTrans" cxnId="{9276A215-46D4-43A9-916D-154B79E26A3B}">
      <dgm:prSet/>
      <dgm:spPr/>
      <dgm:t>
        <a:bodyPr/>
        <a:lstStyle/>
        <a:p>
          <a:endParaRPr lang="en-US"/>
        </a:p>
      </dgm:t>
    </dgm:pt>
    <dgm:pt modelId="{5E2263ED-7C2A-4CBE-BC28-4C5667775658}" type="sibTrans" cxnId="{9276A215-46D4-43A9-916D-154B79E26A3B}">
      <dgm:prSet/>
      <dgm:spPr/>
      <dgm:t>
        <a:bodyPr/>
        <a:lstStyle/>
        <a:p>
          <a:endParaRPr lang="en-US"/>
        </a:p>
      </dgm:t>
    </dgm:pt>
    <dgm:pt modelId="{C7770AF2-ECF4-4E78-9C15-D9AEDB9EFA21}" type="pres">
      <dgm:prSet presAssocID="{661EF332-F742-45BF-8614-7A13AA2143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79D96F-7EE5-4882-A5F4-67AD3F3EADE1}" type="pres">
      <dgm:prSet presAssocID="{CD35C467-0286-4823-8687-50D2F1D4C32A}" presName="centerShape" presStyleLbl="node0" presStyleIdx="0" presStyleCnt="1"/>
      <dgm:spPr/>
    </dgm:pt>
    <dgm:pt modelId="{2446E0B4-3D8E-4BE2-812A-0EBF51F9BEE1}" type="pres">
      <dgm:prSet presAssocID="{C44A281C-590E-4F21-B90C-898B77A245B7}" presName="node" presStyleLbl="node1" presStyleIdx="0" presStyleCnt="3" custScaleX="139551" custScaleY="126577">
        <dgm:presLayoutVars>
          <dgm:bulletEnabled val="1"/>
        </dgm:presLayoutVars>
      </dgm:prSet>
      <dgm:spPr/>
    </dgm:pt>
    <dgm:pt modelId="{156F5B0A-98BD-4739-8AAC-E99AA42BAE9D}" type="pres">
      <dgm:prSet presAssocID="{C44A281C-590E-4F21-B90C-898B77A245B7}" presName="dummy" presStyleCnt="0"/>
      <dgm:spPr/>
    </dgm:pt>
    <dgm:pt modelId="{AD3E2D29-6571-4068-9684-776497FDFD2E}" type="pres">
      <dgm:prSet presAssocID="{EF9A7044-1491-4461-B3A4-9932CCD3E463}" presName="sibTrans" presStyleLbl="sibTrans2D1" presStyleIdx="0" presStyleCnt="3"/>
      <dgm:spPr/>
    </dgm:pt>
    <dgm:pt modelId="{61C6992B-9A14-491A-831B-949999FAB327}" type="pres">
      <dgm:prSet presAssocID="{B787BA47-0EAD-4778-94FE-60A11619C55F}" presName="node" presStyleLbl="node1" presStyleIdx="1" presStyleCnt="3" custScaleX="139551" custScaleY="126577">
        <dgm:presLayoutVars>
          <dgm:bulletEnabled val="1"/>
        </dgm:presLayoutVars>
      </dgm:prSet>
      <dgm:spPr/>
    </dgm:pt>
    <dgm:pt modelId="{90CC4C1E-5343-4684-8983-91E29A9F400B}" type="pres">
      <dgm:prSet presAssocID="{B787BA47-0EAD-4778-94FE-60A11619C55F}" presName="dummy" presStyleCnt="0"/>
      <dgm:spPr/>
    </dgm:pt>
    <dgm:pt modelId="{321AD30E-95F5-4331-AB3A-F39FA6E7F2EE}" type="pres">
      <dgm:prSet presAssocID="{4A6C8EC9-CBE3-4EB3-A1D8-861193E69069}" presName="sibTrans" presStyleLbl="sibTrans2D1" presStyleIdx="1" presStyleCnt="3"/>
      <dgm:spPr/>
    </dgm:pt>
    <dgm:pt modelId="{2D0A2F37-E05C-44CF-82E3-6BE4EB00B2C8}" type="pres">
      <dgm:prSet presAssocID="{E5E56A48-1405-49EA-BECC-1E9744EFBAEA}" presName="node" presStyleLbl="node1" presStyleIdx="2" presStyleCnt="3" custScaleX="139551" custScaleY="126577">
        <dgm:presLayoutVars>
          <dgm:bulletEnabled val="1"/>
        </dgm:presLayoutVars>
      </dgm:prSet>
      <dgm:spPr/>
    </dgm:pt>
    <dgm:pt modelId="{CF3A3342-84BD-4CB1-B3D6-E9EE9FC81435}" type="pres">
      <dgm:prSet presAssocID="{E5E56A48-1405-49EA-BECC-1E9744EFBAEA}" presName="dummy" presStyleCnt="0"/>
      <dgm:spPr/>
    </dgm:pt>
    <dgm:pt modelId="{F4002EFF-8C72-4447-9A93-8CEEA760F53A}" type="pres">
      <dgm:prSet presAssocID="{5E2263ED-7C2A-4CBE-BC28-4C5667775658}" presName="sibTrans" presStyleLbl="sibTrans2D1" presStyleIdx="2" presStyleCnt="3"/>
      <dgm:spPr/>
    </dgm:pt>
  </dgm:ptLst>
  <dgm:cxnLst>
    <dgm:cxn modelId="{9276A215-46D4-43A9-916D-154B79E26A3B}" srcId="{CD35C467-0286-4823-8687-50D2F1D4C32A}" destId="{E5E56A48-1405-49EA-BECC-1E9744EFBAEA}" srcOrd="2" destOrd="0" parTransId="{8C7B9DDB-A90F-4EA8-AEB7-39154E3E22C7}" sibTransId="{5E2263ED-7C2A-4CBE-BC28-4C5667775658}"/>
    <dgm:cxn modelId="{108ACA28-2D4B-4BBD-AD12-08FF7587C6EF}" srcId="{CD35C467-0286-4823-8687-50D2F1D4C32A}" destId="{B787BA47-0EAD-4778-94FE-60A11619C55F}" srcOrd="1" destOrd="0" parTransId="{3513A936-244F-424E-AE4D-238D4F3735A0}" sibTransId="{4A6C8EC9-CBE3-4EB3-A1D8-861193E69069}"/>
    <dgm:cxn modelId="{8D2B2A39-215F-4C1A-A20D-17F352631F99}" srcId="{CD35C467-0286-4823-8687-50D2F1D4C32A}" destId="{C44A281C-590E-4F21-B90C-898B77A245B7}" srcOrd="0" destOrd="0" parTransId="{57BA35B8-027C-40F8-A8AE-2FBB05EB9D46}" sibTransId="{EF9A7044-1491-4461-B3A4-9932CCD3E463}"/>
    <dgm:cxn modelId="{32BC9A39-9C64-4970-88AE-102B6055F788}" type="presOf" srcId="{B787BA47-0EAD-4778-94FE-60A11619C55F}" destId="{61C6992B-9A14-491A-831B-949999FAB327}" srcOrd="0" destOrd="0" presId="urn:microsoft.com/office/officeart/2005/8/layout/radial6"/>
    <dgm:cxn modelId="{4233025C-4E33-4FC5-8D01-D75DB6409A5B}" type="presOf" srcId="{CD35C467-0286-4823-8687-50D2F1D4C32A}" destId="{3E79D96F-7EE5-4882-A5F4-67AD3F3EADE1}" srcOrd="0" destOrd="0" presId="urn:microsoft.com/office/officeart/2005/8/layout/radial6"/>
    <dgm:cxn modelId="{8AAAE849-3BCC-4C67-945B-C4A3B8049CA1}" type="presOf" srcId="{661EF332-F742-45BF-8614-7A13AA21439C}" destId="{C7770AF2-ECF4-4E78-9C15-D9AEDB9EFA21}" srcOrd="0" destOrd="0" presId="urn:microsoft.com/office/officeart/2005/8/layout/radial6"/>
    <dgm:cxn modelId="{A72A0D7B-2AF8-4AB1-BE15-A9BC49DF332F}" type="presOf" srcId="{E5E56A48-1405-49EA-BECC-1E9744EFBAEA}" destId="{2D0A2F37-E05C-44CF-82E3-6BE4EB00B2C8}" srcOrd="0" destOrd="0" presId="urn:microsoft.com/office/officeart/2005/8/layout/radial6"/>
    <dgm:cxn modelId="{AD0F3F80-C2D2-4A3F-92D9-7E2771905349}" type="presOf" srcId="{5E2263ED-7C2A-4CBE-BC28-4C5667775658}" destId="{F4002EFF-8C72-4447-9A93-8CEEA760F53A}" srcOrd="0" destOrd="0" presId="urn:microsoft.com/office/officeart/2005/8/layout/radial6"/>
    <dgm:cxn modelId="{78662C9C-5E0D-4DBF-B8BB-0B577C89E941}" type="presOf" srcId="{EF9A7044-1491-4461-B3A4-9932CCD3E463}" destId="{AD3E2D29-6571-4068-9684-776497FDFD2E}" srcOrd="0" destOrd="0" presId="urn:microsoft.com/office/officeart/2005/8/layout/radial6"/>
    <dgm:cxn modelId="{A2D495AD-99B9-4B81-96E3-657D7D9ACAFA}" type="presOf" srcId="{C44A281C-590E-4F21-B90C-898B77A245B7}" destId="{2446E0B4-3D8E-4BE2-812A-0EBF51F9BEE1}" srcOrd="0" destOrd="0" presId="urn:microsoft.com/office/officeart/2005/8/layout/radial6"/>
    <dgm:cxn modelId="{4E2DFFB9-00E8-4174-B9F6-AB443B96A516}" srcId="{661EF332-F742-45BF-8614-7A13AA21439C}" destId="{CD35C467-0286-4823-8687-50D2F1D4C32A}" srcOrd="0" destOrd="0" parTransId="{2D2605BA-9F41-4C29-A970-F61A283C4077}" sibTransId="{680C2ADC-323C-4D57-8B75-211ED60A341D}"/>
    <dgm:cxn modelId="{4F0BC3C0-7C65-4AC9-9718-33F0ADDBF6AE}" type="presOf" srcId="{4A6C8EC9-CBE3-4EB3-A1D8-861193E69069}" destId="{321AD30E-95F5-4331-AB3A-F39FA6E7F2EE}" srcOrd="0" destOrd="0" presId="urn:microsoft.com/office/officeart/2005/8/layout/radial6"/>
    <dgm:cxn modelId="{AB520017-02A0-40F5-91C0-90894D0D339A}" type="presParOf" srcId="{C7770AF2-ECF4-4E78-9C15-D9AEDB9EFA21}" destId="{3E79D96F-7EE5-4882-A5F4-67AD3F3EADE1}" srcOrd="0" destOrd="0" presId="urn:microsoft.com/office/officeart/2005/8/layout/radial6"/>
    <dgm:cxn modelId="{12ED01EC-2589-4D25-B476-A646336D3EFB}" type="presParOf" srcId="{C7770AF2-ECF4-4E78-9C15-D9AEDB9EFA21}" destId="{2446E0B4-3D8E-4BE2-812A-0EBF51F9BEE1}" srcOrd="1" destOrd="0" presId="urn:microsoft.com/office/officeart/2005/8/layout/radial6"/>
    <dgm:cxn modelId="{933F617E-9F77-48D3-BDF8-6AF55C0322A5}" type="presParOf" srcId="{C7770AF2-ECF4-4E78-9C15-D9AEDB9EFA21}" destId="{156F5B0A-98BD-4739-8AAC-E99AA42BAE9D}" srcOrd="2" destOrd="0" presId="urn:microsoft.com/office/officeart/2005/8/layout/radial6"/>
    <dgm:cxn modelId="{3302BC40-2928-494D-91FC-9E67FC868A2F}" type="presParOf" srcId="{C7770AF2-ECF4-4E78-9C15-D9AEDB9EFA21}" destId="{AD3E2D29-6571-4068-9684-776497FDFD2E}" srcOrd="3" destOrd="0" presId="urn:microsoft.com/office/officeart/2005/8/layout/radial6"/>
    <dgm:cxn modelId="{8581F988-7E94-4B37-9425-BD327A5C87B9}" type="presParOf" srcId="{C7770AF2-ECF4-4E78-9C15-D9AEDB9EFA21}" destId="{61C6992B-9A14-491A-831B-949999FAB327}" srcOrd="4" destOrd="0" presId="urn:microsoft.com/office/officeart/2005/8/layout/radial6"/>
    <dgm:cxn modelId="{2DCEBDC9-4FD0-49C1-AA54-6BA3F77A7170}" type="presParOf" srcId="{C7770AF2-ECF4-4E78-9C15-D9AEDB9EFA21}" destId="{90CC4C1E-5343-4684-8983-91E29A9F400B}" srcOrd="5" destOrd="0" presId="urn:microsoft.com/office/officeart/2005/8/layout/radial6"/>
    <dgm:cxn modelId="{E072D188-65DF-45E2-B471-9D2FBEAE5C29}" type="presParOf" srcId="{C7770AF2-ECF4-4E78-9C15-D9AEDB9EFA21}" destId="{321AD30E-95F5-4331-AB3A-F39FA6E7F2EE}" srcOrd="6" destOrd="0" presId="urn:microsoft.com/office/officeart/2005/8/layout/radial6"/>
    <dgm:cxn modelId="{E2DF611B-7120-4779-A8BE-FA68FC633735}" type="presParOf" srcId="{C7770AF2-ECF4-4E78-9C15-D9AEDB9EFA21}" destId="{2D0A2F37-E05C-44CF-82E3-6BE4EB00B2C8}" srcOrd="7" destOrd="0" presId="urn:microsoft.com/office/officeart/2005/8/layout/radial6"/>
    <dgm:cxn modelId="{A61A8869-7DEC-46CC-AB90-1E596590D6F4}" type="presParOf" srcId="{C7770AF2-ECF4-4E78-9C15-D9AEDB9EFA21}" destId="{CF3A3342-84BD-4CB1-B3D6-E9EE9FC81435}" srcOrd="8" destOrd="0" presId="urn:microsoft.com/office/officeart/2005/8/layout/radial6"/>
    <dgm:cxn modelId="{8C7C7037-B61A-4776-AA35-A7D9B53A6242}" type="presParOf" srcId="{C7770AF2-ECF4-4E78-9C15-D9AEDB9EFA21}" destId="{F4002EFF-8C72-4447-9A93-8CEEA760F53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5A8F7-EBD4-4D85-AFDA-9142BB26CBA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E2FDC2-7410-41AC-A830-EF6CB676CBA6}">
      <dgm:prSet phldrT="[Text]" custT="1"/>
      <dgm:spPr/>
      <dgm:t>
        <a:bodyPr/>
        <a:lstStyle/>
        <a:p>
          <a:r>
            <a:rPr lang="en-US" sz="2000" dirty="0" err="1"/>
            <a:t>Mana</a:t>
          </a:r>
          <a:r>
            <a:rPr lang="en-US" sz="2000" dirty="0"/>
            <a:t> yang </a:t>
          </a:r>
          <a:r>
            <a:rPr lang="en-US" sz="2000" dirty="0" err="1"/>
            <a:t>lebih</a:t>
          </a:r>
          <a:r>
            <a:rPr lang="en-US" sz="2000" dirty="0"/>
            <a:t> </a:t>
          </a:r>
          <a:r>
            <a:rPr lang="en-US" sz="2000" dirty="0" err="1"/>
            <a:t>rendah</a:t>
          </a:r>
          <a:endParaRPr lang="en-US" sz="2000" dirty="0"/>
        </a:p>
        <a:p>
          <a:r>
            <a:rPr lang="en-US" sz="2000" dirty="0"/>
            <a:t> </a:t>
          </a:r>
          <a:r>
            <a:rPr lang="en-US" sz="2000" dirty="0" err="1"/>
            <a:t>antara</a:t>
          </a:r>
          <a:r>
            <a:rPr lang="en-US" sz="2000" dirty="0"/>
            <a:t>:</a:t>
          </a:r>
        </a:p>
      </dgm:t>
    </dgm:pt>
    <dgm:pt modelId="{86FCCE32-1060-47F6-A1F5-E591EDA28106}" type="parTrans" cxnId="{788934B8-66EB-4FA0-9784-89C7EBA05422}">
      <dgm:prSet/>
      <dgm:spPr/>
      <dgm:t>
        <a:bodyPr/>
        <a:lstStyle/>
        <a:p>
          <a:endParaRPr lang="en-US"/>
        </a:p>
      </dgm:t>
    </dgm:pt>
    <dgm:pt modelId="{3BC28351-29BE-4A93-943A-6FD9855F0EE2}" type="sibTrans" cxnId="{788934B8-66EB-4FA0-9784-89C7EBA05422}">
      <dgm:prSet/>
      <dgm:spPr/>
      <dgm:t>
        <a:bodyPr/>
        <a:lstStyle/>
        <a:p>
          <a:endParaRPr lang="en-US"/>
        </a:p>
      </dgm:t>
    </dgm:pt>
    <dgm:pt modelId="{BD19504E-F610-49F9-BC9F-7AD035D89DDF}">
      <dgm:prSet phldrT="[Text]" phldr="1"/>
      <dgm:spPr/>
      <dgm:t>
        <a:bodyPr/>
        <a:lstStyle/>
        <a:p>
          <a:endParaRPr lang="en-US" dirty="0"/>
        </a:p>
      </dgm:t>
    </dgm:pt>
    <dgm:pt modelId="{BAD2F3FD-70D8-4D4E-9456-858F7FE0E1AA}" type="parTrans" cxnId="{DD338D6A-5226-416C-BE08-F1AB4E85D5C6}">
      <dgm:prSet/>
      <dgm:spPr/>
      <dgm:t>
        <a:bodyPr/>
        <a:lstStyle/>
        <a:p>
          <a:endParaRPr lang="en-US"/>
        </a:p>
      </dgm:t>
    </dgm:pt>
    <dgm:pt modelId="{C9B9420E-68F4-4808-ACCD-601E7D3A134A}" type="sibTrans" cxnId="{DD338D6A-5226-416C-BE08-F1AB4E85D5C6}">
      <dgm:prSet/>
      <dgm:spPr/>
      <dgm:t>
        <a:bodyPr/>
        <a:lstStyle/>
        <a:p>
          <a:endParaRPr lang="en-US"/>
        </a:p>
      </dgm:t>
    </dgm:pt>
    <dgm:pt modelId="{A5F663BB-35CE-4ADF-A608-3E407BD7E5A5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Biaya</a:t>
          </a:r>
          <a:endParaRPr lang="en-US" sz="2000" b="1" dirty="0">
            <a:solidFill>
              <a:schemeClr val="tx1"/>
            </a:solidFill>
          </a:endParaRPr>
        </a:p>
      </dgm:t>
    </dgm:pt>
    <dgm:pt modelId="{8ECE8054-085C-441C-8588-9BF73B458FF6}" type="parTrans" cxnId="{A31DFDFA-E246-42DB-9C7E-A34FAA32E897}">
      <dgm:prSet/>
      <dgm:spPr/>
      <dgm:t>
        <a:bodyPr/>
        <a:lstStyle/>
        <a:p>
          <a:endParaRPr lang="en-US"/>
        </a:p>
      </dgm:t>
    </dgm:pt>
    <dgm:pt modelId="{0A9D4E71-2553-4609-95CD-DD80B4466CC3}" type="sibTrans" cxnId="{A31DFDFA-E246-42DB-9C7E-A34FAA32E897}">
      <dgm:prSet/>
      <dgm:spPr/>
      <dgm:t>
        <a:bodyPr/>
        <a:lstStyle/>
        <a:p>
          <a:endParaRPr lang="en-US"/>
        </a:p>
      </dgm:t>
    </dgm:pt>
    <dgm:pt modelId="{7377A87A-9372-4759-8999-C1B7EE8F3430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Nilai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Realisasi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Bersih</a:t>
          </a:r>
          <a:endParaRPr lang="en-US" sz="1600" b="1" dirty="0">
            <a:solidFill>
              <a:schemeClr val="tx1"/>
            </a:solidFill>
          </a:endParaRPr>
        </a:p>
      </dgm:t>
    </dgm:pt>
    <dgm:pt modelId="{933A8C34-99ED-4FBC-BAB4-9EC3F5DD2F8B}" type="parTrans" cxnId="{7CC76986-6A94-412D-8FE6-955A05770D8B}">
      <dgm:prSet/>
      <dgm:spPr/>
      <dgm:t>
        <a:bodyPr/>
        <a:lstStyle/>
        <a:p>
          <a:endParaRPr lang="en-US"/>
        </a:p>
      </dgm:t>
    </dgm:pt>
    <dgm:pt modelId="{8B066BDD-AFC3-4342-9B16-C130E14D453B}" type="sibTrans" cxnId="{7CC76986-6A94-412D-8FE6-955A05770D8B}">
      <dgm:prSet/>
      <dgm:spPr/>
      <dgm:t>
        <a:bodyPr/>
        <a:lstStyle/>
        <a:p>
          <a:endParaRPr lang="en-US"/>
        </a:p>
      </dgm:t>
    </dgm:pt>
    <dgm:pt modelId="{14F880C8-4FF0-4F3F-8A62-487DEBA8B8D7}">
      <dgm:prSet phldrT="[Text]" phldr="1"/>
      <dgm:spPr/>
      <dgm:t>
        <a:bodyPr/>
        <a:lstStyle/>
        <a:p>
          <a:endParaRPr lang="en-US" dirty="0"/>
        </a:p>
      </dgm:t>
    </dgm:pt>
    <dgm:pt modelId="{388FC4F2-BD57-4205-B968-F167F107F1E2}" type="sibTrans" cxnId="{2413DB30-6639-40DE-98B8-0C5CA162907B}">
      <dgm:prSet/>
      <dgm:spPr/>
      <dgm:t>
        <a:bodyPr/>
        <a:lstStyle/>
        <a:p>
          <a:endParaRPr lang="en-US"/>
        </a:p>
      </dgm:t>
    </dgm:pt>
    <dgm:pt modelId="{019702E4-3532-4EB0-818A-3FBA62225EAC}" type="parTrans" cxnId="{2413DB30-6639-40DE-98B8-0C5CA162907B}">
      <dgm:prSet/>
      <dgm:spPr/>
      <dgm:t>
        <a:bodyPr/>
        <a:lstStyle/>
        <a:p>
          <a:endParaRPr lang="en-US"/>
        </a:p>
      </dgm:t>
    </dgm:pt>
    <dgm:pt modelId="{A8D93033-46BF-426A-999C-6B08D88EB589}">
      <dgm:prSet phldrT="[Text]"/>
      <dgm:spPr/>
      <dgm:t>
        <a:bodyPr/>
        <a:lstStyle/>
        <a:p>
          <a:endParaRPr lang="en-US" dirty="0"/>
        </a:p>
      </dgm:t>
    </dgm:pt>
    <dgm:pt modelId="{F68CD401-6119-4261-ACCE-03E0EA4915E6}" type="sibTrans" cxnId="{FEB868EA-F01E-4602-A784-3FFFADE0DB89}">
      <dgm:prSet/>
      <dgm:spPr/>
      <dgm:t>
        <a:bodyPr/>
        <a:lstStyle/>
        <a:p>
          <a:endParaRPr lang="en-US"/>
        </a:p>
      </dgm:t>
    </dgm:pt>
    <dgm:pt modelId="{1F3EFAB1-91BC-473D-98A5-EB7CC65FBA03}" type="parTrans" cxnId="{FEB868EA-F01E-4602-A784-3FFFADE0DB89}">
      <dgm:prSet/>
      <dgm:spPr/>
      <dgm:t>
        <a:bodyPr/>
        <a:lstStyle/>
        <a:p>
          <a:endParaRPr lang="en-US"/>
        </a:p>
      </dgm:t>
    </dgm:pt>
    <dgm:pt modelId="{10149877-06CF-42D7-AEB3-CE69C8D9E96A}">
      <dgm:prSet phldrT="[Text]" phldr="1"/>
      <dgm:spPr/>
      <dgm:t>
        <a:bodyPr/>
        <a:lstStyle/>
        <a:p>
          <a:endParaRPr lang="en-US" dirty="0"/>
        </a:p>
      </dgm:t>
    </dgm:pt>
    <dgm:pt modelId="{82D32AF7-167A-4505-9CFD-E71339EB176A}" type="sibTrans" cxnId="{98E09EFE-2B6A-4155-B43C-1938C75812E8}">
      <dgm:prSet/>
      <dgm:spPr/>
      <dgm:t>
        <a:bodyPr/>
        <a:lstStyle/>
        <a:p>
          <a:endParaRPr lang="en-US"/>
        </a:p>
      </dgm:t>
    </dgm:pt>
    <dgm:pt modelId="{A3AEA396-A17C-4189-A0D6-B421F84CAA7D}" type="parTrans" cxnId="{98E09EFE-2B6A-4155-B43C-1938C75812E8}">
      <dgm:prSet/>
      <dgm:spPr/>
      <dgm:t>
        <a:bodyPr/>
        <a:lstStyle/>
        <a:p>
          <a:endParaRPr lang="en-US"/>
        </a:p>
      </dgm:t>
    </dgm:pt>
    <dgm:pt modelId="{178B4332-3BB9-4B4C-9A1C-936BC8E27EFF}" type="pres">
      <dgm:prSet presAssocID="{3705A8F7-EBD4-4D85-AFDA-9142BB26CBA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BD76387-CD9D-4259-9236-A983F065C3D5}" type="pres">
      <dgm:prSet presAssocID="{3705A8F7-EBD4-4D85-AFDA-9142BB26CBAD}" presName="dummyMaxCanvas" presStyleCnt="0"/>
      <dgm:spPr/>
    </dgm:pt>
    <dgm:pt modelId="{93D6EAEF-9CE6-477D-B6CC-6ED4F8113B3D}" type="pres">
      <dgm:prSet presAssocID="{3705A8F7-EBD4-4D85-AFDA-9142BB26CBAD}" presName="parentComposite" presStyleCnt="0"/>
      <dgm:spPr/>
    </dgm:pt>
    <dgm:pt modelId="{1CD81538-8722-4A4B-9E5F-E9C3F4518E9C}" type="pres">
      <dgm:prSet presAssocID="{3705A8F7-EBD4-4D85-AFDA-9142BB26CBAD}" presName="parent1" presStyleLbl="alignAccFollowNode1" presStyleIdx="0" presStyleCnt="4" custScaleX="206052">
        <dgm:presLayoutVars>
          <dgm:chMax val="4"/>
        </dgm:presLayoutVars>
      </dgm:prSet>
      <dgm:spPr/>
    </dgm:pt>
    <dgm:pt modelId="{80D06EFF-B934-46A1-8A13-9F3DBA56AD2B}" type="pres">
      <dgm:prSet presAssocID="{3705A8F7-EBD4-4D85-AFDA-9142BB26CBAD}" presName="parent2" presStyleLbl="alignAccFollowNode1" presStyleIdx="1" presStyleCnt="4">
        <dgm:presLayoutVars>
          <dgm:chMax val="4"/>
        </dgm:presLayoutVars>
      </dgm:prSet>
      <dgm:spPr/>
    </dgm:pt>
    <dgm:pt modelId="{B5CE4511-5BFD-4AB2-89E5-26C7DFED852F}" type="pres">
      <dgm:prSet presAssocID="{3705A8F7-EBD4-4D85-AFDA-9142BB26CBAD}" presName="childrenComposite" presStyleCnt="0"/>
      <dgm:spPr/>
    </dgm:pt>
    <dgm:pt modelId="{08E0E0C3-2FF3-4741-B071-DAC823F96239}" type="pres">
      <dgm:prSet presAssocID="{3705A8F7-EBD4-4D85-AFDA-9142BB26CBAD}" presName="dummyMaxCanvas_ChildArea" presStyleCnt="0"/>
      <dgm:spPr/>
    </dgm:pt>
    <dgm:pt modelId="{6A792C2F-4933-4351-8987-30E801789C18}" type="pres">
      <dgm:prSet presAssocID="{3705A8F7-EBD4-4D85-AFDA-9142BB26CBAD}" presName="fulcrum" presStyleLbl="alignAccFollowNode1" presStyleIdx="2" presStyleCnt="4"/>
      <dgm:spPr/>
    </dgm:pt>
    <dgm:pt modelId="{ECAA95C8-971E-4FA9-BDA9-F8667346E318}" type="pres">
      <dgm:prSet presAssocID="{3705A8F7-EBD4-4D85-AFDA-9142BB26CBAD}" presName="balance_23" presStyleLbl="alignAccFollowNode1" presStyleIdx="3" presStyleCnt="4" custScaleX="100878" custScaleY="142753">
        <dgm:presLayoutVars>
          <dgm:bulletEnabled val="1"/>
        </dgm:presLayoutVars>
      </dgm:prSet>
      <dgm:spPr/>
    </dgm:pt>
    <dgm:pt modelId="{D4F961FD-7729-4D71-B6C5-EC094AF5D176}" type="pres">
      <dgm:prSet presAssocID="{3705A8F7-EBD4-4D85-AFDA-9142BB26CBAD}" presName="right_23_1" presStyleLbl="node1" presStyleIdx="0" presStyleCnt="5" custLinFactNeighborY="-9675">
        <dgm:presLayoutVars>
          <dgm:bulletEnabled val="1"/>
        </dgm:presLayoutVars>
      </dgm:prSet>
      <dgm:spPr/>
    </dgm:pt>
    <dgm:pt modelId="{EFCA7FBF-6939-4EEC-8BE2-72D02FE90316}" type="pres">
      <dgm:prSet presAssocID="{3705A8F7-EBD4-4D85-AFDA-9142BB26CBAD}" presName="right_23_2" presStyleLbl="node1" presStyleIdx="1" presStyleCnt="5">
        <dgm:presLayoutVars>
          <dgm:bulletEnabled val="1"/>
        </dgm:presLayoutVars>
      </dgm:prSet>
      <dgm:spPr/>
    </dgm:pt>
    <dgm:pt modelId="{AA663669-D0AF-4D0A-8C65-60CAAA06CA77}" type="pres">
      <dgm:prSet presAssocID="{3705A8F7-EBD4-4D85-AFDA-9142BB26CBAD}" presName="right_23_3" presStyleLbl="node1" presStyleIdx="2" presStyleCnt="5">
        <dgm:presLayoutVars>
          <dgm:bulletEnabled val="1"/>
        </dgm:presLayoutVars>
      </dgm:prSet>
      <dgm:spPr/>
    </dgm:pt>
    <dgm:pt modelId="{08C060F5-DADE-48E8-A137-F7B738CF9A95}" type="pres">
      <dgm:prSet presAssocID="{3705A8F7-EBD4-4D85-AFDA-9142BB26CBAD}" presName="left_23_1" presStyleLbl="node1" presStyleIdx="3" presStyleCnt="5" custLinFactNeighborY="-6022">
        <dgm:presLayoutVars>
          <dgm:bulletEnabled val="1"/>
        </dgm:presLayoutVars>
      </dgm:prSet>
      <dgm:spPr/>
    </dgm:pt>
    <dgm:pt modelId="{EC4E252B-8B8A-4729-93C7-278CF426843A}" type="pres">
      <dgm:prSet presAssocID="{3705A8F7-EBD4-4D85-AFDA-9142BB26CBAD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CE85AC03-931D-42DB-8E94-0784D1CF3BBD}" type="presOf" srcId="{A8D93033-46BF-426A-999C-6B08D88EB589}" destId="{EFCA7FBF-6939-4EEC-8BE2-72D02FE90316}" srcOrd="0" destOrd="0" presId="urn:microsoft.com/office/officeart/2005/8/layout/balance1"/>
    <dgm:cxn modelId="{0F35820D-377C-493F-8AAB-67201792B654}" type="presOf" srcId="{14F880C8-4FF0-4F3F-8A62-487DEBA8B8D7}" destId="{80D06EFF-B934-46A1-8A13-9F3DBA56AD2B}" srcOrd="0" destOrd="0" presId="urn:microsoft.com/office/officeart/2005/8/layout/balance1"/>
    <dgm:cxn modelId="{31357914-9FFE-4E4C-A9F2-3191EFE7C8C3}" type="presOf" srcId="{3705A8F7-EBD4-4D85-AFDA-9142BB26CBAD}" destId="{178B4332-3BB9-4B4C-9A1C-936BC8E27EFF}" srcOrd="0" destOrd="0" presId="urn:microsoft.com/office/officeart/2005/8/layout/balance1"/>
    <dgm:cxn modelId="{2413DB30-6639-40DE-98B8-0C5CA162907B}" srcId="{3705A8F7-EBD4-4D85-AFDA-9142BB26CBAD}" destId="{14F880C8-4FF0-4F3F-8A62-487DEBA8B8D7}" srcOrd="1" destOrd="0" parTransId="{019702E4-3532-4EB0-818A-3FBA62225EAC}" sibTransId="{388FC4F2-BD57-4205-B968-F167F107F1E2}"/>
    <dgm:cxn modelId="{DD338D6A-5226-416C-BE08-F1AB4E85D5C6}" srcId="{A0E2FDC2-7410-41AC-A830-EF6CB676CBA6}" destId="{BD19504E-F610-49F9-BC9F-7AD035D89DDF}" srcOrd="0" destOrd="0" parTransId="{BAD2F3FD-70D8-4D4E-9456-858F7FE0E1AA}" sibTransId="{C9B9420E-68F4-4808-ACCD-601E7D3A134A}"/>
    <dgm:cxn modelId="{14133180-337F-456B-B4B9-506818AB05FE}" type="presOf" srcId="{A5F663BB-35CE-4ADF-A608-3E407BD7E5A5}" destId="{EC4E252B-8B8A-4729-93C7-278CF426843A}" srcOrd="0" destOrd="0" presId="urn:microsoft.com/office/officeart/2005/8/layout/balance1"/>
    <dgm:cxn modelId="{7CC76986-6A94-412D-8FE6-955A05770D8B}" srcId="{14F880C8-4FF0-4F3F-8A62-487DEBA8B8D7}" destId="{7377A87A-9372-4759-8999-C1B7EE8F3430}" srcOrd="2" destOrd="0" parTransId="{933A8C34-99ED-4FBC-BAB4-9EC3F5DD2F8B}" sibTransId="{8B066BDD-AFC3-4342-9B16-C130E14D453B}"/>
    <dgm:cxn modelId="{2C1E51A4-727B-4DA3-9955-E833032EFEE4}" type="presOf" srcId="{A0E2FDC2-7410-41AC-A830-EF6CB676CBA6}" destId="{1CD81538-8722-4A4B-9E5F-E9C3F4518E9C}" srcOrd="0" destOrd="0" presId="urn:microsoft.com/office/officeart/2005/8/layout/balance1"/>
    <dgm:cxn modelId="{896B66A6-0DC9-4252-860B-7D8725753C89}" type="presOf" srcId="{BD19504E-F610-49F9-BC9F-7AD035D89DDF}" destId="{08C060F5-DADE-48E8-A137-F7B738CF9A95}" srcOrd="0" destOrd="0" presId="urn:microsoft.com/office/officeart/2005/8/layout/balance1"/>
    <dgm:cxn modelId="{2140EBA6-BD96-4B20-A2E0-8A35B7033028}" type="presOf" srcId="{10149877-06CF-42D7-AEB3-CE69C8D9E96A}" destId="{D4F961FD-7729-4D71-B6C5-EC094AF5D176}" srcOrd="0" destOrd="0" presId="urn:microsoft.com/office/officeart/2005/8/layout/balance1"/>
    <dgm:cxn modelId="{788934B8-66EB-4FA0-9784-89C7EBA05422}" srcId="{3705A8F7-EBD4-4D85-AFDA-9142BB26CBAD}" destId="{A0E2FDC2-7410-41AC-A830-EF6CB676CBA6}" srcOrd="0" destOrd="0" parTransId="{86FCCE32-1060-47F6-A1F5-E591EDA28106}" sibTransId="{3BC28351-29BE-4A93-943A-6FD9855F0EE2}"/>
    <dgm:cxn modelId="{50DD79DC-F14B-4467-B0B1-0C822EDB0E81}" type="presOf" srcId="{7377A87A-9372-4759-8999-C1B7EE8F3430}" destId="{AA663669-D0AF-4D0A-8C65-60CAAA06CA77}" srcOrd="0" destOrd="0" presId="urn:microsoft.com/office/officeart/2005/8/layout/balance1"/>
    <dgm:cxn modelId="{FEB868EA-F01E-4602-A784-3FFFADE0DB89}" srcId="{14F880C8-4FF0-4F3F-8A62-487DEBA8B8D7}" destId="{A8D93033-46BF-426A-999C-6B08D88EB589}" srcOrd="1" destOrd="0" parTransId="{1F3EFAB1-91BC-473D-98A5-EB7CC65FBA03}" sibTransId="{F68CD401-6119-4261-ACCE-03E0EA4915E6}"/>
    <dgm:cxn modelId="{A31DFDFA-E246-42DB-9C7E-A34FAA32E897}" srcId="{A0E2FDC2-7410-41AC-A830-EF6CB676CBA6}" destId="{A5F663BB-35CE-4ADF-A608-3E407BD7E5A5}" srcOrd="1" destOrd="0" parTransId="{8ECE8054-085C-441C-8588-9BF73B458FF6}" sibTransId="{0A9D4E71-2553-4609-95CD-DD80B4466CC3}"/>
    <dgm:cxn modelId="{98E09EFE-2B6A-4155-B43C-1938C75812E8}" srcId="{14F880C8-4FF0-4F3F-8A62-487DEBA8B8D7}" destId="{10149877-06CF-42D7-AEB3-CE69C8D9E96A}" srcOrd="0" destOrd="0" parTransId="{A3AEA396-A17C-4189-A0D6-B421F84CAA7D}" sibTransId="{82D32AF7-167A-4505-9CFD-E71339EB176A}"/>
    <dgm:cxn modelId="{E29913E4-DCDB-4818-9520-D146E326F85D}" type="presParOf" srcId="{178B4332-3BB9-4B4C-9A1C-936BC8E27EFF}" destId="{8BD76387-CD9D-4259-9236-A983F065C3D5}" srcOrd="0" destOrd="0" presId="urn:microsoft.com/office/officeart/2005/8/layout/balance1"/>
    <dgm:cxn modelId="{87853D26-6C1E-46DE-864A-AA0BE5E8EBE8}" type="presParOf" srcId="{178B4332-3BB9-4B4C-9A1C-936BC8E27EFF}" destId="{93D6EAEF-9CE6-477D-B6CC-6ED4F8113B3D}" srcOrd="1" destOrd="0" presId="urn:microsoft.com/office/officeart/2005/8/layout/balance1"/>
    <dgm:cxn modelId="{CF6C1486-66F1-4F4B-A8E4-DEDF33057CAB}" type="presParOf" srcId="{93D6EAEF-9CE6-477D-B6CC-6ED4F8113B3D}" destId="{1CD81538-8722-4A4B-9E5F-E9C3F4518E9C}" srcOrd="0" destOrd="0" presId="urn:microsoft.com/office/officeart/2005/8/layout/balance1"/>
    <dgm:cxn modelId="{AC013F1E-CDBD-4145-B786-91F351F6FF0A}" type="presParOf" srcId="{93D6EAEF-9CE6-477D-B6CC-6ED4F8113B3D}" destId="{80D06EFF-B934-46A1-8A13-9F3DBA56AD2B}" srcOrd="1" destOrd="0" presId="urn:microsoft.com/office/officeart/2005/8/layout/balance1"/>
    <dgm:cxn modelId="{595951FE-8661-4B71-A362-256BEF908015}" type="presParOf" srcId="{178B4332-3BB9-4B4C-9A1C-936BC8E27EFF}" destId="{B5CE4511-5BFD-4AB2-89E5-26C7DFED852F}" srcOrd="2" destOrd="0" presId="urn:microsoft.com/office/officeart/2005/8/layout/balance1"/>
    <dgm:cxn modelId="{C9C13210-D21F-4770-95D7-B50C46B10E9F}" type="presParOf" srcId="{B5CE4511-5BFD-4AB2-89E5-26C7DFED852F}" destId="{08E0E0C3-2FF3-4741-B071-DAC823F96239}" srcOrd="0" destOrd="0" presId="urn:microsoft.com/office/officeart/2005/8/layout/balance1"/>
    <dgm:cxn modelId="{499AC4B2-CA66-4E9A-91AD-2353F941E845}" type="presParOf" srcId="{B5CE4511-5BFD-4AB2-89E5-26C7DFED852F}" destId="{6A792C2F-4933-4351-8987-30E801789C18}" srcOrd="1" destOrd="0" presId="urn:microsoft.com/office/officeart/2005/8/layout/balance1"/>
    <dgm:cxn modelId="{59020555-3282-473C-8C76-AAD7D651650A}" type="presParOf" srcId="{B5CE4511-5BFD-4AB2-89E5-26C7DFED852F}" destId="{ECAA95C8-971E-4FA9-BDA9-F8667346E318}" srcOrd="2" destOrd="0" presId="urn:microsoft.com/office/officeart/2005/8/layout/balance1"/>
    <dgm:cxn modelId="{6E6CECAB-CB21-44B9-A654-76CD30498A3A}" type="presParOf" srcId="{B5CE4511-5BFD-4AB2-89E5-26C7DFED852F}" destId="{D4F961FD-7729-4D71-B6C5-EC094AF5D176}" srcOrd="3" destOrd="0" presId="urn:microsoft.com/office/officeart/2005/8/layout/balance1"/>
    <dgm:cxn modelId="{F159BD72-B7C1-4ECB-9744-EE548B408643}" type="presParOf" srcId="{B5CE4511-5BFD-4AB2-89E5-26C7DFED852F}" destId="{EFCA7FBF-6939-4EEC-8BE2-72D02FE90316}" srcOrd="4" destOrd="0" presId="urn:microsoft.com/office/officeart/2005/8/layout/balance1"/>
    <dgm:cxn modelId="{CB80808B-15A7-4572-97C0-57BB673694F4}" type="presParOf" srcId="{B5CE4511-5BFD-4AB2-89E5-26C7DFED852F}" destId="{AA663669-D0AF-4D0A-8C65-60CAAA06CA77}" srcOrd="5" destOrd="0" presId="urn:microsoft.com/office/officeart/2005/8/layout/balance1"/>
    <dgm:cxn modelId="{0E5F9BF4-4EB0-4BD6-BF9D-23B17791A4D9}" type="presParOf" srcId="{B5CE4511-5BFD-4AB2-89E5-26C7DFED852F}" destId="{08C060F5-DADE-48E8-A137-F7B738CF9A95}" srcOrd="6" destOrd="0" presId="urn:microsoft.com/office/officeart/2005/8/layout/balance1"/>
    <dgm:cxn modelId="{D0A0530E-04F2-42A7-8D69-B6531F59B89F}" type="presParOf" srcId="{B5CE4511-5BFD-4AB2-89E5-26C7DFED852F}" destId="{EC4E252B-8B8A-4729-93C7-278CF426843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1AB1E8-D34A-4E4A-BFD0-A47F37E1C570}" type="doc">
      <dgm:prSet loTypeId="urn:microsoft.com/office/officeart/2005/8/layout/chevron2" loCatId="list" qsTypeId="urn:microsoft.com/office/officeart/2005/8/quickstyle/3d2#5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3EA819D-80E9-48D4-AC02-5D86EEC49948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E2539C11-4E8D-496F-AE06-F342E3623EC7}" type="parTrans" cxnId="{44AEA59D-BE4B-4E59-BBA2-DC0A315BB323}">
      <dgm:prSet/>
      <dgm:spPr/>
      <dgm:t>
        <a:bodyPr/>
        <a:lstStyle/>
        <a:p>
          <a:endParaRPr lang="en-US"/>
        </a:p>
      </dgm:t>
    </dgm:pt>
    <dgm:pt modelId="{26BECA5C-8FD1-497E-BAAB-29330848D7C0}" type="sibTrans" cxnId="{44AEA59D-BE4B-4E59-BBA2-DC0A315BB323}">
      <dgm:prSet/>
      <dgm:spPr/>
      <dgm:t>
        <a:bodyPr/>
        <a:lstStyle/>
        <a:p>
          <a:endParaRPr lang="en-US"/>
        </a:p>
      </dgm:t>
    </dgm:pt>
    <dgm:pt modelId="{923F7CEE-0426-4262-89BD-B32BBEA9B800}">
      <dgm:prSet phldrT="[Text]"/>
      <dgm:spPr/>
      <dgm:t>
        <a:bodyPr/>
        <a:lstStyle/>
        <a:p>
          <a:r>
            <a:rPr lang="en-US" dirty="0" err="1"/>
            <a:t>Konsekuensi</a:t>
          </a:r>
          <a:r>
            <a:rPr lang="en-US" dirty="0"/>
            <a:t> </a:t>
          </a:r>
          <a:r>
            <a:rPr lang="en-US" dirty="0" err="1"/>
            <a:t>penerapan</a:t>
          </a:r>
          <a:r>
            <a:rPr lang="en-US" dirty="0"/>
            <a:t> </a:t>
          </a:r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rendah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NRV</a:t>
          </a:r>
        </a:p>
      </dgm:t>
    </dgm:pt>
    <dgm:pt modelId="{CB056916-BD4F-419B-B289-D84255BE5A22}" type="parTrans" cxnId="{3348703A-CA95-4151-8EE0-287F629E3366}">
      <dgm:prSet/>
      <dgm:spPr/>
      <dgm:t>
        <a:bodyPr/>
        <a:lstStyle/>
        <a:p>
          <a:endParaRPr lang="en-US"/>
        </a:p>
      </dgm:t>
    </dgm:pt>
    <dgm:pt modelId="{71B93FED-B188-46B9-9394-D754E03179A8}" type="sibTrans" cxnId="{3348703A-CA95-4151-8EE0-287F629E3366}">
      <dgm:prSet/>
      <dgm:spPr/>
      <dgm:t>
        <a:bodyPr/>
        <a:lstStyle/>
        <a:p>
          <a:endParaRPr lang="en-US"/>
        </a:p>
      </dgm:t>
    </dgm:pt>
    <dgm:pt modelId="{296B182C-9975-48A9-B54D-8AA113B972A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54E47184-8348-47CD-B0B3-6A63FAD235F4}" type="parTrans" cxnId="{3A6E957B-BC50-490F-AE9F-2C0D54F0A0E1}">
      <dgm:prSet/>
      <dgm:spPr/>
      <dgm:t>
        <a:bodyPr/>
        <a:lstStyle/>
        <a:p>
          <a:endParaRPr lang="en-US"/>
        </a:p>
      </dgm:t>
    </dgm:pt>
    <dgm:pt modelId="{6C42C88E-31A8-4D1F-A0B5-BB4804690F25}" type="sibTrans" cxnId="{3A6E957B-BC50-490F-AE9F-2C0D54F0A0E1}">
      <dgm:prSet/>
      <dgm:spPr/>
      <dgm:t>
        <a:bodyPr/>
        <a:lstStyle/>
        <a:p>
          <a:endParaRPr lang="en-US"/>
        </a:p>
      </dgm:t>
    </dgm:pt>
    <dgm:pt modelId="{F8D23228-6D1B-4C54-B00E-31F6289A50F3}">
      <dgm:prSet phldrT="[Text]"/>
      <dgm:spPr/>
      <dgm:t>
        <a:bodyPr/>
        <a:lstStyle/>
        <a:p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pencatatan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dampaknya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laba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penyesuaian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beban</a:t>
          </a:r>
          <a:r>
            <a:rPr lang="en-US" dirty="0"/>
            <a:t> </a:t>
          </a:r>
          <a:r>
            <a:rPr lang="en-US" dirty="0" err="1"/>
            <a:t>pokok</a:t>
          </a:r>
          <a:r>
            <a:rPr lang="en-US" dirty="0"/>
            <a:t> </a:t>
          </a:r>
          <a:r>
            <a:rPr lang="en-US" dirty="0" err="1"/>
            <a:t>penjualan</a:t>
          </a:r>
          <a:r>
            <a:rPr lang="en-US" dirty="0"/>
            <a:t> yang </a:t>
          </a:r>
          <a:r>
            <a:rPr lang="en-US" dirty="0" err="1"/>
            <a:t>dicatat</a:t>
          </a:r>
          <a:endParaRPr lang="en-US" dirty="0"/>
        </a:p>
      </dgm:t>
    </dgm:pt>
    <dgm:pt modelId="{B9379637-7605-474E-A908-7D30E42FF9D8}" type="parTrans" cxnId="{59ADF020-1208-443F-8E69-7FB7BB9AD7AC}">
      <dgm:prSet/>
      <dgm:spPr/>
      <dgm:t>
        <a:bodyPr/>
        <a:lstStyle/>
        <a:p>
          <a:endParaRPr lang="en-US"/>
        </a:p>
      </dgm:t>
    </dgm:pt>
    <dgm:pt modelId="{5247D341-EA3B-4EEA-9494-0DF71D7ACE3F}" type="sibTrans" cxnId="{59ADF020-1208-443F-8E69-7FB7BB9AD7AC}">
      <dgm:prSet/>
      <dgm:spPr/>
      <dgm:t>
        <a:bodyPr/>
        <a:lstStyle/>
        <a:p>
          <a:endParaRPr lang="en-US"/>
        </a:p>
      </dgm:t>
    </dgm:pt>
    <dgm:pt modelId="{6D7BA0C3-7737-452E-A9F2-8568107217D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ACCAA6E-D809-4AAF-9C81-CE288A45A39F}" type="parTrans" cxnId="{0DD1A199-754E-442F-954B-5B6282F24816}">
      <dgm:prSet/>
      <dgm:spPr/>
      <dgm:t>
        <a:bodyPr/>
        <a:lstStyle/>
        <a:p>
          <a:endParaRPr lang="en-US"/>
        </a:p>
      </dgm:t>
    </dgm:pt>
    <dgm:pt modelId="{7F34481F-418A-4429-A270-0D6A2F47774C}" type="sibTrans" cxnId="{0DD1A199-754E-442F-954B-5B6282F24816}">
      <dgm:prSet/>
      <dgm:spPr/>
      <dgm:t>
        <a:bodyPr/>
        <a:lstStyle/>
        <a:p>
          <a:endParaRPr lang="en-US"/>
        </a:p>
      </dgm:t>
    </dgm:pt>
    <dgm:pt modelId="{B264745B-6B1E-49CA-9F76-8A0CA5A59936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Beban</a:t>
          </a:r>
          <a:r>
            <a:rPr lang="en-US" dirty="0"/>
            <a:t> </a:t>
          </a:r>
          <a:r>
            <a:rPr lang="en-US" dirty="0" err="1"/>
            <a:t>Pokok</a:t>
          </a:r>
          <a:r>
            <a:rPr lang="en-US" dirty="0"/>
            <a:t> </a:t>
          </a:r>
          <a:r>
            <a:rPr lang="en-US" dirty="0" err="1"/>
            <a:t>Penjualan</a:t>
          </a:r>
          <a:endParaRPr lang="en-US" dirty="0"/>
        </a:p>
      </dgm:t>
    </dgm:pt>
    <dgm:pt modelId="{FB5A5670-A91C-40F1-BEA3-AE3627A4DA36}" type="parTrans" cxnId="{841A4F70-351B-4D64-862B-E5E88592C387}">
      <dgm:prSet/>
      <dgm:spPr/>
      <dgm:t>
        <a:bodyPr/>
        <a:lstStyle/>
        <a:p>
          <a:endParaRPr lang="en-US"/>
        </a:p>
      </dgm:t>
    </dgm:pt>
    <dgm:pt modelId="{DD358CEA-C2BD-4F3A-B6D2-2730AD7665D5}" type="sibTrans" cxnId="{841A4F70-351B-4D64-862B-E5E88592C387}">
      <dgm:prSet/>
      <dgm:spPr/>
      <dgm:t>
        <a:bodyPr/>
        <a:lstStyle/>
        <a:p>
          <a:endParaRPr lang="en-US"/>
        </a:p>
      </dgm:t>
    </dgm:pt>
    <dgm:pt modelId="{9AEB524A-0B16-499D-ABAF-60D8E8AAE9B8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Penjualan</a:t>
          </a:r>
          <a:endParaRPr lang="en-US" dirty="0"/>
        </a:p>
      </dgm:t>
    </dgm:pt>
    <dgm:pt modelId="{64B03948-D6BD-4AF4-BEAC-6168A2860E32}" type="parTrans" cxnId="{BCEE09E3-3E6D-4B31-8438-A0E46D15E81A}">
      <dgm:prSet/>
      <dgm:spPr/>
      <dgm:t>
        <a:bodyPr/>
        <a:lstStyle/>
        <a:p>
          <a:endParaRPr lang="en-US"/>
        </a:p>
      </dgm:t>
    </dgm:pt>
    <dgm:pt modelId="{1D6BFF30-FC3E-4051-8B8F-B8452F189479}" type="sibTrans" cxnId="{BCEE09E3-3E6D-4B31-8438-A0E46D15E81A}">
      <dgm:prSet/>
      <dgm:spPr/>
      <dgm:t>
        <a:bodyPr/>
        <a:lstStyle/>
        <a:p>
          <a:endParaRPr lang="en-US"/>
        </a:p>
      </dgm:t>
    </dgm:pt>
    <dgm:pt modelId="{A69A2F9E-34F7-4377-9084-6BB6893A752A}" type="pres">
      <dgm:prSet presAssocID="{261AB1E8-D34A-4E4A-BFD0-A47F37E1C570}" presName="linearFlow" presStyleCnt="0">
        <dgm:presLayoutVars>
          <dgm:dir/>
          <dgm:animLvl val="lvl"/>
          <dgm:resizeHandles val="exact"/>
        </dgm:presLayoutVars>
      </dgm:prSet>
      <dgm:spPr/>
    </dgm:pt>
    <dgm:pt modelId="{97C0D45A-7CDA-4DAA-AF09-F02D276EDF83}" type="pres">
      <dgm:prSet presAssocID="{D3EA819D-80E9-48D4-AC02-5D86EEC49948}" presName="composite" presStyleCnt="0"/>
      <dgm:spPr/>
    </dgm:pt>
    <dgm:pt modelId="{554E0D83-93F9-467F-947F-258F554F964B}" type="pres">
      <dgm:prSet presAssocID="{D3EA819D-80E9-48D4-AC02-5D86EEC499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3584271-8E99-4208-8D86-558078899CC9}" type="pres">
      <dgm:prSet presAssocID="{D3EA819D-80E9-48D4-AC02-5D86EEC49948}" presName="descendantText" presStyleLbl="alignAcc1" presStyleIdx="0" presStyleCnt="3">
        <dgm:presLayoutVars>
          <dgm:bulletEnabled val="1"/>
        </dgm:presLayoutVars>
      </dgm:prSet>
      <dgm:spPr/>
    </dgm:pt>
    <dgm:pt modelId="{63B98DD6-E4B9-4444-9A36-7C1422DAC75F}" type="pres">
      <dgm:prSet presAssocID="{26BECA5C-8FD1-497E-BAAB-29330848D7C0}" presName="sp" presStyleCnt="0"/>
      <dgm:spPr/>
    </dgm:pt>
    <dgm:pt modelId="{1316811F-AC84-48DC-BD3F-4ACB4D7C49EB}" type="pres">
      <dgm:prSet presAssocID="{296B182C-9975-48A9-B54D-8AA113B972AB}" presName="composite" presStyleCnt="0"/>
      <dgm:spPr/>
    </dgm:pt>
    <dgm:pt modelId="{2133300D-D0C1-4A4D-84D5-AB7DB75D2502}" type="pres">
      <dgm:prSet presAssocID="{296B182C-9975-48A9-B54D-8AA113B972A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06B1EF5-487A-45EB-8A4C-3352AB657C71}" type="pres">
      <dgm:prSet presAssocID="{296B182C-9975-48A9-B54D-8AA113B972AB}" presName="descendantText" presStyleLbl="alignAcc1" presStyleIdx="1" presStyleCnt="3">
        <dgm:presLayoutVars>
          <dgm:bulletEnabled val="1"/>
        </dgm:presLayoutVars>
      </dgm:prSet>
      <dgm:spPr/>
    </dgm:pt>
    <dgm:pt modelId="{5228B880-C3FE-4BAE-B02A-79C5531ED254}" type="pres">
      <dgm:prSet presAssocID="{6C42C88E-31A8-4D1F-A0B5-BB4804690F25}" presName="sp" presStyleCnt="0"/>
      <dgm:spPr/>
    </dgm:pt>
    <dgm:pt modelId="{BBE882DA-1990-488A-A3B3-847DF4DC4915}" type="pres">
      <dgm:prSet presAssocID="{6D7BA0C3-7737-452E-A9F2-8568107217D6}" presName="composite" presStyleCnt="0"/>
      <dgm:spPr/>
    </dgm:pt>
    <dgm:pt modelId="{0B7BD16E-BC7D-4B0C-9ED7-1DE00C42ADE5}" type="pres">
      <dgm:prSet presAssocID="{6D7BA0C3-7737-452E-A9F2-8568107217D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E2E33AA-FE6F-4A6A-8611-88C509608D13}" type="pres">
      <dgm:prSet presAssocID="{6D7BA0C3-7737-452E-A9F2-8568107217D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9ADF020-1208-443F-8E69-7FB7BB9AD7AC}" srcId="{296B182C-9975-48A9-B54D-8AA113B972AB}" destId="{F8D23228-6D1B-4C54-B00E-31F6289A50F3}" srcOrd="0" destOrd="0" parTransId="{B9379637-7605-474E-A908-7D30E42FF9D8}" sibTransId="{5247D341-EA3B-4EEA-9494-0DF71D7ACE3F}"/>
    <dgm:cxn modelId="{3348703A-CA95-4151-8EE0-287F629E3366}" srcId="{D3EA819D-80E9-48D4-AC02-5D86EEC49948}" destId="{923F7CEE-0426-4262-89BD-B32BBEA9B800}" srcOrd="0" destOrd="0" parTransId="{CB056916-BD4F-419B-B289-D84255BE5A22}" sibTransId="{71B93FED-B188-46B9-9394-D754E03179A8}"/>
    <dgm:cxn modelId="{841A4F70-351B-4D64-862B-E5E88592C387}" srcId="{6D7BA0C3-7737-452E-A9F2-8568107217D6}" destId="{B264745B-6B1E-49CA-9F76-8A0CA5A59936}" srcOrd="0" destOrd="0" parTransId="{FB5A5670-A91C-40F1-BEA3-AE3627A4DA36}" sibTransId="{DD358CEA-C2BD-4F3A-B6D2-2730AD7665D5}"/>
    <dgm:cxn modelId="{3A6E957B-BC50-490F-AE9F-2C0D54F0A0E1}" srcId="{261AB1E8-D34A-4E4A-BFD0-A47F37E1C570}" destId="{296B182C-9975-48A9-B54D-8AA113B972AB}" srcOrd="1" destOrd="0" parTransId="{54E47184-8348-47CD-B0B3-6A63FAD235F4}" sibTransId="{6C42C88E-31A8-4D1F-A0B5-BB4804690F25}"/>
    <dgm:cxn modelId="{432BC980-0AEF-4E16-BA32-E2B78F0C8A28}" type="presOf" srcId="{296B182C-9975-48A9-B54D-8AA113B972AB}" destId="{2133300D-D0C1-4A4D-84D5-AB7DB75D2502}" srcOrd="0" destOrd="0" presId="urn:microsoft.com/office/officeart/2005/8/layout/chevron2"/>
    <dgm:cxn modelId="{086B0999-743C-4A3F-AED7-5C408E5F65AC}" type="presOf" srcId="{9AEB524A-0B16-499D-ABAF-60D8E8AAE9B8}" destId="{6E2E33AA-FE6F-4A6A-8611-88C509608D13}" srcOrd="0" destOrd="1" presId="urn:microsoft.com/office/officeart/2005/8/layout/chevron2"/>
    <dgm:cxn modelId="{0DD1A199-754E-442F-954B-5B6282F24816}" srcId="{261AB1E8-D34A-4E4A-BFD0-A47F37E1C570}" destId="{6D7BA0C3-7737-452E-A9F2-8568107217D6}" srcOrd="2" destOrd="0" parTransId="{3ACCAA6E-D809-4AAF-9C81-CE288A45A39F}" sibTransId="{7F34481F-418A-4429-A270-0D6A2F47774C}"/>
    <dgm:cxn modelId="{44AEA59D-BE4B-4E59-BBA2-DC0A315BB323}" srcId="{261AB1E8-D34A-4E4A-BFD0-A47F37E1C570}" destId="{D3EA819D-80E9-48D4-AC02-5D86EEC49948}" srcOrd="0" destOrd="0" parTransId="{E2539C11-4E8D-496F-AE06-F342E3623EC7}" sibTransId="{26BECA5C-8FD1-497E-BAAB-29330848D7C0}"/>
    <dgm:cxn modelId="{706C04A2-52E2-4B72-BA53-9099A35750FC}" type="presOf" srcId="{F8D23228-6D1B-4C54-B00E-31F6289A50F3}" destId="{406B1EF5-487A-45EB-8A4C-3352AB657C71}" srcOrd="0" destOrd="0" presId="urn:microsoft.com/office/officeart/2005/8/layout/chevron2"/>
    <dgm:cxn modelId="{09DCDEBD-31FF-460C-A80A-6A21E6CB1658}" type="presOf" srcId="{B264745B-6B1E-49CA-9F76-8A0CA5A59936}" destId="{6E2E33AA-FE6F-4A6A-8611-88C509608D13}" srcOrd="0" destOrd="0" presId="urn:microsoft.com/office/officeart/2005/8/layout/chevron2"/>
    <dgm:cxn modelId="{8B50CDC7-933A-4D70-8C86-5615B43E9815}" type="presOf" srcId="{D3EA819D-80E9-48D4-AC02-5D86EEC49948}" destId="{554E0D83-93F9-467F-947F-258F554F964B}" srcOrd="0" destOrd="0" presId="urn:microsoft.com/office/officeart/2005/8/layout/chevron2"/>
    <dgm:cxn modelId="{F5DF98CA-076F-4CC5-B8E5-D7162580F221}" type="presOf" srcId="{261AB1E8-D34A-4E4A-BFD0-A47F37E1C570}" destId="{A69A2F9E-34F7-4377-9084-6BB6893A752A}" srcOrd="0" destOrd="0" presId="urn:microsoft.com/office/officeart/2005/8/layout/chevron2"/>
    <dgm:cxn modelId="{28DD30D3-D5CC-48B1-9B34-BB0F5C8B4ACA}" type="presOf" srcId="{923F7CEE-0426-4262-89BD-B32BBEA9B800}" destId="{C3584271-8E99-4208-8D86-558078899CC9}" srcOrd="0" destOrd="0" presId="urn:microsoft.com/office/officeart/2005/8/layout/chevron2"/>
    <dgm:cxn modelId="{BCEE09E3-3E6D-4B31-8438-A0E46D15E81A}" srcId="{6D7BA0C3-7737-452E-A9F2-8568107217D6}" destId="{9AEB524A-0B16-499D-ABAF-60D8E8AAE9B8}" srcOrd="1" destOrd="0" parTransId="{64B03948-D6BD-4AF4-BEAC-6168A2860E32}" sibTransId="{1D6BFF30-FC3E-4051-8B8F-B8452F189479}"/>
    <dgm:cxn modelId="{4814FDFA-CEB2-4D21-8F57-6AB13C37C0E3}" type="presOf" srcId="{6D7BA0C3-7737-452E-A9F2-8568107217D6}" destId="{0B7BD16E-BC7D-4B0C-9ED7-1DE00C42ADE5}" srcOrd="0" destOrd="0" presId="urn:microsoft.com/office/officeart/2005/8/layout/chevron2"/>
    <dgm:cxn modelId="{9DE105A8-2671-432B-9650-A83E2070EF46}" type="presParOf" srcId="{A69A2F9E-34F7-4377-9084-6BB6893A752A}" destId="{97C0D45A-7CDA-4DAA-AF09-F02D276EDF83}" srcOrd="0" destOrd="0" presId="urn:microsoft.com/office/officeart/2005/8/layout/chevron2"/>
    <dgm:cxn modelId="{EB40A436-5C70-4462-9101-9327D0BA884F}" type="presParOf" srcId="{97C0D45A-7CDA-4DAA-AF09-F02D276EDF83}" destId="{554E0D83-93F9-467F-947F-258F554F964B}" srcOrd="0" destOrd="0" presId="urn:microsoft.com/office/officeart/2005/8/layout/chevron2"/>
    <dgm:cxn modelId="{ECA8A956-666B-4CB1-99AA-A8060384FE7E}" type="presParOf" srcId="{97C0D45A-7CDA-4DAA-AF09-F02D276EDF83}" destId="{C3584271-8E99-4208-8D86-558078899CC9}" srcOrd="1" destOrd="0" presId="urn:microsoft.com/office/officeart/2005/8/layout/chevron2"/>
    <dgm:cxn modelId="{FC2A4C34-8D9B-4AEF-BE93-633283626AEE}" type="presParOf" srcId="{A69A2F9E-34F7-4377-9084-6BB6893A752A}" destId="{63B98DD6-E4B9-4444-9A36-7C1422DAC75F}" srcOrd="1" destOrd="0" presId="urn:microsoft.com/office/officeart/2005/8/layout/chevron2"/>
    <dgm:cxn modelId="{ABA287D5-7E4C-482F-B419-4882E4978D75}" type="presParOf" srcId="{A69A2F9E-34F7-4377-9084-6BB6893A752A}" destId="{1316811F-AC84-48DC-BD3F-4ACB4D7C49EB}" srcOrd="2" destOrd="0" presId="urn:microsoft.com/office/officeart/2005/8/layout/chevron2"/>
    <dgm:cxn modelId="{68428987-561B-462F-9A12-291FDED7EEA1}" type="presParOf" srcId="{1316811F-AC84-48DC-BD3F-4ACB4D7C49EB}" destId="{2133300D-D0C1-4A4D-84D5-AB7DB75D2502}" srcOrd="0" destOrd="0" presId="urn:microsoft.com/office/officeart/2005/8/layout/chevron2"/>
    <dgm:cxn modelId="{DE64A91C-57BF-44D8-831B-FBCB0363A89A}" type="presParOf" srcId="{1316811F-AC84-48DC-BD3F-4ACB4D7C49EB}" destId="{406B1EF5-487A-45EB-8A4C-3352AB657C71}" srcOrd="1" destOrd="0" presId="urn:microsoft.com/office/officeart/2005/8/layout/chevron2"/>
    <dgm:cxn modelId="{BC26A8DB-5C18-46CA-B900-9C2780DF0DD6}" type="presParOf" srcId="{A69A2F9E-34F7-4377-9084-6BB6893A752A}" destId="{5228B880-C3FE-4BAE-B02A-79C5531ED254}" srcOrd="3" destOrd="0" presId="urn:microsoft.com/office/officeart/2005/8/layout/chevron2"/>
    <dgm:cxn modelId="{6BFF0D69-D9E1-4768-81D3-16603BD1E430}" type="presParOf" srcId="{A69A2F9E-34F7-4377-9084-6BB6893A752A}" destId="{BBE882DA-1990-488A-A3B3-847DF4DC4915}" srcOrd="4" destOrd="0" presId="urn:microsoft.com/office/officeart/2005/8/layout/chevron2"/>
    <dgm:cxn modelId="{9D5DAE06-0007-451E-9887-5065F22E63CC}" type="presParOf" srcId="{BBE882DA-1990-488A-A3B3-847DF4DC4915}" destId="{0B7BD16E-BC7D-4B0C-9ED7-1DE00C42ADE5}" srcOrd="0" destOrd="0" presId="urn:microsoft.com/office/officeart/2005/8/layout/chevron2"/>
    <dgm:cxn modelId="{E0A03685-71DF-4373-B998-1952BF3394F8}" type="presParOf" srcId="{BBE882DA-1990-488A-A3B3-847DF4DC4915}" destId="{6E2E33AA-FE6F-4A6A-8611-88C509608D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2B515-23AD-4A9A-81F9-2E7EAB2A247A}">
      <dsp:nvSpPr>
        <dsp:cNvPr id="0" name=""/>
        <dsp:cNvSpPr/>
      </dsp:nvSpPr>
      <dsp:spPr>
        <a:xfrm>
          <a:off x="1478377" y="637584"/>
          <a:ext cx="1485421" cy="12251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Raw materials inventory</a:t>
          </a:r>
        </a:p>
      </dsp:txBody>
      <dsp:txXfrm>
        <a:off x="1506571" y="665778"/>
        <a:ext cx="1429033" cy="906239"/>
      </dsp:txXfrm>
    </dsp:sp>
    <dsp:sp modelId="{523E7D73-FECF-49C4-B446-41B2594FA096}">
      <dsp:nvSpPr>
        <dsp:cNvPr id="0" name=""/>
        <dsp:cNvSpPr/>
      </dsp:nvSpPr>
      <dsp:spPr>
        <a:xfrm>
          <a:off x="2254677" y="500064"/>
          <a:ext cx="1948358" cy="1948358"/>
        </a:xfrm>
        <a:prstGeom prst="leftCircularArrow">
          <a:avLst>
            <a:gd name="adj1" fmla="val 4735"/>
            <a:gd name="adj2" fmla="val 605454"/>
            <a:gd name="adj3" fmla="val 2380964"/>
            <a:gd name="adj4" fmla="val 9024489"/>
            <a:gd name="adj5" fmla="val 552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BB7EE-FB21-4FDB-AD2A-D3B561F027BD}">
      <dsp:nvSpPr>
        <dsp:cNvPr id="0" name=""/>
        <dsp:cNvSpPr/>
      </dsp:nvSpPr>
      <dsp:spPr>
        <a:xfrm>
          <a:off x="1808470" y="1600211"/>
          <a:ext cx="1320374" cy="5250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Bahan</a:t>
          </a:r>
          <a:r>
            <a:rPr lang="en-US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Baku</a:t>
          </a:r>
        </a:p>
      </dsp:txBody>
      <dsp:txXfrm>
        <a:off x="1823849" y="1615590"/>
        <a:ext cx="1289616" cy="494311"/>
      </dsp:txXfrm>
    </dsp:sp>
    <dsp:sp modelId="{C80F379B-6DEA-4E9E-8910-FC084D35C4BC}">
      <dsp:nvSpPr>
        <dsp:cNvPr id="0" name=""/>
        <dsp:cNvSpPr/>
      </dsp:nvSpPr>
      <dsp:spPr>
        <a:xfrm>
          <a:off x="3568187" y="637584"/>
          <a:ext cx="1485421" cy="12251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Work in Process Inventory</a:t>
          </a:r>
        </a:p>
      </dsp:txBody>
      <dsp:txXfrm>
        <a:off x="3596381" y="928312"/>
        <a:ext cx="1429033" cy="906239"/>
      </dsp:txXfrm>
    </dsp:sp>
    <dsp:sp modelId="{78F5CED0-78DA-452A-957F-C3431F30F382}">
      <dsp:nvSpPr>
        <dsp:cNvPr id="0" name=""/>
        <dsp:cNvSpPr/>
      </dsp:nvSpPr>
      <dsp:spPr>
        <a:xfrm>
          <a:off x="4332109" y="4987"/>
          <a:ext cx="2138162" cy="2138162"/>
        </a:xfrm>
        <a:prstGeom prst="circularArrow">
          <a:avLst>
            <a:gd name="adj1" fmla="val 4315"/>
            <a:gd name="adj2" fmla="val 546033"/>
            <a:gd name="adj3" fmla="val 19278456"/>
            <a:gd name="adj4" fmla="val 12575511"/>
            <a:gd name="adj5" fmla="val 5034"/>
          </a:avLst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38BCF-1952-414A-8E23-97E5DAEDE065}">
      <dsp:nvSpPr>
        <dsp:cNvPr id="0" name=""/>
        <dsp:cNvSpPr/>
      </dsp:nvSpPr>
      <dsp:spPr>
        <a:xfrm>
          <a:off x="3898280" y="375049"/>
          <a:ext cx="1320374" cy="525069"/>
        </a:xfrm>
        <a:prstGeom prst="roundRect">
          <a:avLst>
            <a:gd name="adj" fmla="val 10000"/>
          </a:avLst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Barang</a:t>
          </a:r>
          <a:r>
            <a:rPr lang="en-US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dalam</a:t>
          </a:r>
          <a:r>
            <a:rPr lang="en-US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Penyelesaian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913659" y="390428"/>
        <a:ext cx="1289616" cy="494311"/>
      </dsp:txXfrm>
    </dsp:sp>
    <dsp:sp modelId="{13498680-7207-44AF-8E47-1D2EAF063C98}">
      <dsp:nvSpPr>
        <dsp:cNvPr id="0" name=""/>
        <dsp:cNvSpPr/>
      </dsp:nvSpPr>
      <dsp:spPr>
        <a:xfrm>
          <a:off x="5657997" y="637584"/>
          <a:ext cx="1485421" cy="12251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Finished Goods Inventory</a:t>
          </a:r>
        </a:p>
      </dsp:txBody>
      <dsp:txXfrm>
        <a:off x="5686191" y="665778"/>
        <a:ext cx="1429033" cy="906239"/>
      </dsp:txXfrm>
    </dsp:sp>
    <dsp:sp modelId="{964961E0-2FA7-4304-9975-B6A888D9EADE}">
      <dsp:nvSpPr>
        <dsp:cNvPr id="0" name=""/>
        <dsp:cNvSpPr/>
      </dsp:nvSpPr>
      <dsp:spPr>
        <a:xfrm>
          <a:off x="5988090" y="1600211"/>
          <a:ext cx="1320374" cy="525069"/>
        </a:xfrm>
        <a:prstGeom prst="roundRect">
          <a:avLst>
            <a:gd name="adj" fmla="val 10000"/>
          </a:avLst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Barang</a:t>
          </a:r>
          <a:r>
            <a:rPr lang="en-US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Jadi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003469" y="1615590"/>
        <a:ext cx="1289616" cy="494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5C7C8-C38E-4DB6-B09E-82280442C4DE}">
      <dsp:nvSpPr>
        <dsp:cNvPr id="0" name=""/>
        <dsp:cNvSpPr/>
      </dsp:nvSpPr>
      <dsp:spPr>
        <a:xfrm>
          <a:off x="0" y="0"/>
          <a:ext cx="7858180" cy="2010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Barang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konsinyasi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akan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tetap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menjadi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milik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pemilik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barang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pemilik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barang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tetap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akan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mencatat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barang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tersebut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dalam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persediaannya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chemeClr val="tx1"/>
              </a:solidFill>
            </a:rPr>
            <a:t>Pengungkapan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</a:rPr>
            <a:t>yang </a:t>
          </a:r>
          <a:r>
            <a:rPr lang="en-US" sz="1800" kern="1200" dirty="0" err="1">
              <a:solidFill>
                <a:schemeClr val="tx1"/>
              </a:solidFill>
            </a:rPr>
            <a:t>memadai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dalam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laporan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keuangan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dilakukan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oleh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pemilik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barang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dengan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mengungkapkan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jumlah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barang</a:t>
          </a:r>
          <a:r>
            <a:rPr lang="en-US" sz="1800" b="1" kern="1200" dirty="0">
              <a:solidFill>
                <a:schemeClr val="tx1"/>
              </a:solidFill>
            </a:rPr>
            <a:t> yang </a:t>
          </a:r>
          <a:r>
            <a:rPr lang="en-US" sz="1800" b="1" kern="1200" dirty="0" err="1">
              <a:solidFill>
                <a:schemeClr val="tx1"/>
              </a:solidFill>
            </a:rPr>
            <a:t>dikonsinyasikan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685437" y="0"/>
        <a:ext cx="6172742" cy="2010061"/>
      </dsp:txXfrm>
    </dsp:sp>
    <dsp:sp modelId="{85F758D1-C16D-4F2C-90A2-12729CD57E4B}">
      <dsp:nvSpPr>
        <dsp:cNvPr id="0" name=""/>
        <dsp:cNvSpPr/>
      </dsp:nvSpPr>
      <dsp:spPr>
        <a:xfrm>
          <a:off x="113801" y="142880"/>
          <a:ext cx="1571636" cy="1438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86A067-61FD-4E19-8B1D-59C8ACA8916F}">
      <dsp:nvSpPr>
        <dsp:cNvPr id="0" name=""/>
        <dsp:cNvSpPr/>
      </dsp:nvSpPr>
      <dsp:spPr>
        <a:xfrm>
          <a:off x="0" y="2123863"/>
          <a:ext cx="7858180" cy="1089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Pihak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penjual</a:t>
          </a:r>
          <a:r>
            <a:rPr lang="en-US" sz="2000" kern="1200" dirty="0">
              <a:solidFill>
                <a:schemeClr val="tx1"/>
              </a:solidFill>
            </a:rPr>
            <a:t> yang </a:t>
          </a:r>
          <a:r>
            <a:rPr lang="en-US" sz="2000" kern="1200" dirty="0" err="1">
              <a:solidFill>
                <a:schemeClr val="tx1"/>
              </a:solidFill>
            </a:rPr>
            <a:t>dititipkan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barang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tidak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mengakui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barang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itu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dalam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persediaannya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>
        <a:off x="1685437" y="2123863"/>
        <a:ext cx="6172742" cy="1089346"/>
      </dsp:txXfrm>
    </dsp:sp>
    <dsp:sp modelId="{BD726908-06D2-42FA-A2AB-74E10A50AD8F}">
      <dsp:nvSpPr>
        <dsp:cNvPr id="0" name=""/>
        <dsp:cNvSpPr/>
      </dsp:nvSpPr>
      <dsp:spPr>
        <a:xfrm>
          <a:off x="113801" y="2213329"/>
          <a:ext cx="1571636" cy="910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02EFF-8C72-4447-9A93-8CEEA760F53A}">
      <dsp:nvSpPr>
        <dsp:cNvPr id="0" name=""/>
        <dsp:cNvSpPr/>
      </dsp:nvSpPr>
      <dsp:spPr>
        <a:xfrm>
          <a:off x="1374925" y="572808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1AD30E-95F5-4331-AB3A-F39FA6E7F2EE}">
      <dsp:nvSpPr>
        <dsp:cNvPr id="0" name=""/>
        <dsp:cNvSpPr/>
      </dsp:nvSpPr>
      <dsp:spPr>
        <a:xfrm>
          <a:off x="1374925" y="572808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tint val="50000"/>
                <a:satMod val="300000"/>
              </a:schemeClr>
            </a:gs>
            <a:gs pos="35000">
              <a:schemeClr val="accent5">
                <a:hueOff val="-5486832"/>
                <a:satOff val="-1003"/>
                <a:lumOff val="-14215"/>
                <a:alphaOff val="0"/>
                <a:tint val="37000"/>
                <a:satMod val="30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3E2D29-6571-4068-9684-776497FDFD2E}">
      <dsp:nvSpPr>
        <dsp:cNvPr id="0" name=""/>
        <dsp:cNvSpPr/>
      </dsp:nvSpPr>
      <dsp:spPr>
        <a:xfrm>
          <a:off x="1374925" y="572808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79D96F-7EE5-4882-A5F4-67AD3F3EADE1}">
      <dsp:nvSpPr>
        <dsp:cNvPr id="0" name=""/>
        <dsp:cNvSpPr/>
      </dsp:nvSpPr>
      <dsp:spPr>
        <a:xfrm>
          <a:off x="2278558" y="1476441"/>
          <a:ext cx="1538882" cy="15388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Biaya</a:t>
          </a:r>
          <a:r>
            <a:rPr lang="en-US" sz="1500" b="1" kern="1200" dirty="0"/>
            <a:t> </a:t>
          </a:r>
          <a:r>
            <a:rPr lang="en-US" sz="1500" b="1" kern="1200" dirty="0" err="1"/>
            <a:t>Persediaan</a:t>
          </a:r>
          <a:endParaRPr lang="en-US" sz="1500" b="1" kern="1200" dirty="0"/>
        </a:p>
      </dsp:txBody>
      <dsp:txXfrm>
        <a:off x="2503922" y="1701805"/>
        <a:ext cx="1088154" cy="1088154"/>
      </dsp:txXfrm>
    </dsp:sp>
    <dsp:sp modelId="{2446E0B4-3D8E-4BE2-812A-0EBF51F9BEE1}">
      <dsp:nvSpPr>
        <dsp:cNvPr id="0" name=""/>
        <dsp:cNvSpPr/>
      </dsp:nvSpPr>
      <dsp:spPr>
        <a:xfrm>
          <a:off x="2296365" y="-70166"/>
          <a:ext cx="1503268" cy="13635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Biaya</a:t>
          </a:r>
          <a:r>
            <a:rPr lang="en-US" sz="1600" b="1" kern="1200" dirty="0"/>
            <a:t> </a:t>
          </a:r>
          <a:r>
            <a:rPr lang="en-US" sz="1600" b="1" kern="1200" dirty="0" err="1"/>
            <a:t>Pembelian</a:t>
          </a:r>
          <a:endParaRPr lang="en-US" sz="1600" b="1" kern="1200" dirty="0"/>
        </a:p>
      </dsp:txBody>
      <dsp:txXfrm>
        <a:off x="2516514" y="129515"/>
        <a:ext cx="1062970" cy="964148"/>
      </dsp:txXfrm>
    </dsp:sp>
    <dsp:sp modelId="{61C6992B-9A14-491A-831B-949999FAB327}">
      <dsp:nvSpPr>
        <dsp:cNvPr id="0" name=""/>
        <dsp:cNvSpPr/>
      </dsp:nvSpPr>
      <dsp:spPr>
        <a:xfrm>
          <a:off x="3711706" y="2381275"/>
          <a:ext cx="1503268" cy="1363510"/>
        </a:xfrm>
        <a:prstGeom prst="ellipse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tint val="50000"/>
                <a:satMod val="300000"/>
              </a:schemeClr>
            </a:gs>
            <a:gs pos="35000">
              <a:schemeClr val="accent5">
                <a:hueOff val="-5486832"/>
                <a:satOff val="-1003"/>
                <a:lumOff val="-14215"/>
                <a:alphaOff val="0"/>
                <a:tint val="37000"/>
                <a:satMod val="30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Biaya Konversi</a:t>
          </a:r>
          <a:endParaRPr lang="en-US" sz="1600" b="1" kern="1200" dirty="0"/>
        </a:p>
      </dsp:txBody>
      <dsp:txXfrm>
        <a:off x="3931855" y="2580956"/>
        <a:ext cx="1062970" cy="964148"/>
      </dsp:txXfrm>
    </dsp:sp>
    <dsp:sp modelId="{2D0A2F37-E05C-44CF-82E3-6BE4EB00B2C8}">
      <dsp:nvSpPr>
        <dsp:cNvPr id="0" name=""/>
        <dsp:cNvSpPr/>
      </dsp:nvSpPr>
      <dsp:spPr>
        <a:xfrm>
          <a:off x="881024" y="2381275"/>
          <a:ext cx="1503268" cy="1363510"/>
        </a:xfrm>
        <a:prstGeom prst="ellipse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Biaya Lainnya </a:t>
          </a:r>
          <a:endParaRPr lang="en-US" sz="1600" b="1" kern="1200" dirty="0"/>
        </a:p>
      </dsp:txBody>
      <dsp:txXfrm>
        <a:off x="1101173" y="2580956"/>
        <a:ext cx="1062970" cy="964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81538-8722-4A4B-9E5F-E9C3F4518E9C}">
      <dsp:nvSpPr>
        <dsp:cNvPr id="0" name=""/>
        <dsp:cNvSpPr/>
      </dsp:nvSpPr>
      <dsp:spPr>
        <a:xfrm>
          <a:off x="146804" y="87360"/>
          <a:ext cx="3656352" cy="9858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Mana</a:t>
          </a:r>
          <a:r>
            <a:rPr lang="en-US" sz="2000" kern="1200" dirty="0"/>
            <a:t> yang </a:t>
          </a:r>
          <a:r>
            <a:rPr lang="en-US" sz="2000" kern="1200" dirty="0" err="1"/>
            <a:t>lebih</a:t>
          </a:r>
          <a:r>
            <a:rPr lang="en-US" sz="2000" kern="1200" dirty="0"/>
            <a:t> </a:t>
          </a:r>
          <a:r>
            <a:rPr lang="en-US" sz="2000" kern="1200" dirty="0" err="1"/>
            <a:t>rendah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000" kern="1200" dirty="0" err="1"/>
            <a:t>antara</a:t>
          </a:r>
          <a:r>
            <a:rPr lang="en-US" sz="2000" kern="1200" dirty="0"/>
            <a:t>:</a:t>
          </a:r>
        </a:p>
      </dsp:txBody>
      <dsp:txXfrm>
        <a:off x="175678" y="116234"/>
        <a:ext cx="3598604" cy="928074"/>
      </dsp:txXfrm>
    </dsp:sp>
    <dsp:sp modelId="{80D06EFF-B934-46A1-8A13-9F3DBA56AD2B}">
      <dsp:nvSpPr>
        <dsp:cNvPr id="0" name=""/>
        <dsp:cNvSpPr/>
      </dsp:nvSpPr>
      <dsp:spPr>
        <a:xfrm>
          <a:off x="3650879" y="87360"/>
          <a:ext cx="1774480" cy="9858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852520"/>
            <a:satOff val="-3744"/>
            <a:lumOff val="-215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852520"/>
              <a:satOff val="-3744"/>
              <a:lumOff val="-21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679753" y="116234"/>
        <a:ext cx="1716732" cy="928074"/>
      </dsp:txXfrm>
    </dsp:sp>
    <dsp:sp modelId="{6A792C2F-4933-4351-8987-30E801789C18}">
      <dsp:nvSpPr>
        <dsp:cNvPr id="0" name=""/>
        <dsp:cNvSpPr/>
      </dsp:nvSpPr>
      <dsp:spPr>
        <a:xfrm>
          <a:off x="2416398" y="4277106"/>
          <a:ext cx="739366" cy="739366"/>
        </a:xfrm>
        <a:prstGeom prst="triangle">
          <a:avLst/>
        </a:prstGeom>
        <a:solidFill>
          <a:schemeClr val="accent5">
            <a:tint val="40000"/>
            <a:alpha val="90000"/>
            <a:hueOff val="-7705040"/>
            <a:satOff val="-7487"/>
            <a:lumOff val="-430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705040"/>
              <a:satOff val="-7487"/>
              <a:lumOff val="-4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A95C8-971E-4FA9-BDA9-F8667346E318}">
      <dsp:nvSpPr>
        <dsp:cNvPr id="0" name=""/>
        <dsp:cNvSpPr/>
      </dsp:nvSpPr>
      <dsp:spPr>
        <a:xfrm rot="240000">
          <a:off x="312696" y="3845418"/>
          <a:ext cx="4946770" cy="540025"/>
        </a:xfrm>
        <a:prstGeom prst="rect">
          <a:avLst/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1557559"/>
              <a:satOff val="-11231"/>
              <a:lumOff val="-6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961FD-7729-4D71-B6C5-EC094AF5D176}">
      <dsp:nvSpPr>
        <dsp:cNvPr id="0" name=""/>
        <dsp:cNvSpPr/>
      </dsp:nvSpPr>
      <dsp:spPr>
        <a:xfrm rot="240000">
          <a:off x="3231670" y="3092879"/>
          <a:ext cx="1770543" cy="8248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271938" y="3133147"/>
        <a:ext cx="1690007" cy="744356"/>
      </dsp:txXfrm>
    </dsp:sp>
    <dsp:sp modelId="{EFCA7FBF-6939-4EEC-8BE2-72D02FE90316}">
      <dsp:nvSpPr>
        <dsp:cNvPr id="0" name=""/>
        <dsp:cNvSpPr/>
      </dsp:nvSpPr>
      <dsp:spPr>
        <a:xfrm rot="240000">
          <a:off x="3295749" y="2297202"/>
          <a:ext cx="1770543" cy="824892"/>
        </a:xfrm>
        <a:prstGeom prst="roundRect">
          <a:avLst/>
        </a:prstGeom>
        <a:solidFill>
          <a:schemeClr val="accent5">
            <a:hueOff val="-2743416"/>
            <a:satOff val="-502"/>
            <a:lumOff val="-7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336017" y="2337470"/>
        <a:ext cx="1690007" cy="744356"/>
      </dsp:txXfrm>
    </dsp:sp>
    <dsp:sp modelId="{AA663669-D0AF-4D0A-8C65-60CAAA06CA77}">
      <dsp:nvSpPr>
        <dsp:cNvPr id="0" name=""/>
        <dsp:cNvSpPr/>
      </dsp:nvSpPr>
      <dsp:spPr>
        <a:xfrm rot="240000">
          <a:off x="3359827" y="1429678"/>
          <a:ext cx="1770543" cy="824892"/>
        </a:xfrm>
        <a:prstGeom prst="roundRect">
          <a:avLst/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Nilai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Realisasi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Bersih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400095" y="1469946"/>
        <a:ext cx="1690007" cy="744356"/>
      </dsp:txXfrm>
    </dsp:sp>
    <dsp:sp modelId="{08C060F5-DADE-48E8-A137-F7B738CF9A95}">
      <dsp:nvSpPr>
        <dsp:cNvPr id="0" name=""/>
        <dsp:cNvSpPr/>
      </dsp:nvSpPr>
      <dsp:spPr>
        <a:xfrm rot="240000">
          <a:off x="693177" y="2950003"/>
          <a:ext cx="1770543" cy="824892"/>
        </a:xfrm>
        <a:prstGeom prst="roundRect">
          <a:avLst/>
        </a:prstGeom>
        <a:solidFill>
          <a:schemeClr val="accent5">
            <a:hueOff val="-8230248"/>
            <a:satOff val="-1505"/>
            <a:lumOff val="-21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733445" y="2990271"/>
        <a:ext cx="1690007" cy="744356"/>
      </dsp:txXfrm>
    </dsp:sp>
    <dsp:sp modelId="{EC4E252B-8B8A-4729-93C7-278CF426843A}">
      <dsp:nvSpPr>
        <dsp:cNvPr id="0" name=""/>
        <dsp:cNvSpPr/>
      </dsp:nvSpPr>
      <dsp:spPr>
        <a:xfrm rot="240000">
          <a:off x="757256" y="2119754"/>
          <a:ext cx="1770543" cy="824892"/>
        </a:xfrm>
        <a:prstGeom prst="roundRect">
          <a:avLst/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Biaya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97524" y="2160022"/>
        <a:ext cx="1690007" cy="744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E0D83-93F9-467F-947F-258F554F964B}">
      <dsp:nvSpPr>
        <dsp:cNvPr id="0" name=""/>
        <dsp:cNvSpPr/>
      </dsp:nvSpPr>
      <dsp:spPr>
        <a:xfrm rot="5400000">
          <a:off x="-187634" y="189653"/>
          <a:ext cx="1250897" cy="87562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</a:t>
          </a:r>
        </a:p>
      </dsp:txBody>
      <dsp:txXfrm rot="-5400000">
        <a:off x="1" y="439832"/>
        <a:ext cx="875628" cy="375269"/>
      </dsp:txXfrm>
    </dsp:sp>
    <dsp:sp modelId="{C3584271-8E99-4208-8D86-558078899CC9}">
      <dsp:nvSpPr>
        <dsp:cNvPr id="0" name=""/>
        <dsp:cNvSpPr/>
      </dsp:nvSpPr>
      <dsp:spPr>
        <a:xfrm rot="5400000">
          <a:off x="4103238" y="-3225591"/>
          <a:ext cx="813083" cy="726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Konsekuensi</a:t>
          </a:r>
          <a:r>
            <a:rPr lang="en-US" sz="1800" kern="1200" dirty="0"/>
            <a:t> </a:t>
          </a:r>
          <a:r>
            <a:rPr lang="en-US" sz="1800" kern="1200" dirty="0" err="1"/>
            <a:t>penerapan</a:t>
          </a:r>
          <a:r>
            <a:rPr lang="en-US" sz="1800" kern="1200" dirty="0"/>
            <a:t> </a:t>
          </a:r>
          <a:r>
            <a:rPr lang="en-US" sz="1800" kern="1200" dirty="0" err="1"/>
            <a:t>metode</a:t>
          </a:r>
          <a:r>
            <a:rPr lang="en-US" sz="1800" kern="1200" dirty="0"/>
            <a:t> </a:t>
          </a:r>
          <a:r>
            <a:rPr lang="en-US" sz="1800" kern="1200" dirty="0" err="1"/>
            <a:t>lebih</a:t>
          </a:r>
          <a:r>
            <a:rPr lang="en-US" sz="1800" kern="1200" dirty="0"/>
            <a:t> </a:t>
          </a:r>
          <a:r>
            <a:rPr lang="en-US" sz="1800" kern="1200" dirty="0" err="1"/>
            <a:t>rendah</a:t>
          </a:r>
          <a:r>
            <a:rPr lang="en-US" sz="1800" kern="1200" dirty="0"/>
            <a:t> </a:t>
          </a:r>
          <a:r>
            <a:rPr lang="en-US" sz="1800" kern="1200" dirty="0" err="1"/>
            <a:t>antara</a:t>
          </a:r>
          <a:r>
            <a:rPr lang="en-US" sz="1800" kern="1200" dirty="0"/>
            <a:t> </a:t>
          </a:r>
          <a:r>
            <a:rPr lang="en-US" sz="1800" kern="1200" dirty="0" err="1"/>
            <a:t>biaya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NRV</a:t>
          </a:r>
        </a:p>
      </dsp:txBody>
      <dsp:txXfrm rot="-5400000">
        <a:off x="875629" y="41709"/>
        <a:ext cx="7228612" cy="733701"/>
      </dsp:txXfrm>
    </dsp:sp>
    <dsp:sp modelId="{2133300D-D0C1-4A4D-84D5-AB7DB75D2502}">
      <dsp:nvSpPr>
        <dsp:cNvPr id="0" name=""/>
        <dsp:cNvSpPr/>
      </dsp:nvSpPr>
      <dsp:spPr>
        <a:xfrm rot="5400000">
          <a:off x="-187634" y="1240978"/>
          <a:ext cx="1250897" cy="87562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97967"/>
                <a:satOff val="14891"/>
                <a:lumOff val="2897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97967"/>
                <a:satOff val="14891"/>
                <a:lumOff val="2897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97967"/>
                <a:satOff val="14891"/>
                <a:lumOff val="289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</a:t>
          </a:r>
        </a:p>
      </dsp:txBody>
      <dsp:txXfrm rot="-5400000">
        <a:off x="1" y="1491157"/>
        <a:ext cx="875628" cy="375269"/>
      </dsp:txXfrm>
    </dsp:sp>
    <dsp:sp modelId="{406B1EF5-487A-45EB-8A4C-3352AB657C71}">
      <dsp:nvSpPr>
        <dsp:cNvPr id="0" name=""/>
        <dsp:cNvSpPr/>
      </dsp:nvSpPr>
      <dsp:spPr>
        <a:xfrm rot="5400000">
          <a:off x="4103238" y="-2174265"/>
          <a:ext cx="813083" cy="726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70395"/>
              <a:satOff val="15414"/>
              <a:lumOff val="267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Dilakukan</a:t>
          </a:r>
          <a:r>
            <a:rPr lang="en-US" sz="1800" kern="1200" dirty="0"/>
            <a:t> </a:t>
          </a:r>
          <a:r>
            <a:rPr lang="en-US" sz="1800" kern="1200" dirty="0" err="1"/>
            <a:t>pencatatan</a:t>
          </a:r>
          <a:r>
            <a:rPr lang="en-US" sz="1800" kern="1200" dirty="0"/>
            <a:t> </a:t>
          </a:r>
          <a:r>
            <a:rPr lang="en-US" sz="1800" kern="1200" dirty="0" err="1"/>
            <a:t>terkait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dampaknya</a:t>
          </a:r>
          <a:r>
            <a:rPr lang="en-US" sz="1800" kern="1200" dirty="0"/>
            <a:t> </a:t>
          </a:r>
          <a:r>
            <a:rPr lang="en-US" sz="1800" kern="1200" dirty="0" err="1"/>
            <a:t>terhadap</a:t>
          </a:r>
          <a:r>
            <a:rPr lang="en-US" sz="1800" kern="1200" dirty="0"/>
            <a:t> </a:t>
          </a:r>
          <a:r>
            <a:rPr lang="en-US" sz="1800" kern="1200" dirty="0" err="1"/>
            <a:t>laba</a:t>
          </a:r>
          <a:r>
            <a:rPr lang="en-US" sz="1800" kern="1200" dirty="0"/>
            <a:t> </a:t>
          </a:r>
          <a:r>
            <a:rPr lang="en-US" sz="1800" kern="1200" dirty="0" err="1"/>
            <a:t>karena</a:t>
          </a:r>
          <a:r>
            <a:rPr lang="en-US" sz="1800" kern="1200" dirty="0"/>
            <a:t> </a:t>
          </a:r>
          <a:r>
            <a:rPr lang="en-US" sz="1800" kern="1200" dirty="0" err="1"/>
            <a:t>terdapat</a:t>
          </a:r>
          <a:r>
            <a:rPr lang="en-US" sz="1800" kern="1200" dirty="0"/>
            <a:t> </a:t>
          </a:r>
          <a:r>
            <a:rPr lang="en-US" sz="1800" kern="1200" dirty="0" err="1"/>
            <a:t>penyesuaian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beban</a:t>
          </a:r>
          <a:r>
            <a:rPr lang="en-US" sz="1800" kern="1200" dirty="0"/>
            <a:t> </a:t>
          </a:r>
          <a:r>
            <a:rPr lang="en-US" sz="1800" kern="1200" dirty="0" err="1"/>
            <a:t>pokok</a:t>
          </a:r>
          <a:r>
            <a:rPr lang="en-US" sz="1800" kern="1200" dirty="0"/>
            <a:t> </a:t>
          </a:r>
          <a:r>
            <a:rPr lang="en-US" sz="1800" kern="1200" dirty="0" err="1"/>
            <a:t>penjualan</a:t>
          </a:r>
          <a:r>
            <a:rPr lang="en-US" sz="1800" kern="1200" dirty="0"/>
            <a:t> yang </a:t>
          </a:r>
          <a:r>
            <a:rPr lang="en-US" sz="1800" kern="1200" dirty="0" err="1"/>
            <a:t>dicatat</a:t>
          </a:r>
          <a:endParaRPr lang="en-US" sz="1800" kern="1200" dirty="0"/>
        </a:p>
      </dsp:txBody>
      <dsp:txXfrm rot="-5400000">
        <a:off x="875629" y="1093035"/>
        <a:ext cx="7228612" cy="733701"/>
      </dsp:txXfrm>
    </dsp:sp>
    <dsp:sp modelId="{0B7BD16E-BC7D-4B0C-9ED7-1DE00C42ADE5}">
      <dsp:nvSpPr>
        <dsp:cNvPr id="0" name=""/>
        <dsp:cNvSpPr/>
      </dsp:nvSpPr>
      <dsp:spPr>
        <a:xfrm rot="5400000">
          <a:off x="-187634" y="2292304"/>
          <a:ext cx="1250897" cy="87562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97967"/>
                <a:satOff val="14891"/>
                <a:lumOff val="2897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97967"/>
                <a:satOff val="14891"/>
                <a:lumOff val="2897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97967"/>
                <a:satOff val="14891"/>
                <a:lumOff val="289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</a:t>
          </a:r>
        </a:p>
      </dsp:txBody>
      <dsp:txXfrm rot="-5400000">
        <a:off x="1" y="2542483"/>
        <a:ext cx="875628" cy="375269"/>
      </dsp:txXfrm>
    </dsp:sp>
    <dsp:sp modelId="{6E2E33AA-FE6F-4A6A-8611-88C509608D13}">
      <dsp:nvSpPr>
        <dsp:cNvPr id="0" name=""/>
        <dsp:cNvSpPr/>
      </dsp:nvSpPr>
      <dsp:spPr>
        <a:xfrm rot="5400000">
          <a:off x="4103238" y="-1122940"/>
          <a:ext cx="813083" cy="726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70395"/>
              <a:satOff val="15414"/>
              <a:lumOff val="267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Metode</a:t>
          </a:r>
          <a:r>
            <a:rPr lang="en-US" sz="1800" kern="1200" dirty="0"/>
            <a:t> </a:t>
          </a:r>
          <a:r>
            <a:rPr lang="en-US" sz="1800" kern="1200" dirty="0" err="1"/>
            <a:t>Beban</a:t>
          </a:r>
          <a:r>
            <a:rPr lang="en-US" sz="1800" kern="1200" dirty="0"/>
            <a:t> </a:t>
          </a:r>
          <a:r>
            <a:rPr lang="en-US" sz="1800" kern="1200" dirty="0" err="1"/>
            <a:t>Pokok</a:t>
          </a:r>
          <a:r>
            <a:rPr lang="en-US" sz="1800" kern="1200" dirty="0"/>
            <a:t> </a:t>
          </a:r>
          <a:r>
            <a:rPr lang="en-US" sz="1800" kern="1200" dirty="0" err="1"/>
            <a:t>Penjualan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Metode</a:t>
          </a:r>
          <a:r>
            <a:rPr lang="en-US" sz="1800" kern="1200" dirty="0"/>
            <a:t> </a:t>
          </a:r>
          <a:r>
            <a:rPr lang="en-US" sz="1800" kern="1200" dirty="0" err="1"/>
            <a:t>Penjualan</a:t>
          </a:r>
          <a:endParaRPr lang="en-US" sz="1800" kern="1200" dirty="0"/>
        </a:p>
      </dsp:txBody>
      <dsp:txXfrm rot="-5400000">
        <a:off x="875629" y="2144360"/>
        <a:ext cx="7228612" cy="733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B9E392B-F12B-45CD-8446-52E6507CF39C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0EFCE1-908A-435A-932D-326D245A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98942-3FA6-4ECA-A64F-ABBD5AB9D690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E36A34-0997-4F6F-8E2B-8E18B456F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AE54A-96C0-4C9C-9A62-3F78FA345E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1-2 Juni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Workshop dan Diskusi “Pengaruh IFRS terhadap Silabus dan Materi Pengajaran Akuntansi Keuangan” serta Workshop "PSAK Terbaru"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 TO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pada </a:t>
            </a:r>
            <a:r>
              <a:rPr lang="en-US" dirty="0" err="1"/>
              <a:t>Butir</a:t>
            </a:r>
            <a:r>
              <a:rPr lang="en-US" dirty="0"/>
              <a:t> 2 dan 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 err="1"/>
              <a:t>Barang</a:t>
            </a:r>
            <a:r>
              <a:rPr lang="en-US" i="1" dirty="0"/>
              <a:t> </a:t>
            </a:r>
            <a:r>
              <a:rPr lang="en-US" i="1" dirty="0" err="1"/>
              <a:t>Konsinyasi</a:t>
            </a:r>
            <a:endParaRPr lang="id-ID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Lowest cost or Market (LCOM method)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1" y="3481389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7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1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6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7" y="3206750"/>
            <a:ext cx="2533651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1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49" y="228600"/>
            <a:ext cx="2076451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228600"/>
            <a:ext cx="6076951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15" imgW="13003175" imgH="1612698" progId="">
                  <p:embed/>
                </p:oleObj>
              </mc:Choice>
              <mc:Fallback>
                <p:oleObj name="Image" r:id="rId15" imgW="13003175" imgH="1612698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99D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1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1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357159" y="214291"/>
            <a:ext cx="8229600" cy="563563"/>
          </a:xfrm>
        </p:spPr>
        <p:txBody>
          <a:bodyPr/>
          <a:lstStyle/>
          <a:p>
            <a:r>
              <a:rPr lang="en-US" sz="2800" dirty="0"/>
              <a:t>BAB 6</a:t>
            </a:r>
            <a:endParaRPr lang="en-GB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solidFill>
                  <a:srgbClr val="CC0099"/>
                </a:solidFill>
              </a:rPr>
              <a:t>Persediaan</a:t>
            </a:r>
            <a:endParaRPr lang="id-ID" sz="3600" b="1" dirty="0">
              <a:solidFill>
                <a:srgbClr val="CC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id-ID" sz="2800" b="1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id-ID" sz="2800" b="1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GB" sz="2800" b="1" dirty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Picture 8" descr="supermar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428868"/>
            <a:ext cx="5087218" cy="335756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Persediaan</a:t>
            </a:r>
            <a:endParaRPr lang="en-US" sz="3000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5786" y="1571612"/>
            <a:ext cx="714380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beralih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</a:t>
            </a:r>
            <a:r>
              <a:rPr lang="en-US" dirty="0" err="1"/>
              <a:t>eharusnya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beralih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.</a:t>
            </a:r>
          </a:p>
        </p:txBody>
      </p:sp>
      <p:pic>
        <p:nvPicPr>
          <p:cNvPr id="10" name="Picture 9" descr="question-mar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928934"/>
            <a:ext cx="1262058" cy="107157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85984" y="2857496"/>
            <a:ext cx="5929354" cy="1143008"/>
          </a:xfrm>
          <a:prstGeom prst="wedgeRoundRectCallout">
            <a:avLst>
              <a:gd name="adj1" fmla="val -53748"/>
              <a:gd name="adj2" fmla="val -12723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penjual</a:t>
            </a:r>
            <a:r>
              <a:rPr lang="en-US" b="1" dirty="0"/>
              <a:t> </a:t>
            </a:r>
            <a:r>
              <a:rPr lang="en-US" b="1" dirty="0" err="1"/>
              <a:t>masih</a:t>
            </a:r>
            <a:r>
              <a:rPr lang="en-US" b="1" dirty="0"/>
              <a:t> </a:t>
            </a:r>
            <a:r>
              <a:rPr lang="en-US" b="1" dirty="0" err="1"/>
              <a:t>memegang</a:t>
            </a:r>
            <a:r>
              <a:rPr lang="en-US" b="1" dirty="0"/>
              <a:t> </a:t>
            </a:r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357422" y="4357694"/>
            <a:ext cx="5857916" cy="1021556"/>
          </a:xfrm>
          <a:prstGeom prst="wedgeRoundRectCallout">
            <a:avLst>
              <a:gd name="adj1" fmla="val -55976"/>
              <a:gd name="adj2" fmla="val -176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/>
              <a:t>penjual</a:t>
            </a:r>
            <a:r>
              <a:rPr lang="en-US" b="1" dirty="0"/>
              <a:t> </a:t>
            </a:r>
            <a:r>
              <a:rPr lang="en-US" b="1" dirty="0" err="1"/>
              <a:t>masih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mengakui</a:t>
            </a:r>
            <a:r>
              <a:rPr lang="en-US" b="1" dirty="0"/>
              <a:t> </a:t>
            </a:r>
            <a:r>
              <a:rPr lang="en-US" b="1" dirty="0" err="1"/>
              <a:t>kepemilikannya</a:t>
            </a:r>
            <a:r>
              <a:rPr lang="en-US" b="1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</a:t>
            </a:r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persediaan</a:t>
            </a:r>
            <a:r>
              <a:rPr lang="en-US" dirty="0"/>
              <a:t> </a:t>
            </a:r>
            <a:r>
              <a:rPr lang="en-US" dirty="0" err="1"/>
              <a:t>penjual</a:t>
            </a:r>
            <a:endParaRPr lang="en-US" dirty="0"/>
          </a:p>
        </p:txBody>
      </p:sp>
      <p:pic>
        <p:nvPicPr>
          <p:cNvPr id="13" name="Picture 12" descr="answer-p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357694"/>
            <a:ext cx="939354" cy="140016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Persediaan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1500174"/>
            <a:ext cx="564360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perjanjian</a:t>
            </a:r>
            <a:r>
              <a:rPr lang="en-US" b="1" dirty="0"/>
              <a:t> </a:t>
            </a:r>
            <a:r>
              <a:rPr lang="en-US" b="1" dirty="0" err="1"/>
              <a:t>pembelian</a:t>
            </a:r>
            <a:r>
              <a:rPr lang="en-US" b="1" dirty="0"/>
              <a:t> </a:t>
            </a:r>
            <a:r>
              <a:rPr lang="en-US" b="1" dirty="0" err="1"/>
              <a:t>kembali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4414" y="2143116"/>
            <a:ext cx="6143668" cy="92333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v-SE" dirty="0"/>
              <a:t>pembeli tidak dapat mengakui perjanjian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persediaannya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8612" y="3844777"/>
            <a:ext cx="5357834" cy="408623"/>
          </a:xfrm>
          <a:prstGeom prst="roundRec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pengembalian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85852" y="4356985"/>
            <a:ext cx="6000792" cy="715089"/>
          </a:xfrm>
          <a:prstGeom prst="round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penyisihan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pengembalian</a:t>
            </a:r>
            <a:r>
              <a:rPr lang="en-US" dirty="0"/>
              <a:t> </a:t>
            </a:r>
            <a:r>
              <a:rPr lang="en-US" dirty="0" err="1"/>
              <a:t>penjualan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85852" y="5214241"/>
            <a:ext cx="6000792" cy="715089"/>
          </a:xfrm>
          <a:prstGeom prst="round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pengembalian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. 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500034" y="1928802"/>
            <a:ext cx="428628" cy="714380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214282" y="4286256"/>
            <a:ext cx="857256" cy="1357322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642910" y="4357694"/>
            <a:ext cx="428628" cy="71438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58" y="50006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ATAU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sz="3000" dirty="0" err="1"/>
              <a:t>Pengukuran</a:t>
            </a:r>
            <a:r>
              <a:rPr lang="en-US" sz="3000" dirty="0"/>
              <a:t> </a:t>
            </a:r>
            <a:r>
              <a:rPr lang="en-US" sz="3000" dirty="0" err="1"/>
              <a:t>Persediaan</a:t>
            </a:r>
            <a:endParaRPr lang="en-US" sz="3000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8662" y="1571612"/>
            <a:ext cx="692948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PSAK 14 (</a:t>
            </a:r>
            <a:r>
              <a:rPr lang="en-US" i="1" dirty="0" err="1"/>
              <a:t>revisi</a:t>
            </a:r>
            <a:r>
              <a:rPr lang="en-US" i="1" dirty="0"/>
              <a:t> 2008): </a:t>
            </a:r>
            <a:r>
              <a:rPr lang="en-US" i="1" dirty="0" err="1"/>
              <a:t>persediaan</a:t>
            </a:r>
            <a:r>
              <a:rPr lang="en-US" i="1" dirty="0"/>
              <a:t> </a:t>
            </a:r>
            <a:r>
              <a:rPr lang="en-US" i="1" dirty="0" err="1"/>
              <a:t>diukur</a:t>
            </a:r>
            <a:r>
              <a:rPr lang="en-US" i="1" dirty="0"/>
              <a:t> </a:t>
            </a:r>
            <a:r>
              <a:rPr lang="en-US" i="1" dirty="0" err="1"/>
              <a:t>berdasarkan</a:t>
            </a:r>
            <a:r>
              <a:rPr lang="en-US" i="1" dirty="0"/>
              <a:t> </a:t>
            </a:r>
            <a:r>
              <a:rPr lang="en-US" i="1" dirty="0" err="1"/>
              <a:t>biaya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nilai</a:t>
            </a:r>
            <a:r>
              <a:rPr lang="en-US" i="1" dirty="0"/>
              <a:t> </a:t>
            </a:r>
            <a:r>
              <a:rPr lang="en-US" i="1" dirty="0" err="1"/>
              <a:t>realisasi</a:t>
            </a:r>
            <a:r>
              <a:rPr lang="en-US" i="1" dirty="0"/>
              <a:t> </a:t>
            </a:r>
            <a:r>
              <a:rPr lang="en-US" i="1" dirty="0" err="1"/>
              <a:t>neto</a:t>
            </a:r>
            <a:r>
              <a:rPr lang="en-US" i="1" dirty="0"/>
              <a:t>, </a:t>
            </a:r>
            <a:r>
              <a:rPr lang="en-US" i="1" dirty="0" err="1"/>
              <a:t>mana</a:t>
            </a:r>
            <a:r>
              <a:rPr lang="en-US" i="1" dirty="0"/>
              <a:t> yang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rendah</a:t>
            </a:r>
            <a:endParaRPr lang="en-US" i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214414" y="2500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501122" cy="563563"/>
          </a:xfrm>
        </p:spPr>
        <p:txBody>
          <a:bodyPr/>
          <a:lstStyle/>
          <a:p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Pencatatan</a:t>
            </a:r>
            <a:r>
              <a:rPr lang="en-US" sz="2500" dirty="0"/>
              <a:t> </a:t>
            </a:r>
            <a:r>
              <a:rPr lang="en-US" sz="2500" dirty="0" err="1"/>
              <a:t>Persediaan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Asumsi</a:t>
            </a:r>
            <a:r>
              <a:rPr lang="en-US" sz="2500" dirty="0"/>
              <a:t> </a:t>
            </a:r>
            <a:r>
              <a:rPr lang="en-US" sz="2500" dirty="0" err="1"/>
              <a:t>Arus</a:t>
            </a:r>
            <a:r>
              <a:rPr lang="en-US" sz="2500" dirty="0"/>
              <a:t> </a:t>
            </a:r>
            <a:r>
              <a:rPr lang="en-US" sz="2500" dirty="0" err="1"/>
              <a:t>Biaya</a:t>
            </a:r>
            <a:endParaRPr lang="id-ID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3438" y="1428736"/>
            <a:ext cx="4000528" cy="13573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Periodik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kuantitas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ditentukan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periodik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perhitungan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fisik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(s</a:t>
            </a:r>
            <a:r>
              <a:rPr lang="en-US" i="1" dirty="0">
                <a:solidFill>
                  <a:schemeClr val="tx1"/>
                </a:solidFill>
              </a:rPr>
              <a:t>tock </a:t>
            </a:r>
            <a:r>
              <a:rPr lang="en-US" i="1" dirty="0" err="1">
                <a:solidFill>
                  <a:schemeClr val="tx1"/>
                </a:solidFill>
              </a:rPr>
              <a:t>opname</a:t>
            </a:r>
            <a:r>
              <a:rPr lang="en-US" i="1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596" y="1428736"/>
            <a:ext cx="4000528" cy="13573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Perpetual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pencatatan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b="1" i="1" dirty="0">
                <a:solidFill>
                  <a:schemeClr val="tx1"/>
                </a:solidFill>
              </a:rPr>
              <a:t>up-to-date </a:t>
            </a:r>
            <a:r>
              <a:rPr lang="en-US" i="1" dirty="0" err="1">
                <a:solidFill>
                  <a:schemeClr val="tx1"/>
                </a:solidFill>
              </a:rPr>
              <a:t>terhadap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selalu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740" t="28639" r="15144" b="25079"/>
          <a:stretch>
            <a:fillRect/>
          </a:stretch>
        </p:blipFill>
        <p:spPr bwMode="auto">
          <a:xfrm>
            <a:off x="928662" y="2928934"/>
            <a:ext cx="7072362" cy="366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22" y="201142"/>
            <a:ext cx="8515320" cy="563563"/>
          </a:xfrm>
        </p:spPr>
        <p:txBody>
          <a:bodyPr/>
          <a:lstStyle/>
          <a:p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Pencatatan</a:t>
            </a:r>
            <a:r>
              <a:rPr lang="en-US" sz="2500" dirty="0"/>
              <a:t> </a:t>
            </a:r>
            <a:r>
              <a:rPr lang="en-US" sz="2500" dirty="0" err="1"/>
              <a:t>Persediaan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Asumsi</a:t>
            </a:r>
            <a:r>
              <a:rPr lang="en-US" sz="2500" dirty="0"/>
              <a:t> </a:t>
            </a:r>
            <a:r>
              <a:rPr lang="en-US" sz="2500" dirty="0" err="1"/>
              <a:t>Arus</a:t>
            </a:r>
            <a:r>
              <a:rPr lang="en-US" sz="2500" dirty="0"/>
              <a:t> </a:t>
            </a:r>
            <a:r>
              <a:rPr lang="en-US" sz="2500" dirty="0" err="1"/>
              <a:t>Biaya</a:t>
            </a:r>
            <a:endParaRPr lang="id-ID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158" y="1571612"/>
            <a:ext cx="8215370" cy="646331"/>
          </a:xfrm>
          <a:prstGeom prst="rect">
            <a:avLst/>
          </a:prstGeom>
          <a:ln w="381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Asumsi</a:t>
            </a:r>
            <a:r>
              <a:rPr lang="en-US" b="1" dirty="0"/>
              <a:t> </a:t>
            </a:r>
            <a:r>
              <a:rPr lang="en-US" b="1" dirty="0" err="1"/>
              <a:t>arus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</a:t>
            </a:r>
            <a:r>
              <a:rPr lang="en-US" b="1" dirty="0" err="1"/>
              <a:t>berbeda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asumsi</a:t>
            </a:r>
            <a:r>
              <a:rPr lang="en-US" b="1" dirty="0"/>
              <a:t> </a:t>
            </a:r>
            <a:r>
              <a:rPr lang="en-US" b="1" dirty="0" err="1"/>
              <a:t>arus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dirty="0"/>
              <a:t> </a:t>
            </a:r>
            <a:r>
              <a:rPr lang="en-US" dirty="0" err="1"/>
              <a:t>persediaannya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diatur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oleh</a:t>
            </a:r>
            <a:r>
              <a:rPr lang="en-US" dirty="0">
                <a:sym typeface="Wingdings" pitchFamily="2" charset="2"/>
              </a:rPr>
              <a:t> PSAK</a:t>
            </a:r>
            <a:endParaRPr lang="en-US" dirty="0"/>
          </a:p>
        </p:txBody>
      </p:sp>
      <p:sp>
        <p:nvSpPr>
          <p:cNvPr id="8" name="Vertical Scroll 7"/>
          <p:cNvSpPr/>
          <p:nvPr/>
        </p:nvSpPr>
        <p:spPr>
          <a:xfrm>
            <a:off x="6286512" y="2500306"/>
            <a:ext cx="2286016" cy="3000396"/>
          </a:xfrm>
          <a:prstGeom prst="verticalScroll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PSAK 14 (R2008)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memperbolehkan</a:t>
            </a:r>
            <a:r>
              <a:rPr lang="en-US" b="1" dirty="0"/>
              <a:t> </a:t>
            </a:r>
            <a:r>
              <a:rPr lang="en-US" b="1" dirty="0" err="1"/>
              <a:t>asumsi</a:t>
            </a:r>
            <a:r>
              <a:rPr lang="en-US" b="1" dirty="0"/>
              <a:t> </a:t>
            </a:r>
            <a:r>
              <a:rPr lang="en-US" b="1" dirty="0" err="1"/>
              <a:t>arus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LIFO</a:t>
            </a:r>
          </a:p>
        </p:txBody>
      </p:sp>
      <p:pic>
        <p:nvPicPr>
          <p:cNvPr id="10" name="Picture 9" descr="money-with-measuring-tape-460x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4392"/>
            <a:ext cx="2071670" cy="13736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7548" t="58307" r="15144" b="9652"/>
          <a:stretch>
            <a:fillRect/>
          </a:stretch>
        </p:blipFill>
        <p:spPr bwMode="auto">
          <a:xfrm>
            <a:off x="285720" y="2643182"/>
            <a:ext cx="6074875" cy="30003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2231"/>
            <a:ext cx="8429684" cy="563563"/>
          </a:xfrm>
        </p:spPr>
        <p:txBody>
          <a:bodyPr/>
          <a:lstStyle/>
          <a:p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Pencatatan</a:t>
            </a:r>
            <a:r>
              <a:rPr lang="en-US" sz="2500" dirty="0"/>
              <a:t> </a:t>
            </a:r>
            <a:r>
              <a:rPr lang="en-US" sz="2500" dirty="0" err="1"/>
              <a:t>Persediaan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Asumsi</a:t>
            </a:r>
            <a:r>
              <a:rPr lang="en-US" sz="2500" dirty="0"/>
              <a:t> </a:t>
            </a:r>
            <a:r>
              <a:rPr lang="en-US" sz="2500" dirty="0" err="1"/>
              <a:t>Arus</a:t>
            </a:r>
            <a:r>
              <a:rPr lang="en-US" sz="2500" dirty="0"/>
              <a:t> </a:t>
            </a:r>
            <a:r>
              <a:rPr lang="en-US" sz="2500" dirty="0" err="1"/>
              <a:t>Biaya</a:t>
            </a:r>
            <a:endParaRPr lang="id-ID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29388" y="928670"/>
            <a:ext cx="2571736" cy="35719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Identifikasi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Khusus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14282" y="1643050"/>
            <a:ext cx="3857652" cy="1021556"/>
          </a:xfrm>
          <a:prstGeom prst="round2DiagRect">
            <a:avLst/>
          </a:prstGeom>
          <a:ln w="381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mengidentifikasikan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spesifik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57752" y="1571612"/>
            <a:ext cx="378621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metode</a:t>
            </a:r>
            <a:r>
              <a:rPr lang="en-US" dirty="0"/>
              <a:t> yang paling ideal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kecocokan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(</a:t>
            </a:r>
            <a:r>
              <a:rPr lang="en-US" i="1" dirty="0"/>
              <a:t>matching cost against revenue)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286248" y="1785926"/>
            <a:ext cx="357190" cy="571504"/>
          </a:xfrm>
          <a:prstGeom prst="rightArrow">
            <a:avLst>
              <a:gd name="adj1" fmla="val 54776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34374" r="21154" b="48438"/>
          <a:stretch>
            <a:fillRect/>
          </a:stretch>
        </p:blipFill>
        <p:spPr bwMode="auto">
          <a:xfrm>
            <a:off x="1724686" y="3214686"/>
            <a:ext cx="51435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3558" t="45818" r="21153" b="34665"/>
          <a:stretch>
            <a:fillRect/>
          </a:stretch>
        </p:blipFill>
        <p:spPr bwMode="auto">
          <a:xfrm>
            <a:off x="1357290" y="4786322"/>
            <a:ext cx="58681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57158" y="3286124"/>
            <a:ext cx="1357322" cy="357190"/>
          </a:xfrm>
          <a:prstGeom prst="roundRect">
            <a:avLst/>
          </a:prstGeom>
          <a:solidFill>
            <a:srgbClr val="C00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Ilustrasi</a:t>
            </a:r>
            <a:endParaRPr lang="en-US" b="1" dirty="0"/>
          </a:p>
        </p:txBody>
      </p:sp>
      <p:sp>
        <p:nvSpPr>
          <p:cNvPr id="12" name="Right Brace 11"/>
          <p:cNvSpPr/>
          <p:nvPr/>
        </p:nvSpPr>
        <p:spPr>
          <a:xfrm>
            <a:off x="6858016" y="3500438"/>
            <a:ext cx="571504" cy="1143008"/>
          </a:xfrm>
          <a:prstGeom prst="rightBrace">
            <a:avLst>
              <a:gd name="adj1" fmla="val 8333"/>
              <a:gd name="adj2" fmla="val 52388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0958" y="3357562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: 6rb +12rb+14rb-15rb+8rb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702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57158" y="222231"/>
            <a:ext cx="8429684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Pencatatan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Persediaan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Asumsi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Arus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Biaya</a:t>
            </a:r>
            <a:endParaRPr kumimoji="0" lang="id-ID" sz="2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29388" y="928670"/>
            <a:ext cx="2571736" cy="35719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Metode</a:t>
            </a:r>
            <a:r>
              <a:rPr lang="en-US" b="1" dirty="0">
                <a:solidFill>
                  <a:schemeClr val="tx1"/>
                </a:solidFill>
              </a:rPr>
              <a:t> MPKP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357158" y="1500175"/>
            <a:ext cx="4071966" cy="1940957"/>
          </a:xfrm>
          <a:prstGeom prst="round2Diag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Mengasumsikan</a:t>
            </a:r>
            <a:r>
              <a:rPr lang="en-US" dirty="0"/>
              <a:t> unit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unit yang </a:t>
            </a:r>
            <a:r>
              <a:rPr lang="en-US" dirty="0" err="1"/>
              <a:t>tertinggal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kemudian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86380" y="1714488"/>
            <a:ext cx="3429024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714876" y="1928802"/>
            <a:ext cx="357190" cy="571504"/>
          </a:xfrm>
          <a:prstGeom prst="rightArrow">
            <a:avLst>
              <a:gd name="adj1" fmla="val 54776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34374" r="21154" b="48438"/>
          <a:stretch>
            <a:fillRect/>
          </a:stretch>
        </p:blipFill>
        <p:spPr bwMode="auto">
          <a:xfrm>
            <a:off x="357158" y="4572008"/>
            <a:ext cx="51435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428596" y="3857628"/>
            <a:ext cx="1357322" cy="357190"/>
          </a:xfrm>
          <a:prstGeom prst="roundRect">
            <a:avLst/>
          </a:prstGeom>
          <a:solidFill>
            <a:srgbClr val="C00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Ilustrasi</a:t>
            </a:r>
            <a:endParaRPr lang="en-US" b="1" dirty="0"/>
          </a:p>
        </p:txBody>
      </p:sp>
      <p:sp>
        <p:nvSpPr>
          <p:cNvPr id="14" name="Right Brace 13"/>
          <p:cNvSpPr/>
          <p:nvPr/>
        </p:nvSpPr>
        <p:spPr>
          <a:xfrm>
            <a:off x="5572132" y="4929198"/>
            <a:ext cx="571504" cy="1143008"/>
          </a:xfrm>
          <a:prstGeom prst="rightBrace">
            <a:avLst>
              <a:gd name="adj1" fmla="val 8333"/>
              <a:gd name="adj2" fmla="val 52388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86512" y="485776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: 6rb +12rb+14rb-15rb+8rb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702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57158" y="222231"/>
            <a:ext cx="8429684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Pencatatan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Persediaan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Asumsi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Arus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Biaya</a:t>
            </a:r>
            <a:endParaRPr kumimoji="0" lang="id-ID" sz="2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29388" y="928670"/>
            <a:ext cx="2571736" cy="35719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Metode</a:t>
            </a:r>
            <a:r>
              <a:rPr lang="en-US" b="1" dirty="0">
                <a:solidFill>
                  <a:schemeClr val="tx1"/>
                </a:solidFill>
              </a:rPr>
              <a:t> MPKP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135729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Metode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Periodik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278" t="29268" r="10838" b="45122"/>
          <a:stretch>
            <a:fillRect/>
          </a:stretch>
        </p:blipFill>
        <p:spPr bwMode="auto">
          <a:xfrm>
            <a:off x="285720" y="1857364"/>
            <a:ext cx="60007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28596" y="357187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Metode</a:t>
            </a:r>
            <a:r>
              <a:rPr lang="en-US" b="1" dirty="0">
                <a:solidFill>
                  <a:srgbClr val="0070C0"/>
                </a:solidFill>
              </a:rPr>
              <a:t> Perpetual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34146" r="1345" b="31707"/>
          <a:stretch>
            <a:fillRect/>
          </a:stretch>
        </p:blipFill>
        <p:spPr bwMode="auto">
          <a:xfrm>
            <a:off x="428595" y="4000504"/>
            <a:ext cx="7786743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4786314" y="5429264"/>
            <a:ext cx="928694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29190" y="5072075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HPP</a:t>
            </a:r>
          </a:p>
        </p:txBody>
      </p:sp>
      <p:sp>
        <p:nvSpPr>
          <p:cNvPr id="19" name="Oval 18"/>
          <p:cNvSpPr/>
          <p:nvPr/>
        </p:nvSpPr>
        <p:spPr>
          <a:xfrm>
            <a:off x="7072330" y="6000768"/>
            <a:ext cx="1000132" cy="428628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72462" y="5773183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C0099"/>
                </a:solidFill>
              </a:rPr>
              <a:t>Persediaan</a:t>
            </a:r>
            <a:r>
              <a:rPr lang="en-US" sz="1400" b="1" dirty="0">
                <a:solidFill>
                  <a:srgbClr val="CC0099"/>
                </a:solidFill>
              </a:rPr>
              <a:t> </a:t>
            </a:r>
            <a:r>
              <a:rPr lang="en-US" sz="1400" b="1" dirty="0" err="1">
                <a:solidFill>
                  <a:srgbClr val="CC0099"/>
                </a:solidFill>
              </a:rPr>
              <a:t>Akhir</a:t>
            </a:r>
            <a:endParaRPr lang="en-US" sz="14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702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357158" y="222231"/>
            <a:ext cx="8429684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Pencatatan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Persediaan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Asumsi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Arus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Biaya</a:t>
            </a:r>
            <a:endParaRPr kumimoji="0" lang="id-ID" sz="2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29388" y="928670"/>
            <a:ext cx="2571736" cy="35719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Rata-rata </a:t>
            </a:r>
            <a:r>
              <a:rPr lang="en-US" b="1" dirty="0" err="1">
                <a:solidFill>
                  <a:schemeClr val="tx1"/>
                </a:solidFill>
              </a:rPr>
              <a:t>Tertimbang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57158" y="1428736"/>
            <a:ext cx="8286808" cy="1021556"/>
          </a:xfrm>
          <a:prstGeom prst="round2DiagRect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unit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rata-rata </a:t>
            </a:r>
            <a:r>
              <a:rPr lang="en-US" dirty="0" err="1"/>
              <a:t>tertimbang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unit yang </a:t>
            </a: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unit </a:t>
            </a:r>
            <a:r>
              <a:rPr lang="en-US" dirty="0" err="1"/>
              <a:t>serupa</a:t>
            </a:r>
            <a:r>
              <a:rPr lang="it-IT" dirty="0"/>
              <a:t> yang dibeli atau diproduksi selama suatu periode.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57158" y="2643182"/>
            <a:ext cx="1357322" cy="357190"/>
          </a:xfrm>
          <a:prstGeom prst="roundRect">
            <a:avLst/>
          </a:prstGeom>
          <a:solidFill>
            <a:srgbClr val="C00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Ilustrasi</a:t>
            </a:r>
            <a:endParaRPr lang="en-US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34374" r="21154" b="48438"/>
          <a:stretch>
            <a:fillRect/>
          </a:stretch>
        </p:blipFill>
        <p:spPr bwMode="auto">
          <a:xfrm>
            <a:off x="357158" y="3286124"/>
            <a:ext cx="51435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Brace 16"/>
          <p:cNvSpPr/>
          <p:nvPr/>
        </p:nvSpPr>
        <p:spPr>
          <a:xfrm>
            <a:off x="5572132" y="3643314"/>
            <a:ext cx="571504" cy="1143008"/>
          </a:xfrm>
          <a:prstGeom prst="rightBrace">
            <a:avLst>
              <a:gd name="adj1" fmla="val 8333"/>
              <a:gd name="adj2" fmla="val 52388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6512" y="357187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: 6rb +12rb+14rb-15rb+8rb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702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357158" y="222231"/>
            <a:ext cx="8429684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Pencatatan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Persediaan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Asumsi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Arus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Biaya</a:t>
            </a:r>
            <a:endParaRPr kumimoji="0" lang="id-ID" sz="25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29388" y="928670"/>
            <a:ext cx="2571736" cy="35719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Rata-rata </a:t>
            </a:r>
            <a:r>
              <a:rPr lang="en-US" b="1" dirty="0" err="1">
                <a:solidFill>
                  <a:schemeClr val="tx1"/>
                </a:solidFill>
              </a:rPr>
              <a:t>Tertimbang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05" t="53659" r="4905" b="6097"/>
          <a:stretch>
            <a:fillRect/>
          </a:stretch>
        </p:blipFill>
        <p:spPr bwMode="auto">
          <a:xfrm>
            <a:off x="357158" y="1714488"/>
            <a:ext cx="62151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135729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Metode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Periodik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27411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Metode</a:t>
            </a:r>
            <a:r>
              <a:rPr lang="en-US" b="1" dirty="0">
                <a:solidFill>
                  <a:srgbClr val="00B050"/>
                </a:solidFill>
              </a:rPr>
              <a:t> Perpetual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46341" b="35366"/>
          <a:stretch>
            <a:fillRect/>
          </a:stretch>
        </p:blipFill>
        <p:spPr bwMode="auto">
          <a:xfrm>
            <a:off x="357158" y="4572008"/>
            <a:ext cx="80264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sz="3000" dirty="0" err="1"/>
              <a:t>Ilustrasi</a:t>
            </a:r>
            <a:r>
              <a:rPr lang="en-US" sz="3000" dirty="0"/>
              <a:t> </a:t>
            </a:r>
            <a:r>
              <a:rPr lang="en-US" sz="3000" dirty="0" err="1"/>
              <a:t>Pembuka</a:t>
            </a:r>
            <a:endParaRPr lang="id-ID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1545547"/>
          <a:ext cx="7704856" cy="4670256"/>
        </p:xfrm>
        <a:graphic>
          <a:graphicData uri="http://schemas.openxmlformats.org/drawingml/2006/table">
            <a:tbl>
              <a:tblPr/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025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PT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Indofarma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Tbk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(INAF)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PT </a:t>
                      </a:r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Indofarma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Tbk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merupakan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produsen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obat-obatan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tahun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2001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melakukan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overstatement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nilai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persediaan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Nilai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Barang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dalam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Proses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sebesar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Rp28,87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miliar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menyebabkan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1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understatement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Beban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Pokok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Penjualan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1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overstatement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laba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neto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sebesar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nilai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tersebut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Kesalahan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penyajian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nilai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tersebut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disebabkan</a:t>
                      </a:r>
                      <a:r>
                        <a:rPr lang="en-US" sz="1800" i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fi-FI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oleh lemahnya pengendalian internal dan sistem akuntansi perusahaan.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Calibri" pitchFamily="34" charset="0"/>
                          <a:cs typeface="Calibri" pitchFamily="34" charset="0"/>
                        </a:rPr>
                        <a:t>Akibatnya</a:t>
                      </a:r>
                      <a:r>
                        <a:rPr 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perusahaan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it-IT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menderita kerugian Rp59,83 miliar. </a:t>
                      </a:r>
                    </a:p>
                    <a:p>
                      <a:pPr algn="just"/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Atas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kejadian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tersebut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Bapepam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-LK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melakukan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suspensi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terhadap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perdagangan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saham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INAF,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mengenakan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sanki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administratif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meminta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Direksi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PT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Indofarma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Tbk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untuk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(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membenahi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sistem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pengendalian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internal, (ii)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menyampaikan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laporan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pembenahan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sistem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pengendalian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internal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akuntansi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(iii)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menunjuk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akuntan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publik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terdaftar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dalam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Bapepam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LK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untuk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melakukan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audit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khusus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guna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melakukan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penilaian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atas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sistem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pengendalian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internal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sistem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akuntansi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id-ID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14" y="142852"/>
            <a:ext cx="9572660" cy="563563"/>
          </a:xfrm>
        </p:spPr>
        <p:txBody>
          <a:bodyPr/>
          <a:lstStyle/>
          <a:p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Neto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Penurunan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Persediaan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285720" y="1397000"/>
          <a:ext cx="557216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hevron 9"/>
          <p:cNvSpPr/>
          <p:nvPr/>
        </p:nvSpPr>
        <p:spPr>
          <a:xfrm>
            <a:off x="5500694" y="3143248"/>
            <a:ext cx="428628" cy="357190"/>
          </a:xfrm>
          <a:prstGeom prst="chevro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98" y="2214554"/>
            <a:ext cx="2714644" cy="2585323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dirty="0"/>
              <a:t>Nilai realisasi neto </a:t>
            </a:r>
            <a:r>
              <a:rPr lang="fi-FI" b="1" dirty="0"/>
              <a:t>merupakan estimasi harga </a:t>
            </a:r>
            <a:r>
              <a:rPr lang="en-US" b="1" dirty="0" err="1"/>
              <a:t>jual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b="1" dirty="0" err="1"/>
              <a:t>dikurangi</a:t>
            </a:r>
            <a:r>
              <a:rPr lang="en-US" b="1" dirty="0"/>
              <a:t> </a:t>
            </a:r>
            <a:r>
              <a:rPr lang="en-US" b="1" dirty="0" err="1"/>
              <a:t>estimasi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penyelesaian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estimasi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b="1" dirty="0" err="1"/>
              <a:t>penjualan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238260">
            <a:off x="1088764" y="5190896"/>
            <a:ext cx="429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secara</a:t>
            </a:r>
            <a:endParaRPr lang="en-US" dirty="0"/>
          </a:p>
          <a:p>
            <a:r>
              <a:rPr lang="en-US" dirty="0"/>
              <a:t> individual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14" y="142852"/>
            <a:ext cx="9572660" cy="563563"/>
          </a:xfrm>
        </p:spPr>
        <p:txBody>
          <a:bodyPr/>
          <a:lstStyle/>
          <a:p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Neto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Penurunan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Persediaan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15140" y="928670"/>
            <a:ext cx="1928826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Ilustrasi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57158" y="1428736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PT </a:t>
            </a:r>
            <a:r>
              <a:rPr lang="en-US" dirty="0" err="1"/>
              <a:t>Merdeka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Rp9.500.000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Rp10.000.000.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Rp500.000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Rp2.000.000.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NRV: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838" t="30488" r="15585" b="41463"/>
          <a:stretch>
            <a:fillRect/>
          </a:stretch>
        </p:blipFill>
        <p:spPr bwMode="auto">
          <a:xfrm>
            <a:off x="428596" y="2643182"/>
            <a:ext cx="596973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357158" y="4000504"/>
            <a:ext cx="600079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500826" y="4000504"/>
            <a:ext cx="357190" cy="42862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72330" y="3643314"/>
            <a:ext cx="142876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57224" y="5506066"/>
            <a:ext cx="5429288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,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usang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428596" y="4500570"/>
            <a:ext cx="6000792" cy="42862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3250397" y="5036355"/>
            <a:ext cx="357190" cy="428628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14" y="142852"/>
            <a:ext cx="9572660" cy="563563"/>
          </a:xfrm>
        </p:spPr>
        <p:txBody>
          <a:bodyPr/>
          <a:lstStyle/>
          <a:p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Neto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Penurunan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Persediaan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726917822"/>
              </p:ext>
            </p:extLst>
          </p:nvPr>
        </p:nvGraphicFramePr>
        <p:xfrm>
          <a:off x="428596" y="1428736"/>
          <a:ext cx="814393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 descr="business_chart-10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48" y="5286388"/>
            <a:ext cx="1785908" cy="15120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57290" y="4643446"/>
            <a:ext cx="7358114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realisasi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</a:t>
            </a:r>
            <a:r>
              <a:rPr lang="en-US" dirty="0" err="1"/>
              <a:t>ungkin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realisasi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14" y="142852"/>
            <a:ext cx="9572660" cy="563563"/>
          </a:xfrm>
        </p:spPr>
        <p:txBody>
          <a:bodyPr/>
          <a:lstStyle/>
          <a:p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Neto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Penurunan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Persediaan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15140" y="928670"/>
            <a:ext cx="1928826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Ilustrasi</a:t>
            </a:r>
            <a:endParaRPr lang="en-US" b="1" dirty="0"/>
          </a:p>
        </p:txBody>
      </p:sp>
      <p:sp>
        <p:nvSpPr>
          <p:cNvPr id="8" name="Folded Corner 7"/>
          <p:cNvSpPr/>
          <p:nvPr/>
        </p:nvSpPr>
        <p:spPr>
          <a:xfrm>
            <a:off x="642910" y="1428736"/>
            <a:ext cx="8001056" cy="1500198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PT </a:t>
            </a:r>
            <a:r>
              <a:rPr lang="en-US" dirty="0" err="1">
                <a:solidFill>
                  <a:schemeClr val="tx1"/>
                </a:solidFill>
              </a:rPr>
              <a:t>Indonesiaku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mencatat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pokok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penjualan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sebelum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penyesuaian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NRV) </a:t>
            </a:r>
            <a:r>
              <a:rPr lang="en-US" dirty="0" err="1">
                <a:solidFill>
                  <a:schemeClr val="tx1"/>
                </a:solidFill>
              </a:rPr>
              <a:t>sebesar</a:t>
            </a:r>
            <a:r>
              <a:rPr lang="en-US" dirty="0">
                <a:solidFill>
                  <a:schemeClr val="tx1"/>
                </a:solidFill>
              </a:rPr>
              <a:t> Rp95.000.000.</a:t>
            </a:r>
          </a:p>
          <a:p>
            <a:r>
              <a:rPr lang="en-US" dirty="0" err="1">
                <a:solidFill>
                  <a:schemeClr val="tx1"/>
                </a:solidFill>
              </a:rPr>
              <a:t>Sedangkan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akhir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sebesar</a:t>
            </a:r>
            <a:r>
              <a:rPr lang="en-US" dirty="0">
                <a:solidFill>
                  <a:schemeClr val="tx1"/>
                </a:solidFill>
              </a:rPr>
              <a:t> Rp75.000.000 </a:t>
            </a:r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Rp70.000.000 </a:t>
            </a:r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NRV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31" t="42500" r="3718" b="38750"/>
          <a:stretch>
            <a:fillRect/>
          </a:stretch>
        </p:blipFill>
        <p:spPr bwMode="auto">
          <a:xfrm>
            <a:off x="714348" y="3000372"/>
            <a:ext cx="7786742" cy="147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lded Corner 9"/>
          <p:cNvSpPr/>
          <p:nvPr/>
        </p:nvSpPr>
        <p:spPr>
          <a:xfrm>
            <a:off x="642910" y="4643446"/>
            <a:ext cx="8001056" cy="1000132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Pada periode berikutnya terdapat peningkatan </a:t>
            </a:r>
            <a:r>
              <a:rPr lang="en-US" dirty="0">
                <a:solidFill>
                  <a:schemeClr val="tx1"/>
                </a:solidFill>
              </a:rPr>
              <a:t>NRV 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milik</a:t>
            </a:r>
            <a:r>
              <a:rPr lang="en-US" dirty="0">
                <a:solidFill>
                  <a:schemeClr val="tx1"/>
                </a:solidFill>
              </a:rPr>
              <a:t> PT </a:t>
            </a:r>
            <a:r>
              <a:rPr lang="en-US" dirty="0" err="1">
                <a:solidFill>
                  <a:schemeClr val="tx1"/>
                </a:solidFill>
              </a:rPr>
              <a:t>Indonesiaku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Rp72.000.000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9652" t="53659" r="13212" b="36585"/>
          <a:stretch>
            <a:fillRect/>
          </a:stretch>
        </p:blipFill>
        <p:spPr bwMode="auto">
          <a:xfrm>
            <a:off x="1142976" y="5853500"/>
            <a:ext cx="7000892" cy="8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14" y="142852"/>
            <a:ext cx="9572660" cy="563563"/>
          </a:xfrm>
        </p:spPr>
        <p:txBody>
          <a:bodyPr/>
          <a:lstStyle/>
          <a:p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Neto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Penurunan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Persediaan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472" y="1643050"/>
            <a:ext cx="24288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entitas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menjual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persediaannya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9058" y="1643050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tercatat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diakui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diakuinya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pendapatan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penjualan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3143248"/>
            <a:ext cx="27146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realisasi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9090" y="3214686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kerugian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diakui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terjadinya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5000636"/>
            <a:ext cx="27146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pemulihan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00528" y="4929198"/>
            <a:ext cx="457194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diakui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pengurangan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terjadinya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pemulihan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3357554" y="1714488"/>
            <a:ext cx="357190" cy="57150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3428992" y="3429000"/>
            <a:ext cx="357190" cy="571504"/>
          </a:xfrm>
          <a:prstGeom prst="striped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3428992" y="5072074"/>
            <a:ext cx="357190" cy="571504"/>
          </a:xfrm>
          <a:prstGeom prst="striped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793"/>
            <a:ext cx="9144000" cy="563563"/>
          </a:xfrm>
        </p:spPr>
        <p:txBody>
          <a:bodyPr/>
          <a:lstStyle/>
          <a:p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Lain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Valuasi</a:t>
            </a:r>
            <a:r>
              <a:rPr lang="en-US" sz="2800" dirty="0"/>
              <a:t> </a:t>
            </a:r>
            <a:r>
              <a:rPr lang="en-US" sz="2800" dirty="0" err="1"/>
              <a:t>Persediaan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214282" y="2071678"/>
            <a:ext cx="8501122" cy="1021556"/>
          </a:xfrm>
          <a:prstGeom prst="round2Diag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de-DE" dirty="0"/>
              <a:t>menghitung persediaan dengan </a:t>
            </a:r>
            <a:r>
              <a:rPr lang="de-DE" b="1" dirty="0"/>
              <a:t>mengestimasikan jumlah persediaan akhir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tersedia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dijual</a:t>
            </a:r>
            <a:r>
              <a:rPr lang="en-US" b="1" dirty="0"/>
              <a:t>, </a:t>
            </a:r>
            <a:r>
              <a:rPr lang="en-US" b="1" dirty="0" err="1"/>
              <a:t>penjualan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laba</a:t>
            </a:r>
            <a:r>
              <a:rPr lang="en-US" b="1" dirty="0"/>
              <a:t> </a:t>
            </a:r>
            <a:r>
              <a:rPr lang="en-US" b="1" dirty="0" err="1"/>
              <a:t>bruto</a:t>
            </a:r>
            <a:r>
              <a:rPr lang="en-US" b="1" dirty="0"/>
              <a:t>.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214282" y="1428736"/>
            <a:ext cx="2357454" cy="4286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Metode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Laba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Bruto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357562"/>
            <a:ext cx="3000396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: Rp15.000.000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/>
              <a:t>Pembelian:Rp60.000.000;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:</a:t>
            </a:r>
          </a:p>
          <a:p>
            <a:r>
              <a:rPr lang="en-US" dirty="0"/>
              <a:t>Rp90.000.000. </a:t>
            </a:r>
          </a:p>
          <a:p>
            <a:r>
              <a:rPr lang="en-US" dirty="0"/>
              <a:t>Margin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: 30%.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905" t="35188" r="3718" b="39228"/>
          <a:stretch>
            <a:fillRect/>
          </a:stretch>
        </p:blipFill>
        <p:spPr bwMode="auto">
          <a:xfrm>
            <a:off x="3357554" y="3357562"/>
            <a:ext cx="54292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793"/>
            <a:ext cx="9144000" cy="563563"/>
          </a:xfrm>
        </p:spPr>
        <p:txBody>
          <a:bodyPr/>
          <a:lstStyle/>
          <a:p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Lain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Valuasi</a:t>
            </a:r>
            <a:r>
              <a:rPr lang="en-US" sz="2800" dirty="0"/>
              <a:t> </a:t>
            </a:r>
            <a:r>
              <a:rPr lang="en-US" sz="2800" dirty="0" err="1"/>
              <a:t>Persediaan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3929058" y="2845365"/>
            <a:ext cx="3929090" cy="1940957"/>
          </a:xfrm>
          <a:prstGeom prst="round2DiagRect">
            <a:avLst/>
          </a:prstGeom>
          <a:solidFill>
            <a:srgbClr val="10F0EB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yang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ritelnya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571604" y="2988241"/>
            <a:ext cx="1643074" cy="428628"/>
          </a:xfrm>
          <a:prstGeom prst="round2DiagRect">
            <a:avLst/>
          </a:prstGeom>
          <a:gradFill flip="none" rotWithShape="1">
            <a:gsLst>
              <a:gs pos="0">
                <a:srgbClr val="10F0EB">
                  <a:tint val="66000"/>
                  <a:satMod val="160000"/>
                </a:srgbClr>
              </a:gs>
              <a:gs pos="50000">
                <a:srgbClr val="10F0EB">
                  <a:tint val="44500"/>
                  <a:satMod val="160000"/>
                </a:srgbClr>
              </a:gs>
              <a:gs pos="100000">
                <a:srgbClr val="10F0EB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Metode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Ritel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tax20man-287x300.jpg"/>
          <p:cNvPicPr>
            <a:picLocks noChangeAspect="1"/>
          </p:cNvPicPr>
          <p:nvPr/>
        </p:nvPicPr>
        <p:blipFill>
          <a:blip r:embed="rId2" cstate="print"/>
          <a:srcRect b="22500"/>
          <a:stretch>
            <a:fillRect/>
          </a:stretch>
        </p:blipFill>
        <p:spPr>
          <a:xfrm>
            <a:off x="285720" y="1428736"/>
            <a:ext cx="1643042" cy="133103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1142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714348" y="1500174"/>
            <a:ext cx="7358114" cy="5078313"/>
          </a:xfrm>
          <a:prstGeom prst="rect">
            <a:avLst/>
          </a:prstGeom>
          <a:solidFill>
            <a:srgbClr val="B1EDBF"/>
          </a:solidFill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Total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tercatat</a:t>
            </a:r>
            <a:r>
              <a:rPr lang="en-US" b="1" dirty="0"/>
              <a:t> </a:t>
            </a:r>
            <a:r>
              <a:rPr lang="en-US" b="1" dirty="0" err="1"/>
              <a:t>persediaan</a:t>
            </a:r>
            <a:r>
              <a:rPr lang="en-US" b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wajar</a:t>
            </a:r>
            <a:r>
              <a:rPr lang="en-US" b="1" dirty="0"/>
              <a:t> </a:t>
            </a:r>
            <a:r>
              <a:rPr lang="en-US" b="1" dirty="0" err="1"/>
              <a:t>dikurangi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menjual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b="1" dirty="0" err="1"/>
              <a:t>diakui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penurunan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pengurang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pemulihan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pengurang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peristiwa</a:t>
            </a:r>
            <a:r>
              <a:rPr lang="en-US" b="1" dirty="0"/>
              <a:t> </a:t>
            </a:r>
            <a:r>
              <a:rPr lang="en-US" b="1" dirty="0" err="1"/>
              <a:t>penyebab</a:t>
            </a:r>
            <a:r>
              <a:rPr lang="en-US" b="1" dirty="0"/>
              <a:t> </a:t>
            </a:r>
            <a:r>
              <a:rPr lang="en-US" b="1" dirty="0" err="1"/>
              <a:t>terjadinya</a:t>
            </a:r>
            <a:r>
              <a:rPr lang="en-US" b="1" dirty="0"/>
              <a:t> </a:t>
            </a:r>
            <a:r>
              <a:rPr lang="en-US" b="1" dirty="0" err="1"/>
              <a:t>pemulihan</a:t>
            </a:r>
            <a:r>
              <a:rPr lang="en-US" b="1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diturunkan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tercatat</a:t>
            </a:r>
            <a:r>
              <a:rPr lang="en-US" b="1" dirty="0"/>
              <a:t> </a:t>
            </a:r>
            <a:r>
              <a:rPr lang="en-US" b="1" dirty="0" err="1"/>
              <a:t>persediaan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diperuntukkan</a:t>
            </a:r>
            <a:r>
              <a:rPr lang="en-US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jaminan</a:t>
            </a:r>
            <a:r>
              <a:rPr lang="en-US" b="1" dirty="0"/>
              <a:t> </a:t>
            </a:r>
            <a:r>
              <a:rPr lang="en-US" b="1" dirty="0" err="1"/>
              <a:t>kewajiban</a:t>
            </a:r>
            <a:endParaRPr lang="en-US" b="1" dirty="0"/>
          </a:p>
        </p:txBody>
      </p:sp>
      <p:pic>
        <p:nvPicPr>
          <p:cNvPr id="5" name="Picture 4" descr="Home_inspection_checkli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5167282"/>
            <a:ext cx="1214446" cy="16192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24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5698"/>
          <a:stretch>
            <a:fillRect/>
          </a:stretch>
        </p:blipFill>
        <p:spPr bwMode="auto">
          <a:xfrm>
            <a:off x="0" y="571480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1670" y="2709867"/>
            <a:ext cx="5357850" cy="1362075"/>
          </a:xfrm>
        </p:spPr>
        <p:txBody>
          <a:bodyPr/>
          <a:lstStyle/>
          <a:p>
            <a:r>
              <a:rPr lang="id-ID" sz="5400" u="sng" dirty="0">
                <a:solidFill>
                  <a:srgbClr val="CC0099"/>
                </a:solidFill>
              </a:rPr>
              <a:t>TERIMA KASIH</a:t>
            </a:r>
            <a:endParaRPr lang="en-US" sz="5400" u="sng" dirty="0">
              <a:solidFill>
                <a:srgbClr val="CC00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GB" sz="3000" dirty="0"/>
              <a:t>Agenda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FontTx/>
              <a:buAutoNum type="arabicPeriod"/>
            </a:pPr>
            <a:endParaRPr lang="en-US" sz="2200" b="1" dirty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/>
              <a:t>Pengertian</a:t>
            </a:r>
            <a:r>
              <a:rPr lang="en-US" sz="2200" b="1" dirty="0"/>
              <a:t> </a:t>
            </a:r>
            <a:r>
              <a:rPr lang="en-US" sz="2200" b="1" dirty="0" err="1"/>
              <a:t>Persediaan</a:t>
            </a:r>
            <a:endParaRPr lang="en-US" sz="2200" b="1" dirty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2200" b="1" dirty="0" err="1"/>
              <a:t>Definisi</a:t>
            </a:r>
            <a:endParaRPr lang="en-US" sz="2200" b="1" dirty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2200" b="1" dirty="0" err="1"/>
              <a:t>Klasifikasi</a:t>
            </a:r>
            <a:endParaRPr lang="en-US" sz="2200" b="1" dirty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2200" b="1" dirty="0" err="1"/>
              <a:t>Cakupan</a:t>
            </a:r>
            <a:r>
              <a:rPr lang="en-US" sz="2200" b="1" dirty="0"/>
              <a:t> </a:t>
            </a:r>
            <a:r>
              <a:rPr lang="en-US" sz="2200" b="1" dirty="0" err="1"/>
              <a:t>Barang</a:t>
            </a:r>
            <a:endParaRPr lang="en-US" sz="2200" b="1" dirty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2200" b="1" dirty="0" err="1"/>
              <a:t>Sistem</a:t>
            </a:r>
            <a:r>
              <a:rPr lang="en-US" sz="2200" b="1" dirty="0"/>
              <a:t> </a:t>
            </a:r>
            <a:r>
              <a:rPr lang="en-US" sz="2200" b="1" dirty="0" err="1"/>
              <a:t>Pencatatan</a:t>
            </a:r>
            <a:r>
              <a:rPr lang="en-US" sz="2200" b="1" dirty="0"/>
              <a:t>: </a:t>
            </a:r>
            <a:r>
              <a:rPr lang="en-US" sz="2200" b="1" dirty="0" err="1"/>
              <a:t>Periodik</a:t>
            </a:r>
            <a:r>
              <a:rPr lang="en-US" sz="2200" b="1" dirty="0"/>
              <a:t> </a:t>
            </a:r>
            <a:r>
              <a:rPr lang="en-US" sz="2200" b="1" dirty="0" err="1"/>
              <a:t>vs</a:t>
            </a:r>
            <a:r>
              <a:rPr lang="en-US" sz="2200" b="1" dirty="0"/>
              <a:t> Perpetual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/>
              <a:t>Pengukuran</a:t>
            </a:r>
            <a:r>
              <a:rPr lang="en-US" sz="2200" b="1" dirty="0"/>
              <a:t> </a:t>
            </a:r>
            <a:r>
              <a:rPr lang="en-US" sz="2200" b="1" dirty="0" err="1"/>
              <a:t>Persediaan</a:t>
            </a:r>
            <a:endParaRPr lang="en-US" sz="2200" b="1" dirty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/>
              <a:t>Pengakuan</a:t>
            </a:r>
            <a:r>
              <a:rPr lang="en-US" sz="2200" b="1" dirty="0"/>
              <a:t> </a:t>
            </a:r>
            <a:r>
              <a:rPr lang="en-US" sz="2200" b="1" dirty="0" err="1"/>
              <a:t>Beban</a:t>
            </a:r>
            <a:r>
              <a:rPr lang="en-US" sz="2200" b="1" dirty="0"/>
              <a:t> </a:t>
            </a:r>
            <a:r>
              <a:rPr lang="en-US" sz="2200" b="1" dirty="0" err="1"/>
              <a:t>dalam</a:t>
            </a:r>
            <a:r>
              <a:rPr lang="en-US" sz="2200" b="1" dirty="0"/>
              <a:t> </a:t>
            </a:r>
            <a:r>
              <a:rPr lang="en-US" sz="2200" b="1" dirty="0" err="1"/>
              <a:t>Persediaan</a:t>
            </a:r>
            <a:endParaRPr lang="en-US" sz="2200" b="1" dirty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/>
              <a:t>Penggunaan</a:t>
            </a:r>
            <a:r>
              <a:rPr lang="en-US" sz="2200" b="1" dirty="0"/>
              <a:t> </a:t>
            </a:r>
            <a:r>
              <a:rPr lang="en-US" sz="2200" b="1" dirty="0" err="1"/>
              <a:t>Metode</a:t>
            </a:r>
            <a:r>
              <a:rPr lang="en-US" sz="2200" b="1" dirty="0"/>
              <a:t> Lain </a:t>
            </a:r>
            <a:r>
              <a:rPr lang="en-US" sz="2200" b="1" dirty="0" err="1"/>
              <a:t>dalam</a:t>
            </a:r>
            <a:r>
              <a:rPr lang="en-US" sz="2200" b="1" dirty="0"/>
              <a:t> </a:t>
            </a:r>
            <a:r>
              <a:rPr lang="en-US" sz="2200" b="1" dirty="0" err="1"/>
              <a:t>Valuasi</a:t>
            </a:r>
            <a:endParaRPr lang="en-US" sz="2200" b="1" dirty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/>
              <a:t>Pengungkapan</a:t>
            </a:r>
            <a:endParaRPr lang="en-US" sz="2200" b="1" dirty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endParaRPr lang="id-ID" sz="2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0511-0903-2623-1938_Handyman_Holding_a_Bunch_of_Tools_clipart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58768"/>
            <a:ext cx="2530367" cy="237854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/>
              <a:t>Pengertian</a:t>
            </a:r>
            <a:r>
              <a:rPr lang="en-US" sz="3600" dirty="0"/>
              <a:t> </a:t>
            </a:r>
            <a:r>
              <a:rPr lang="en-US" sz="3600" dirty="0" err="1"/>
              <a:t>Persediaan</a:t>
            </a:r>
            <a:endParaRPr lang="en-US" sz="36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150793"/>
            <a:ext cx="8229600" cy="563563"/>
          </a:xfrm>
        </p:spPr>
        <p:txBody>
          <a:bodyPr/>
          <a:lstStyle/>
          <a:p>
            <a:pPr indent="0" eaLnBrk="1" hangingPunct="1"/>
            <a:r>
              <a:rPr lang="en-US" sz="3000" dirty="0" err="1"/>
              <a:t>Definisi</a:t>
            </a:r>
            <a:r>
              <a:rPr lang="en-US" sz="3000" dirty="0"/>
              <a:t> (PSAK 14 R2008)</a:t>
            </a:r>
            <a:endParaRPr lang="en-US" sz="3000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5720" y="1643050"/>
            <a:ext cx="8424936" cy="2213372"/>
          </a:xfrm>
          <a:prstGeom prst="round2DiagRect">
            <a:avLst/>
          </a:prstGeom>
          <a:solidFill>
            <a:srgbClr val="FFFFCC"/>
          </a:solidFill>
          <a:ln w="28575">
            <a:solidFill>
              <a:schemeClr val="accent6"/>
            </a:solidFill>
            <a:prstDash val="dashDot"/>
          </a:ln>
          <a:effectLst/>
        </p:spPr>
        <p:txBody>
          <a:bodyPr wrap="square" rtlCol="0">
            <a:spAutoFit/>
          </a:bodyPr>
          <a:lstStyle/>
          <a:p>
            <a:pPr marL="173038" indent="-1588" algn="just"/>
            <a:r>
              <a:rPr lang="en-US" sz="2800" dirty="0" err="1">
                <a:latin typeface="+mj-lt"/>
                <a:sym typeface="Wingdings" pitchFamily="2" charset="2"/>
              </a:rPr>
              <a:t>Persediaan</a:t>
            </a:r>
            <a:r>
              <a:rPr lang="en-US" sz="2800" dirty="0">
                <a:latin typeface="+mj-lt"/>
                <a:sym typeface="Wingdings" pitchFamily="2" charset="2"/>
              </a:rPr>
              <a:t> </a:t>
            </a:r>
            <a:r>
              <a:rPr lang="en-US" sz="2800" dirty="0" err="1">
                <a:latin typeface="+mj-lt"/>
                <a:sym typeface="Wingdings" pitchFamily="2" charset="2"/>
              </a:rPr>
              <a:t>merupakan</a:t>
            </a:r>
            <a:r>
              <a:rPr lang="en-US" sz="2800" dirty="0">
                <a:latin typeface="+mj-lt"/>
                <a:sym typeface="Wingdings" pitchFamily="2" charset="2"/>
              </a:rPr>
              <a:t> </a:t>
            </a:r>
            <a:r>
              <a:rPr lang="en-US" sz="2800" dirty="0" err="1">
                <a:latin typeface="+mj-lt"/>
                <a:sym typeface="Wingdings" pitchFamily="2" charset="2"/>
              </a:rPr>
              <a:t>aset</a:t>
            </a:r>
            <a:r>
              <a:rPr lang="en-US" sz="2800" dirty="0">
                <a:latin typeface="+mj-lt"/>
                <a:sym typeface="Wingdings" pitchFamily="2" charset="2"/>
              </a:rPr>
              <a:t> yang:</a:t>
            </a:r>
          </a:p>
          <a:p>
            <a:pPr marL="173038" indent="-1588" algn="just">
              <a:buFont typeface="Arial" pitchFamily="34" charset="0"/>
              <a:buChar char="•"/>
            </a:pP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tersedia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untuk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dijual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dalam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kegiatan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usaha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biasa</a:t>
            </a:r>
            <a:r>
              <a:rPr lang="en-US" sz="2400" dirty="0">
                <a:latin typeface="+mj-lt"/>
                <a:sym typeface="Wingdings" pitchFamily="2" charset="2"/>
              </a:rPr>
              <a:t>;</a:t>
            </a:r>
          </a:p>
          <a:p>
            <a:pPr marL="173038" indent="-1588" algn="just">
              <a:buFont typeface="Arial" pitchFamily="34" charset="0"/>
              <a:buChar char="•"/>
            </a:pP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dalam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proses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produksi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untuk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penjualan</a:t>
            </a:r>
            <a:r>
              <a:rPr lang="en-US" sz="2400" dirty="0">
                <a:latin typeface="+mj-lt"/>
                <a:sym typeface="Wingdings" pitchFamily="2" charset="2"/>
              </a:rPr>
              <a:t>;</a:t>
            </a:r>
          </a:p>
          <a:p>
            <a:pPr marL="341313" indent="-169863" algn="just">
              <a:buFont typeface="Arial" pitchFamily="34" charset="0"/>
              <a:buChar char="•"/>
            </a:pPr>
            <a:r>
              <a:rPr lang="en-US" sz="2400" dirty="0" err="1">
                <a:latin typeface="+mj-lt"/>
                <a:sym typeface="Wingdings" pitchFamily="2" charset="2"/>
              </a:rPr>
              <a:t>dalam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bentuk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bahan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baku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atau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</a:rPr>
              <a:t>perlengkapan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digunakan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proses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produksi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pemberian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jasa</a:t>
            </a:r>
            <a:r>
              <a:rPr lang="en-US" sz="2400" dirty="0">
                <a:latin typeface="+mj-lt"/>
              </a:rPr>
              <a:t>.</a:t>
            </a:r>
            <a:endParaRPr lang="en-US" sz="2100" dirty="0">
              <a:latin typeface="+mj-lt"/>
            </a:endParaRPr>
          </a:p>
        </p:txBody>
      </p:sp>
      <p:pic>
        <p:nvPicPr>
          <p:cNvPr id="27" name="Picture 26" descr="63.jpg"/>
          <p:cNvPicPr>
            <a:picLocks noChangeAspect="1"/>
          </p:cNvPicPr>
          <p:nvPr/>
        </p:nvPicPr>
        <p:blipFill>
          <a:blip r:embed="rId2" cstate="print"/>
          <a:srcRect r="2778" b="3960"/>
          <a:stretch>
            <a:fillRect/>
          </a:stretch>
        </p:blipFill>
        <p:spPr>
          <a:xfrm>
            <a:off x="2922545" y="4059846"/>
            <a:ext cx="3151286" cy="23409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201142"/>
            <a:ext cx="8319298" cy="563563"/>
          </a:xfrm>
        </p:spPr>
        <p:txBody>
          <a:bodyPr/>
          <a:lstStyle/>
          <a:p>
            <a:pPr indent="0" eaLnBrk="1" hangingPunct="1"/>
            <a:r>
              <a:rPr lang="en-US" sz="3000" dirty="0" err="1"/>
              <a:t>Klasifikasi</a:t>
            </a:r>
            <a:endParaRPr lang="en-US" sz="3000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720" y="1357298"/>
            <a:ext cx="842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Klasifikasi</a:t>
            </a:r>
            <a:r>
              <a:rPr lang="en-US" sz="21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persediaan</a:t>
            </a:r>
            <a:r>
              <a:rPr lang="en-US" sz="21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sangat</a:t>
            </a:r>
            <a:r>
              <a:rPr lang="en-US" sz="21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tergantung</a:t>
            </a:r>
            <a:r>
              <a:rPr lang="en-US" sz="21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pada</a:t>
            </a:r>
            <a:r>
              <a:rPr lang="en-US" sz="21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100" i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nature of business </a:t>
            </a:r>
            <a:r>
              <a:rPr lang="en-US" sz="21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entitas</a:t>
            </a:r>
            <a:r>
              <a:rPr lang="en-US" sz="21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221455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Klasifikasi</a:t>
            </a:r>
            <a:r>
              <a:rPr lang="en-US" b="1" dirty="0"/>
              <a:t> </a:t>
            </a:r>
            <a:r>
              <a:rPr lang="en-US" b="1" dirty="0" err="1"/>
              <a:t>persediaan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manufaktur</a:t>
            </a:r>
            <a:r>
              <a:rPr lang="en-US" b="1" dirty="0"/>
              <a:t>: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0" y="2571744"/>
          <a:ext cx="878684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8596" y="5354437"/>
            <a:ext cx="835824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entitas</a:t>
            </a:r>
            <a:r>
              <a:rPr lang="en-US" b="1" dirty="0"/>
              <a:t> </a:t>
            </a:r>
            <a:r>
              <a:rPr lang="en-US" b="1" dirty="0" err="1"/>
              <a:t>jasa</a:t>
            </a:r>
            <a:r>
              <a:rPr lang="en-US" b="1" dirty="0"/>
              <a:t>: </a:t>
            </a:r>
            <a:r>
              <a:rPr lang="sv-SE" dirty="0"/>
              <a:t>biaya jasa yang belum diakui pendapatannya diklasifikasikan sebagai </a:t>
            </a:r>
            <a:r>
              <a:rPr lang="en-US" dirty="0" err="1"/>
              <a:t>persediaan</a:t>
            </a:r>
            <a:r>
              <a:rPr lang="en-US" dirty="0"/>
              <a:t>.</a:t>
            </a:r>
            <a:endParaRPr lang="en-US" b="1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0694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gray">
          <a:xfrm>
            <a:off x="142876" y="201142"/>
            <a:ext cx="885828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Cakupan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Barang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dalam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Persediaan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5" name="Picture 14" descr="ftp_bsnss0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95535"/>
            <a:ext cx="1955987" cy="1704969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1643042" y="1438280"/>
            <a:ext cx="3071834" cy="1071570"/>
          </a:xfrm>
          <a:prstGeom prst="cloudCallout">
            <a:avLst>
              <a:gd name="adj1" fmla="val -47046"/>
              <a:gd name="adj2" fmla="val 484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Kapan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mengakui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17" name="Picture 16" descr="business-clipart-secret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357430"/>
            <a:ext cx="1214446" cy="169218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5857884" y="1500174"/>
            <a:ext cx="3071834" cy="2143140"/>
          </a:xfrm>
          <a:prstGeom prst="wedgeRoundRectCallout">
            <a:avLst>
              <a:gd name="adj1" fmla="val -60819"/>
              <a:gd name="adj2" fmla="val -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Entitas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mencatat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pembelian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penjualan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persediaan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telah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mendapatkan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melepaskan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kepemilikan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barang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tersebut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572008"/>
            <a:ext cx="5286412" cy="1583412"/>
          </a:xfrm>
          <a:prstGeom prst="foldedCorner">
            <a:avLst>
              <a:gd name="adj" fmla="val 245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Klasifikasi</a:t>
            </a:r>
            <a:r>
              <a:rPr lang="en-US" b="1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dan </a:t>
            </a:r>
            <a:r>
              <a:rPr lang="en-US" dirty="0" err="1"/>
              <a:t>miliknya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miliknya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padanya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000760" y="4500570"/>
            <a:ext cx="2643206" cy="17859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barang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transit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barang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konsinyasi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sz="3000" dirty="0" err="1"/>
              <a:t>Cakupan</a:t>
            </a:r>
            <a:r>
              <a:rPr lang="en-US" sz="3000" dirty="0"/>
              <a:t> </a:t>
            </a:r>
            <a:r>
              <a:rPr lang="en-US" sz="3000" dirty="0" err="1"/>
              <a:t>Barang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Persediaan</a:t>
            </a:r>
            <a:endParaRPr lang="en-US" sz="3000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0694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72066" y="1428736"/>
            <a:ext cx="3500462" cy="428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Barang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Transit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2214554"/>
            <a:ext cx="8072494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</a:t>
            </a:r>
            <a:r>
              <a:rPr lang="en-US" dirty="0" err="1"/>
              <a:t>diindikasikan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i="1" dirty="0"/>
              <a:t>(shipping term)</a:t>
            </a:r>
            <a:r>
              <a:rPr lang="en-US" dirty="0"/>
              <a:t>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diistilahkan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free on board (FOB).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4863124"/>
            <a:ext cx="785818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401888" indent="-2401888" algn="just"/>
            <a:r>
              <a:rPr lang="en-US" b="1" dirty="0"/>
              <a:t>FOB Shipping Point: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beralih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.</a:t>
            </a:r>
          </a:p>
          <a:p>
            <a:pPr marL="2401888" algn="just"/>
            <a:r>
              <a:rPr lang="en-US" b="1" dirty="0">
                <a:sym typeface="Wingdings" pitchFamily="2" charset="2"/>
              </a:rPr>
              <a:t>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pt-BR" dirty="0"/>
              <a:t>berada pada pembeli ketika periode transit</a:t>
            </a:r>
            <a:endParaRPr lang="en-US" b="1" dirty="0"/>
          </a:p>
        </p:txBody>
      </p:sp>
      <p:sp>
        <p:nvSpPr>
          <p:cNvPr id="8" name="Curved Right Arrow 7"/>
          <p:cNvSpPr/>
          <p:nvPr/>
        </p:nvSpPr>
        <p:spPr>
          <a:xfrm>
            <a:off x="285720" y="2571744"/>
            <a:ext cx="357190" cy="71438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3143248"/>
            <a:ext cx="7858180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006600" indent="-2006600" algn="just"/>
            <a:r>
              <a:rPr lang="en-US" b="1" dirty="0"/>
              <a:t>FOB Destination: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beralih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.</a:t>
            </a:r>
          </a:p>
          <a:p>
            <a:pPr marL="2006600" indent="-2006600" algn="just"/>
            <a:r>
              <a:rPr lang="en-US" b="1" dirty="0">
                <a:sym typeface="Wingdings" pitchFamily="2" charset="2"/>
              </a:rPr>
              <a:t>	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transit</a:t>
            </a:r>
            <a:endParaRPr lang="en-US" b="1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pPr lvl="0">
              <a:defRPr/>
            </a:pP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Persediaan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72066" y="1428736"/>
            <a:ext cx="3500462" cy="428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Penjualan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Konsinyasi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714348" y="2214554"/>
          <a:ext cx="785818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db2004165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Template1</Template>
  <TotalTime>6948</TotalTime>
  <Words>1428</Words>
  <Application>Microsoft Office PowerPoint</Application>
  <PresentationFormat>On-screen Show (4:3)</PresentationFormat>
  <Paragraphs>211</Paragraphs>
  <Slides>29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Aharoni</vt:lpstr>
      <vt:lpstr>Arial</vt:lpstr>
      <vt:lpstr>Arial Narrow</vt:lpstr>
      <vt:lpstr>Calibri</vt:lpstr>
      <vt:lpstr>Wingdings</vt:lpstr>
      <vt:lpstr>cdb2004165l</vt:lpstr>
      <vt:lpstr>Image</vt:lpstr>
      <vt:lpstr>BAB 6</vt:lpstr>
      <vt:lpstr>Ilustrasi Pembuka</vt:lpstr>
      <vt:lpstr>Agenda</vt:lpstr>
      <vt:lpstr>Pengertian Persediaan</vt:lpstr>
      <vt:lpstr>Definisi (PSAK 14 R2008)</vt:lpstr>
      <vt:lpstr>Klasifikasi</vt:lpstr>
      <vt:lpstr>PowerPoint Presentation</vt:lpstr>
      <vt:lpstr>Cakupan Barang dalam Persediaan</vt:lpstr>
      <vt:lpstr>Cakupan Barang dalam Persediaan</vt:lpstr>
      <vt:lpstr>Cakupan Barang dalam Persediaan</vt:lpstr>
      <vt:lpstr>Cakupan Barang dalam Persediaan</vt:lpstr>
      <vt:lpstr>Pengukuran Persediaan</vt:lpstr>
      <vt:lpstr>Sistem Pencatatan Persediaan dan Asumsi Arus Biaya</vt:lpstr>
      <vt:lpstr>Sistem Pencatatan Persediaan dan Asumsi Arus Biaya</vt:lpstr>
      <vt:lpstr>Sistem Pencatatan Persediaan dan Asumsi Arus Biaya</vt:lpstr>
      <vt:lpstr>PowerPoint Presentation</vt:lpstr>
      <vt:lpstr>PowerPoint Presentation</vt:lpstr>
      <vt:lpstr>PowerPoint Presentation</vt:lpstr>
      <vt:lpstr>PowerPoint Presentation</vt:lpstr>
      <vt:lpstr>Nilai Realisasi Neto dan Penurunan Nilai Persediaan</vt:lpstr>
      <vt:lpstr>Nilai Realisasi Neto dan Penurunan Nilai Persediaan</vt:lpstr>
      <vt:lpstr>Nilai Realisasi Neto dan Penurunan Nilai Persediaan</vt:lpstr>
      <vt:lpstr>Nilai Realisasi Neto dan Penurunan Nilai Persediaan</vt:lpstr>
      <vt:lpstr>Nilai Realisasi Neto dan Penurunan Nilai Persediaan</vt:lpstr>
      <vt:lpstr>Penggunaan Metode Lain dalam Valuasi Persediaan</vt:lpstr>
      <vt:lpstr>Penggunaan Metode Lain dalam Valuasi Persediaan</vt:lpstr>
      <vt:lpstr>Pengungkapan</vt:lpstr>
      <vt:lpstr>Pengungkapan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PERISTIWA SETELAH TANGGAL NERACA</dc:title>
  <dc:creator>Manager Teknis</dc:creator>
  <cp:lastModifiedBy>Agung Sugiarto</cp:lastModifiedBy>
  <cp:revision>418</cp:revision>
  <dcterms:created xsi:type="dcterms:W3CDTF">2010-02-16T14:58:04Z</dcterms:created>
  <dcterms:modified xsi:type="dcterms:W3CDTF">2019-09-24T12:59:36Z</dcterms:modified>
</cp:coreProperties>
</file>