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7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  <a:r>
              <a:rPr lang="en-US" b="1" dirty="0" err="1" smtClean="0"/>
              <a:t>kredit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rcRect l="53333"/>
          <a:stretch>
            <a:fillRect/>
          </a:stretch>
        </p:blipFill>
        <p:spPr>
          <a:xfrm>
            <a:off x="278002" y="228600"/>
            <a:ext cx="1779398" cy="2438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629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Jaringan</a:t>
            </a:r>
            <a:r>
              <a:rPr lang="en-US" b="1" dirty="0" smtClean="0"/>
              <a:t> </a:t>
            </a:r>
            <a:r>
              <a:rPr lang="en-US" b="1" dirty="0" err="1" smtClean="0"/>
              <a:t>Prosedur</a:t>
            </a:r>
            <a:r>
              <a:rPr lang="en-US" b="1" dirty="0" smtClean="0"/>
              <a:t> yang </a:t>
            </a:r>
            <a:r>
              <a:rPr lang="en-US" b="1" dirty="0" err="1" smtClean="0"/>
              <a:t>Membentuk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Prosedur</a:t>
            </a:r>
            <a:r>
              <a:rPr lang="en-US" dirty="0" smtClean="0"/>
              <a:t> order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990600"/>
          </a:xfrm>
        </p:spPr>
        <p:txBody>
          <a:bodyPr>
            <a:noAutofit/>
          </a:bodyPr>
          <a:lstStyle/>
          <a:p>
            <a:r>
              <a:rPr lang="sv-SE" sz="3600" b="1" dirty="0" smtClean="0"/>
              <a:t>Bagan Alir Dokumen Sistem Penjualan Kredit dengan Kartu Kredit</a:t>
            </a:r>
            <a:endParaRPr lang="en-US" sz="3600" dirty="0"/>
          </a:p>
        </p:txBody>
      </p:sp>
      <p:pic>
        <p:nvPicPr>
          <p:cNvPr id="4" name="Content Placeholder 3" descr="1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42105" r="19658" b="12281"/>
          <a:stretch>
            <a:fillRect/>
          </a:stretch>
        </p:blipFill>
        <p:spPr>
          <a:xfrm>
            <a:off x="1" y="1516712"/>
            <a:ext cx="4876799" cy="5343276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 PENJUALAN KREDIT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order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tertagihnya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,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yang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didahului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produknya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yang </a:t>
            </a:r>
            <a:r>
              <a:rPr lang="en-US" b="1" dirty="0" err="1" smtClean="0"/>
              <a:t>Terkait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Kredit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Gudang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Pengiriman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Penagihan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Informasi</a:t>
            </a:r>
            <a:r>
              <a:rPr lang="en-US" b="1" dirty="0" smtClean="0"/>
              <a:t> yang </a:t>
            </a:r>
            <a:r>
              <a:rPr lang="en-US" b="1" dirty="0" err="1" smtClean="0"/>
              <a:t>Diperlukan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	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	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	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fi-FI" dirty="0" smtClean="0"/>
              <a:t>4. Nama dan alamat pembeli.</a:t>
            </a:r>
          </a:p>
          <a:p>
            <a:pPr lvl="1">
              <a:buNone/>
            </a:pPr>
            <a:r>
              <a:rPr lang="en-US" dirty="0" smtClean="0"/>
              <a:t>5.	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dijual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6.	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wiraniaga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nb-NO" dirty="0" smtClean="0"/>
              <a:t>7.	Otorisasi pejabat yang berwenang.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Surat</a:t>
            </a:r>
            <a:r>
              <a:rPr lang="en-US" dirty="0" smtClean="0"/>
              <a:t> order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tembusannya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tembusannya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Rekapitulasi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Bukti</a:t>
            </a:r>
            <a:r>
              <a:rPr lang="en-US" dirty="0" smtClean="0"/>
              <a:t> memorial.</a:t>
            </a:r>
            <a:endParaRPr lang="en-US" dirty="0"/>
          </a:p>
        </p:txBody>
      </p:sp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Jaringan</a:t>
            </a:r>
            <a:r>
              <a:rPr lang="en-US" b="1" dirty="0" smtClean="0"/>
              <a:t> </a:t>
            </a:r>
            <a:r>
              <a:rPr lang="en-US" b="1" dirty="0" err="1" smtClean="0"/>
              <a:t>Prosedur</a:t>
            </a:r>
            <a:r>
              <a:rPr lang="en-US" b="1" dirty="0" smtClean="0"/>
              <a:t> yang </a:t>
            </a:r>
            <a:r>
              <a:rPr lang="en-US" b="1" dirty="0" err="1" smtClean="0"/>
              <a:t>Membentuk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Prosedur</a:t>
            </a:r>
            <a:r>
              <a:rPr lang="en-US" dirty="0" smtClean="0"/>
              <a:t> order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6.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7.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PENJUALAN KREDIT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ditangani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kalanya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dibelinya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ditangani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Internal</a:t>
            </a:r>
            <a:endParaRPr lang="en-US" dirty="0"/>
          </a:p>
        </p:txBody>
      </p:sp>
      <p:pic>
        <p:nvPicPr>
          <p:cNvPr id="4" name="Content Placeholder 3" descr="1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22807" r="18988" b="45462"/>
          <a:stretch>
            <a:fillRect/>
          </a:stretch>
        </p:blipFill>
        <p:spPr>
          <a:xfrm>
            <a:off x="0" y="1523999"/>
            <a:ext cx="7543800" cy="5247861"/>
          </a:xfrm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54386" r="18988" b="31579"/>
          <a:stretch>
            <a:fillRect/>
          </a:stretch>
        </p:blipFill>
        <p:spPr>
          <a:xfrm>
            <a:off x="0" y="1524000"/>
            <a:ext cx="8915400" cy="27432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Internal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Bagan Alir Dokumen Sistem Penjualan Kredit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181 </a:t>
            </a:r>
            <a:r>
              <a:rPr lang="en-US" dirty="0" err="1" smtClean="0"/>
              <a:t>s.d</a:t>
            </a:r>
            <a:r>
              <a:rPr lang="en-US" dirty="0" smtClean="0"/>
              <a:t>.  184 (</a:t>
            </a:r>
            <a:r>
              <a:rPr lang="en-US" dirty="0" err="1" smtClean="0"/>
              <a:t>Gambar</a:t>
            </a:r>
            <a:r>
              <a:rPr lang="en-US" dirty="0" smtClean="0"/>
              <a:t> 7.13).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7.13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 RETUR PENJUALAN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Deskripsi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diotorisasi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yang </a:t>
            </a:r>
            <a:r>
              <a:rPr lang="en-US" b="1" dirty="0" err="1" smtClean="0"/>
              <a:t>Terkait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Informasi</a:t>
            </a:r>
            <a:r>
              <a:rPr lang="en-US" b="1" dirty="0" smtClean="0"/>
              <a:t> yang </a:t>
            </a:r>
            <a:r>
              <a:rPr lang="en-US" b="1" dirty="0" err="1" smtClean="0"/>
              <a:t>Diperlukan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smtClean="0"/>
              <a:t>rupiah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yang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yang </a:t>
            </a:r>
            <a:r>
              <a:rPr lang="en-US" dirty="0" err="1" smtClean="0"/>
              <a:t>dikembalikan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fi-FI" dirty="0" smtClean="0"/>
              <a:t>4</a:t>
            </a:r>
            <a:r>
              <a:rPr lang="fi-FI" dirty="0" smtClean="0"/>
              <a:t>.	Nama </a:t>
            </a:r>
            <a:r>
              <a:rPr lang="fi-FI" dirty="0" smtClean="0"/>
              <a:t>dan alamat pembeli.</a:t>
            </a:r>
          </a:p>
          <a:p>
            <a:pPr lvl="1">
              <a:buNone/>
            </a:pPr>
            <a:r>
              <a:rPr lang="en-US" dirty="0" smtClean="0"/>
              <a:t>5</a:t>
            </a:r>
            <a:r>
              <a:rPr lang="en-US" dirty="0" smtClean="0"/>
              <a:t>.	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dikembalikan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6</a:t>
            </a:r>
            <a:r>
              <a:rPr lang="en-US" dirty="0" smtClean="0"/>
              <a:t>.	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wiraniaga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dikembalikan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7</a:t>
            </a:r>
            <a:r>
              <a:rPr lang="en-US" dirty="0" smtClean="0"/>
              <a:t>.	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yang </a:t>
            </a:r>
            <a:r>
              <a:rPr lang="en-US" dirty="0" err="1" smtClean="0"/>
              <a:t>berwenang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Memo </a:t>
            </a:r>
            <a:r>
              <a:rPr lang="en-US" dirty="0" err="1" smtClean="0"/>
              <a:t>kredit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Catatan akuntansi yang digunakan dalam transaksi retur penjualan adalah: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Jaringan</a:t>
            </a:r>
            <a:r>
              <a:rPr lang="en-US" b="1" dirty="0" smtClean="0"/>
              <a:t> </a:t>
            </a:r>
            <a:r>
              <a:rPr lang="en-US" b="1" dirty="0" err="1" smtClean="0"/>
              <a:t>Prosedur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Retur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memo </a:t>
            </a:r>
            <a:r>
              <a:rPr lang="en-US" dirty="0" err="1" smtClean="0"/>
              <a:t>kredit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Internal </a:t>
            </a:r>
            <a:endParaRPr lang="en-US" dirty="0"/>
          </a:p>
        </p:txBody>
      </p:sp>
      <p:pic>
        <p:nvPicPr>
          <p:cNvPr id="4" name="Content Placeholder 3" descr="1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28070" r="16507" b="47369"/>
          <a:stretch>
            <a:fillRect/>
          </a:stretch>
        </p:blipFill>
        <p:spPr>
          <a:xfrm>
            <a:off x="0" y="1524000"/>
            <a:ext cx="9056914" cy="4876800"/>
          </a:xfrm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PENJUALAN KREDIT DENGAN KARTU KREDIT PERUSAHAAN</a:t>
            </a:r>
            <a:endParaRPr lang="en-US" dirty="0"/>
          </a:p>
        </p:txBody>
      </p:sp>
      <p:pic>
        <p:nvPicPr>
          <p:cNvPr id="4" name="Content Placeholder 3" descr="1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4942" t="54386" r="18492" b="28070"/>
          <a:stretch>
            <a:fillRect/>
          </a:stretch>
        </p:blipFill>
        <p:spPr>
          <a:xfrm>
            <a:off x="109728" y="1600200"/>
            <a:ext cx="9034272" cy="3962400"/>
          </a:xfrm>
        </p:spPr>
      </p:pic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Penjelasan</a:t>
            </a:r>
            <a:r>
              <a:rPr lang="en-US" b="1" dirty="0" smtClean="0"/>
              <a:t> </a:t>
            </a:r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Bagan</a:t>
            </a:r>
            <a:r>
              <a:rPr lang="en-US" b="1" dirty="0" smtClean="0"/>
              <a:t> </a:t>
            </a:r>
            <a:r>
              <a:rPr lang="en-US" b="1" dirty="0" err="1" smtClean="0"/>
              <a:t>Alir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Retur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endParaRPr lang="en-US" dirty="0"/>
          </a:p>
        </p:txBody>
      </p:sp>
      <p:pic>
        <p:nvPicPr>
          <p:cNvPr id="4" name="Content Placeholder 3" descr="190-191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950" t="15789" r="26431" b="35088"/>
          <a:stretch>
            <a:fillRect/>
          </a:stretch>
        </p:blipFill>
        <p:spPr>
          <a:xfrm>
            <a:off x="0" y="1524000"/>
            <a:ext cx="5638800" cy="5334000"/>
          </a:xfrm>
        </p:spPr>
      </p:pic>
    </p:spTree>
  </p:cSld>
  <p:clrMapOvr>
    <a:masterClrMapping/>
  </p:clrMapOvr>
  <p:transition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Bagan</a:t>
            </a:r>
            <a:r>
              <a:rPr lang="en-US" b="1" dirty="0" smtClean="0"/>
              <a:t> </a:t>
            </a:r>
            <a:r>
              <a:rPr lang="en-US" b="1" dirty="0" err="1" smtClean="0"/>
              <a:t>Alir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Retur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pic>
        <p:nvPicPr>
          <p:cNvPr id="4" name="Picture 3" descr="190-191_Page_2.jpg"/>
          <p:cNvPicPr>
            <a:picLocks noChangeAspect="1"/>
          </p:cNvPicPr>
          <p:nvPr/>
        </p:nvPicPr>
        <p:blipFill>
          <a:blip r:embed="rId2" cstate="print"/>
          <a:srcRect l="26431" t="15556" r="23289" b="40000"/>
          <a:stretch>
            <a:fillRect/>
          </a:stretch>
        </p:blipFill>
        <p:spPr>
          <a:xfrm>
            <a:off x="0" y="1524000"/>
            <a:ext cx="6096000" cy="533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KOMBINASI PROSEDUR </a:t>
            </a:r>
            <a:r>
              <a:rPr lang="en-US" sz="3200" dirty="0" smtClean="0"/>
              <a:t>ORDER PENGIRIMAN </a:t>
            </a:r>
            <a:r>
              <a:rPr lang="en-US" sz="3200" dirty="0" smtClean="0"/>
              <a:t>DAN </a:t>
            </a:r>
            <a:r>
              <a:rPr lang="en-US" sz="3200" dirty="0" smtClean="0"/>
              <a:t>PROSEDUR PENAGIHAN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order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smtClean="0"/>
              <a:t>order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i="1" dirty="0" smtClean="0"/>
              <a:t>(separate order and billing procedure);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smtClean="0"/>
              <a:t>order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i="1" dirty="0" smtClean="0"/>
              <a:t>(unit shipping order procedure);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pra-penagihan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i="1" dirty="0" smtClean="0"/>
              <a:t>(complete pre-billing procedure);</a:t>
            </a:r>
          </a:p>
          <a:p>
            <a:pPr lvl="1">
              <a:buNone/>
            </a:pPr>
            <a:r>
              <a:rPr lang="en-US" dirty="0" smtClean="0"/>
              <a:t>4</a:t>
            </a:r>
            <a:r>
              <a:rPr lang="en-US" dirty="0" smtClean="0"/>
              <a:t>.	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pra-penagihan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i="1" dirty="0" smtClean="0"/>
              <a:t>(incomplete pre-billing </a:t>
            </a:r>
            <a:r>
              <a:rPr lang="en-US" i="1" dirty="0" smtClean="0"/>
              <a:t>procedure). 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0" y="2057400"/>
            <a:ext cx="762000" cy="4267200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5715000"/>
            <a:ext cx="6934200" cy="1143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Penjelasan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mengenai</a:t>
            </a:r>
            <a:r>
              <a:rPr lang="en-US" b="1" dirty="0" smtClean="0">
                <a:solidFill>
                  <a:schemeClr val="tx1"/>
                </a:solidFill>
              </a:rPr>
              <a:t> 4 </a:t>
            </a:r>
            <a:r>
              <a:rPr lang="en-US" b="1" dirty="0" err="1" smtClean="0">
                <a:solidFill>
                  <a:schemeClr val="tx1"/>
                </a:solidFill>
              </a:rPr>
              <a:t>prosedur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atas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ada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dalam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buku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halaman</a:t>
            </a:r>
            <a:r>
              <a:rPr lang="en-US" b="1" dirty="0" smtClean="0">
                <a:solidFill>
                  <a:schemeClr val="tx1"/>
                </a:solidFill>
              </a:rPr>
              <a:t> 192 </a:t>
            </a:r>
            <a:r>
              <a:rPr lang="en-US" b="1" dirty="0" err="1" smtClean="0">
                <a:solidFill>
                  <a:schemeClr val="tx1"/>
                </a:solidFill>
              </a:rPr>
              <a:t>s.d</a:t>
            </a:r>
            <a:r>
              <a:rPr lang="en-US" b="1" dirty="0" smtClean="0">
                <a:solidFill>
                  <a:schemeClr val="tx1"/>
                </a:solidFill>
              </a:rPr>
              <a:t>. 198.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SISTEM PENJUALAN DALAM LINGKUNGAN PENGOLAHAN DATA ELEKTRONIK</a:t>
            </a:r>
            <a:endParaRPr lang="en-US" sz="3200" dirty="0"/>
          </a:p>
        </p:txBody>
      </p:sp>
      <p:pic>
        <p:nvPicPr>
          <p:cNvPr id="4" name="Content Placeholder 3" descr="199-200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4035" r="14026" b="36842"/>
          <a:stretch>
            <a:fillRect/>
          </a:stretch>
        </p:blipFill>
        <p:spPr>
          <a:xfrm>
            <a:off x="0" y="1523999"/>
            <a:ext cx="6629400" cy="5373511"/>
          </a:xfrm>
        </p:spPr>
      </p:pic>
    </p:spTree>
  </p:cSld>
  <p:clrMapOvr>
    <a:masterClrMapping/>
  </p:clrMapOvr>
  <p:transition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SISTEM PENJUALAN DALAM LINGKUNGAN PENGOLAHAN DATA </a:t>
            </a:r>
            <a:r>
              <a:rPr lang="en-US" sz="3200" dirty="0" smtClean="0"/>
              <a:t>ELEKTRONIK - </a:t>
            </a:r>
            <a:r>
              <a:rPr lang="en-US" sz="3200" i="1" dirty="0" err="1" smtClean="0"/>
              <a:t>lanjutan</a:t>
            </a:r>
            <a:endParaRPr lang="en-US" sz="3200" i="1" dirty="0"/>
          </a:p>
        </p:txBody>
      </p:sp>
      <p:pic>
        <p:nvPicPr>
          <p:cNvPr id="4" name="Picture 3" descr="199-200_Page_2.jpg"/>
          <p:cNvPicPr>
            <a:picLocks noChangeAspect="1"/>
          </p:cNvPicPr>
          <p:nvPr/>
        </p:nvPicPr>
        <p:blipFill>
          <a:blip r:embed="rId2" cstate="print"/>
          <a:srcRect l="21717" t="15556" r="23288" b="31111"/>
          <a:stretch>
            <a:fillRect/>
          </a:stretch>
        </p:blipFill>
        <p:spPr>
          <a:xfrm>
            <a:off x="0" y="1524001"/>
            <a:ext cx="6172200" cy="5334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barang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-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dilaksanakan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tunai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.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memungkinkan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menambah</a:t>
            </a:r>
            <a:r>
              <a:rPr lang="en-US" sz="1800" dirty="0" smtClean="0"/>
              <a:t> volume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kesempatan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pembeli</a:t>
            </a:r>
            <a:r>
              <a:rPr lang="en-US" sz="1800" dirty="0" smtClean="0"/>
              <a:t> </a:t>
            </a:r>
            <a:r>
              <a:rPr lang="en-US" sz="1800" dirty="0" err="1" smtClean="0"/>
              <a:t>membelanjakan</a:t>
            </a:r>
            <a:r>
              <a:rPr lang="en-US" sz="1800" dirty="0" smtClean="0"/>
              <a:t> </a:t>
            </a:r>
            <a:r>
              <a:rPr lang="en-US" sz="1800" dirty="0" err="1" smtClean="0"/>
              <a:t>sekarang</a:t>
            </a:r>
            <a:r>
              <a:rPr lang="en-US" sz="1800" dirty="0" smtClean="0"/>
              <a:t> </a:t>
            </a:r>
            <a:r>
              <a:rPr lang="en-US" sz="1800" dirty="0" err="1" smtClean="0"/>
              <a:t>penghasilan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diterima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masa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datang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: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kartu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biasa</a:t>
            </a:r>
            <a:r>
              <a:rPr lang="en-US" sz="1800" dirty="0" smtClean="0"/>
              <a:t>.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didahului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hak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pembelian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. </a:t>
            </a:r>
            <a:r>
              <a:rPr lang="en-US" sz="1800" dirty="0" err="1" smtClean="0"/>
              <a:t>Pembelian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terpilih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jangka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 (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bulan</a:t>
            </a:r>
            <a:r>
              <a:rPr lang="en-US" sz="1800" dirty="0" smtClean="0"/>
              <a:t>) </a:t>
            </a:r>
            <a:r>
              <a:rPr lang="en-US" sz="1800" dirty="0" err="1" smtClean="0"/>
              <a:t>dicatat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piutang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periodik</a:t>
            </a:r>
            <a:r>
              <a:rPr lang="en-US" sz="1800" dirty="0" smtClean="0"/>
              <a:t> (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akhir</a:t>
            </a:r>
            <a:r>
              <a:rPr lang="en-US" sz="1800" dirty="0" smtClean="0"/>
              <a:t> </a:t>
            </a:r>
            <a:r>
              <a:rPr lang="en-US" sz="1800" dirty="0" err="1" smtClean="0"/>
              <a:t>bulan</a:t>
            </a:r>
            <a:r>
              <a:rPr lang="en-US" sz="1800" dirty="0" smtClean="0"/>
              <a:t>)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penagihan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bersangkutan</a:t>
            </a:r>
            <a:r>
              <a:rPr lang="en-US" sz="1800" dirty="0" smtClean="0"/>
              <a:t>. Cara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kartu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kemudahan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uang</a:t>
            </a:r>
            <a:r>
              <a:rPr lang="en-US" sz="1800" dirty="0" smtClean="0"/>
              <a:t> </a:t>
            </a:r>
            <a:r>
              <a:rPr lang="en-US" sz="1800" dirty="0" err="1" smtClean="0"/>
              <a:t>tunai</a:t>
            </a:r>
            <a:r>
              <a:rPr lang="en-US" sz="1800" dirty="0" smtClean="0"/>
              <a:t> </a:t>
            </a:r>
            <a:r>
              <a:rPr lang="en-US" sz="1800" dirty="0" err="1" smtClean="0"/>
              <a:t>bilamana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belanja</a:t>
            </a:r>
            <a:r>
              <a:rPr lang="en-US" sz="1800" dirty="0" smtClean="0"/>
              <a:t> </a:t>
            </a:r>
            <a:r>
              <a:rPr lang="en-US" sz="1800" dirty="0" err="1" smtClean="0"/>
              <a:t>barang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jasa</a:t>
            </a:r>
            <a:r>
              <a:rPr lang="en-US" sz="1800" dirty="0" smtClean="0"/>
              <a:t> 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. Di </a:t>
            </a:r>
            <a:r>
              <a:rPr lang="en-US" sz="1800" dirty="0" err="1" smtClean="0"/>
              <a:t>samping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,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kartu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menanamkan</a:t>
            </a:r>
            <a:r>
              <a:rPr lang="en-US" sz="1800" dirty="0" smtClean="0"/>
              <a:t> </a:t>
            </a:r>
            <a:r>
              <a:rPr lang="en-US" sz="1800" dirty="0" err="1" smtClean="0"/>
              <a:t>kesetiaan</a:t>
            </a:r>
            <a:r>
              <a:rPr lang="en-US" sz="1800" dirty="0" smtClean="0"/>
              <a:t> (</a:t>
            </a:r>
            <a:r>
              <a:rPr lang="en-US" sz="1800" i="1" dirty="0" smtClean="0"/>
              <a:t>loyalty)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>
    <p:check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umumnya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.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diberi</a:t>
            </a:r>
            <a:r>
              <a:rPr lang="en-US" sz="1800" dirty="0" smtClean="0"/>
              <a:t> </a:t>
            </a:r>
            <a:r>
              <a:rPr lang="en-US" sz="1800" dirty="0" err="1" smtClean="0"/>
              <a:t>kesempatan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membeli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dilaksanakan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. </a:t>
            </a:r>
            <a:r>
              <a:rPr lang="en-US" sz="1800" dirty="0" err="1" smtClean="0"/>
              <a:t>Dokumen</a:t>
            </a:r>
            <a:r>
              <a:rPr lang="en-US" sz="1800" dirty="0" smtClean="0"/>
              <a:t>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: </a:t>
            </a:r>
            <a:r>
              <a:rPr lang="en-US" sz="1800" dirty="0" err="1" smtClean="0"/>
              <a:t>surat</a:t>
            </a:r>
            <a:r>
              <a:rPr lang="en-US" sz="1800" dirty="0" smtClean="0"/>
              <a:t> order </a:t>
            </a:r>
            <a:r>
              <a:rPr lang="en-US" sz="1800" dirty="0" err="1" smtClean="0"/>
              <a:t>pengiriman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faktur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.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order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,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persetujuan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,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pengiriman</a:t>
            </a:r>
            <a:r>
              <a:rPr lang="en-US" sz="1800" dirty="0" smtClean="0"/>
              <a:t> </a:t>
            </a:r>
            <a:r>
              <a:rPr lang="en-US" sz="1800" dirty="0" err="1" smtClean="0"/>
              <a:t>barang</a:t>
            </a:r>
            <a:r>
              <a:rPr lang="en-US" sz="1800" dirty="0" smtClean="0"/>
              <a:t>,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pencatatan</a:t>
            </a:r>
            <a:r>
              <a:rPr lang="en-US" sz="1800" dirty="0" smtClean="0"/>
              <a:t> </a:t>
            </a:r>
            <a:r>
              <a:rPr lang="en-US" sz="1800" dirty="0" err="1" smtClean="0"/>
              <a:t>piutang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distribusi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. </a:t>
            </a:r>
            <a:r>
              <a:rPr lang="en-US" sz="1800" dirty="0" err="1" smtClean="0"/>
              <a:t>Unsur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 </a:t>
            </a:r>
            <a:r>
              <a:rPr lang="en-US" sz="1800" dirty="0" err="1" smtClean="0"/>
              <a:t>dirancang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merinci</a:t>
            </a:r>
            <a:r>
              <a:rPr lang="en-US" sz="1800" dirty="0" smtClean="0"/>
              <a:t> </a:t>
            </a:r>
            <a:r>
              <a:rPr lang="en-US" sz="1800" dirty="0" err="1" smtClean="0"/>
              <a:t>unsur-unsur</a:t>
            </a:r>
            <a:r>
              <a:rPr lang="en-US" sz="1800" dirty="0" smtClean="0"/>
              <a:t> </a:t>
            </a:r>
            <a:r>
              <a:rPr lang="en-US" sz="1800" dirty="0" err="1" smtClean="0"/>
              <a:t>pokok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internal: </a:t>
            </a:r>
            <a:r>
              <a:rPr lang="en-US" sz="1800" dirty="0" err="1" smtClean="0"/>
              <a:t>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otorisasi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pencatatan</a:t>
            </a:r>
            <a:r>
              <a:rPr lang="en-US" sz="1800" dirty="0" smtClean="0"/>
              <a:t>,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praktik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sehat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kesempatan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mengembalikan</a:t>
            </a:r>
            <a:r>
              <a:rPr lang="en-US" sz="1800" dirty="0" smtClean="0"/>
              <a:t> </a:t>
            </a:r>
            <a:r>
              <a:rPr lang="en-US" sz="1800" dirty="0" err="1" smtClean="0"/>
              <a:t>barang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dibeli</a:t>
            </a:r>
            <a:r>
              <a:rPr lang="en-US" sz="1800" dirty="0" smtClean="0"/>
              <a:t> </a:t>
            </a:r>
            <a:r>
              <a:rPr lang="en-US" sz="1800" dirty="0" err="1" smtClean="0"/>
              <a:t>namun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keinginan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,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retur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. </a:t>
            </a:r>
            <a:r>
              <a:rPr lang="en-US" sz="1800" dirty="0" err="1" smtClean="0"/>
              <a:t>Dokumen</a:t>
            </a:r>
            <a:r>
              <a:rPr lang="en-US" sz="1800" dirty="0" smtClean="0"/>
              <a:t>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retur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: memo </a:t>
            </a:r>
            <a:r>
              <a:rPr lang="en-US" sz="1800" dirty="0" err="1" smtClean="0"/>
              <a:t>kredit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penerimaan</a:t>
            </a:r>
            <a:r>
              <a:rPr lang="en-US" sz="1800" dirty="0" smtClean="0"/>
              <a:t> </a:t>
            </a:r>
            <a:r>
              <a:rPr lang="en-US" sz="1800" dirty="0" err="1" smtClean="0"/>
              <a:t>barang</a:t>
            </a:r>
            <a:r>
              <a:rPr lang="en-US" sz="1800" dirty="0" smtClean="0"/>
              <a:t>. </a:t>
            </a:r>
            <a:r>
              <a:rPr lang="en-US" sz="1800" dirty="0" err="1" smtClean="0"/>
              <a:t>Unsur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 </a:t>
            </a:r>
            <a:r>
              <a:rPr lang="en-US" sz="1800" dirty="0" err="1" smtClean="0"/>
              <a:t>dirancang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retur</a:t>
            </a:r>
            <a:r>
              <a:rPr lang="en-US" sz="1800" dirty="0" smtClean="0"/>
              <a:t> </a:t>
            </a:r>
            <a:r>
              <a:rPr lang="en-US" sz="1800" dirty="0" err="1" smtClean="0"/>
              <a:t>penjualan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merinci</a:t>
            </a:r>
            <a:r>
              <a:rPr lang="en-US" sz="1800" dirty="0" smtClean="0"/>
              <a:t> </a:t>
            </a:r>
            <a:r>
              <a:rPr lang="en-US" sz="1800" dirty="0" err="1" smtClean="0"/>
              <a:t>unsur-unsur</a:t>
            </a:r>
            <a:r>
              <a:rPr lang="en-US" sz="1800" dirty="0" smtClean="0"/>
              <a:t> </a:t>
            </a:r>
            <a:r>
              <a:rPr lang="en-US" sz="1800" dirty="0" err="1" smtClean="0"/>
              <a:t>pokok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internal: </a:t>
            </a:r>
            <a:r>
              <a:rPr lang="en-US" sz="1800" dirty="0" err="1" smtClean="0"/>
              <a:t>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otorisasi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pencatatan</a:t>
            </a:r>
            <a:r>
              <a:rPr lang="en-US" sz="1800" dirty="0" smtClean="0"/>
              <a:t>,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praktik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sehat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562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Deskripsi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Perusahaan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pengecer</a:t>
            </a:r>
            <a:r>
              <a:rPr lang="en-US" dirty="0" smtClean="0"/>
              <a:t> </a:t>
            </a:r>
            <a:r>
              <a:rPr lang="en-US" i="1" dirty="0" smtClean="0"/>
              <a:t>(retailer). </a:t>
            </a:r>
          </a:p>
          <a:p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i="1" dirty="0" smtClean="0"/>
              <a:t>(company credit cards)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diterbitkan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pelanggannya</a:t>
            </a:r>
            <a:r>
              <a:rPr lang="en-US" dirty="0" smtClean="0"/>
              <a:t>.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karakternya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menerbitkan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menagih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yang </a:t>
            </a:r>
            <a:r>
              <a:rPr lang="en-US" b="1" dirty="0" err="1" smtClean="0"/>
              <a:t>Terkait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c.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d.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f.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Informasi</a:t>
            </a:r>
            <a:r>
              <a:rPr lang="en-US" b="1" dirty="0" smtClean="0"/>
              <a:t> yang </a:t>
            </a:r>
            <a:r>
              <a:rPr lang="en-US" b="1" dirty="0" err="1" smtClean="0"/>
              <a:t>Diperlukan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	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	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	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fi-FI" dirty="0" smtClean="0"/>
              <a:t>4.	Nama dan alamat pembeli.</a:t>
            </a:r>
          </a:p>
          <a:p>
            <a:pPr lvl="1">
              <a:buNone/>
            </a:pPr>
            <a:r>
              <a:rPr lang="en-US" dirty="0" smtClean="0"/>
              <a:t>5.	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dijual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6.	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wiraniaga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nb-NO" dirty="0" smtClean="0"/>
              <a:t>7.	Otorisasi pejabat yang berwenang. </a:t>
            </a:r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Dokumen yang digunakan untuk melaksanakan sistem penjualan kredit dengan kartu kredit perusahaan adalah:</a:t>
            </a:r>
          </a:p>
          <a:p>
            <a:pPr>
              <a:buNone/>
            </a:pPr>
            <a:endParaRPr lang="sv-SE" dirty="0" smtClean="0"/>
          </a:p>
          <a:p>
            <a:pPr lvl="1">
              <a:buNone/>
            </a:pPr>
            <a:r>
              <a:rPr lang="sv-SE" dirty="0" smtClean="0"/>
              <a:t>1. Faktur Penjualan Kartu Kredit.</a:t>
            </a:r>
          </a:p>
          <a:p>
            <a:pPr lvl="1">
              <a:buNone/>
            </a:pPr>
            <a:endParaRPr lang="sv-SE" dirty="0" smtClean="0"/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63-164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42105" r="14026" b="12281"/>
          <a:stretch>
            <a:fillRect/>
          </a:stretch>
        </p:blipFill>
        <p:spPr>
          <a:xfrm>
            <a:off x="0" y="1523999"/>
            <a:ext cx="5744308" cy="533400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pic>
        <p:nvPicPr>
          <p:cNvPr id="4" name="Picture 3" descr="163-164_Page_2.jpg"/>
          <p:cNvPicPr>
            <a:picLocks noChangeAspect="1"/>
          </p:cNvPicPr>
          <p:nvPr/>
        </p:nvPicPr>
        <p:blipFill>
          <a:blip r:embed="rId2" cstate="print"/>
          <a:srcRect l="15432" t="22222" r="18574" b="38421"/>
          <a:stretch>
            <a:fillRect/>
          </a:stretch>
        </p:blipFill>
        <p:spPr>
          <a:xfrm>
            <a:off x="0" y="1524000"/>
            <a:ext cx="6324600" cy="5334000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151</TotalTime>
  <Words>1280</Words>
  <Application>Microsoft Office PowerPoint</Application>
  <PresentationFormat>On-screen Show (4:3)</PresentationFormat>
  <Paragraphs>165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PPt-Template_S4</vt:lpstr>
      <vt:lpstr>Bab 7  sistem penjualan kredit</vt:lpstr>
      <vt:lpstr>PENJUALAN KREDIT</vt:lpstr>
      <vt:lpstr>PENJUALAN KREDIT DENGAN KARTU KREDIT PERUSAHAAN</vt:lpstr>
      <vt:lpstr>Deskripsi Kegiatan</vt:lpstr>
      <vt:lpstr>Fungsi yang Terkait</vt:lpstr>
      <vt:lpstr>Informasi yang Diperlukan oleh Manajemen</vt:lpstr>
      <vt:lpstr>Dokumen yang Digunakan</vt:lpstr>
      <vt:lpstr>Dokumen yang Digunakan - lanjutan</vt:lpstr>
      <vt:lpstr>Dokumen yang Digunakan - lanjutan</vt:lpstr>
      <vt:lpstr>Catatan Akuntansi yang Digunakan</vt:lpstr>
      <vt:lpstr>Jaringan Prosedur yang Membentuk Sistem</vt:lpstr>
      <vt:lpstr>Unsur Sistem Pengendalian Internal</vt:lpstr>
      <vt:lpstr>Bagan Alir Dokumen Sistem Penjualan Kredit dengan Kartu Kredit</vt:lpstr>
      <vt:lpstr>SISTEM PENJUALAN KREDIT</vt:lpstr>
      <vt:lpstr>Fungsi yang Terkait</vt:lpstr>
      <vt:lpstr>Informasi yang Diperlukan oleh Manajemen</vt:lpstr>
      <vt:lpstr>Dokumen yang Digunakan</vt:lpstr>
      <vt:lpstr>Catatan Akuntansi yang Digunakan</vt:lpstr>
      <vt:lpstr>Jaringan Prosedur yang Membentuk Sistem</vt:lpstr>
      <vt:lpstr>Unsur Pengendalian Internal</vt:lpstr>
      <vt:lpstr>Unsur Pengendalian Internal - lanjutan</vt:lpstr>
      <vt:lpstr>Bagan Alir Dokumen Sistem Penjualan Kredit</vt:lpstr>
      <vt:lpstr>SISTEM RETUR PENJUALAN</vt:lpstr>
      <vt:lpstr>Fungsi yang Terkait</vt:lpstr>
      <vt:lpstr>Informasi yang Diperlukan oleh Manajemen</vt:lpstr>
      <vt:lpstr>Dokumen yang Digunakan</vt:lpstr>
      <vt:lpstr>Catatan Akuntansi yang Digunakan</vt:lpstr>
      <vt:lpstr>Jaringan Prosedur dalam Sistem Retur Penjualan</vt:lpstr>
      <vt:lpstr>Unsur Pengendalian Internal </vt:lpstr>
      <vt:lpstr>Penjelasan Unsur Pengendalian Internal </vt:lpstr>
      <vt:lpstr>Bagan Alir Dokumen Sistem Retur Penjualan</vt:lpstr>
      <vt:lpstr>Bagan Alir Dokumen Sistem Retur Penjualan - lanjutan</vt:lpstr>
      <vt:lpstr>KOMBINASI PROSEDUR ORDER PENGIRIMAN DAN PROSEDUR PENAGIHAN</vt:lpstr>
      <vt:lpstr>SISTEM PENJUALAN DALAM LINGKUNGAN PENGOLAHAN DATA ELEKTRONIK</vt:lpstr>
      <vt:lpstr>SISTEM PENJUALAN DALAM LINGKUNGAN PENGOLAHAN DATA ELEKTRONIK - lanjutan</vt:lpstr>
      <vt:lpstr>RANGKUMAN</vt:lpstr>
      <vt:lpstr>RANGKUMAN - lanjutan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7  sistem penjualan kredit</dc:title>
  <dc:creator>S4Prio-18</dc:creator>
  <cp:lastModifiedBy>S4Prio-18</cp:lastModifiedBy>
  <cp:revision>24</cp:revision>
  <dcterms:created xsi:type="dcterms:W3CDTF">2015-11-30T08:37:23Z</dcterms:created>
  <dcterms:modified xsi:type="dcterms:W3CDTF">2015-12-01T02:29:24Z</dcterms:modified>
</cp:coreProperties>
</file>