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8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piutang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219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Pembantu</a:t>
            </a:r>
            <a:r>
              <a:rPr lang="en-US" b="1" dirty="0" smtClean="0"/>
              <a:t> (</a:t>
            </a:r>
            <a:r>
              <a:rPr lang="en-US" b="1" i="1" dirty="0" err="1" smtClean="0"/>
              <a:t>Ledgerless</a:t>
            </a:r>
            <a:r>
              <a:rPr lang="en-US" b="1" i="1" dirty="0" smtClean="0"/>
              <a:t> </a:t>
            </a:r>
            <a:r>
              <a:rPr lang="en-US" b="1" i="1" dirty="0" err="1" smtClean="0"/>
              <a:t>Bookeeping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pendukungnya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diarsipkan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i="1" dirty="0" smtClean="0"/>
              <a:t>(unpaid invoice file). </a:t>
            </a:r>
            <a:endParaRPr lang="en-US" i="1" dirty="0" smtClean="0"/>
          </a:p>
          <a:p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: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i="1" dirty="0" smtClean="0"/>
              <a:t>(unpaid invoice file)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dicap</a:t>
            </a:r>
            <a:r>
              <a:rPr lang="en-US" dirty="0" smtClean="0"/>
              <a:t> “</a:t>
            </a:r>
            <a:r>
              <a:rPr lang="en-US" dirty="0" err="1" smtClean="0"/>
              <a:t>lunas</a:t>
            </a:r>
            <a:r>
              <a:rPr lang="en-US" dirty="0" smtClean="0"/>
              <a:t>”,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i="1" dirty="0" smtClean="0"/>
              <a:t> (paid invoice file).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tiruan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tiruan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192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Metode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Pencatatan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Pembantu</a:t>
            </a:r>
            <a:r>
              <a:rPr lang="en-US" sz="3200" b="1" dirty="0" smtClean="0"/>
              <a:t> (</a:t>
            </a:r>
            <a:r>
              <a:rPr lang="en-US" sz="3200" b="1" i="1" dirty="0" err="1" smtClean="0"/>
              <a:t>Ledgerless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Bookeeping</a:t>
            </a:r>
            <a:r>
              <a:rPr lang="en-US" sz="3200" b="1" i="1" dirty="0" smtClean="0"/>
              <a:t>) - </a:t>
            </a:r>
            <a:r>
              <a:rPr lang="en-US" sz="3200" b="1" i="1" dirty="0" err="1" smtClean="0"/>
              <a:t>lanjutan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29358" r="21469" b="42105"/>
          <a:stretch>
            <a:fillRect/>
          </a:stretch>
        </p:blipFill>
        <p:spPr>
          <a:xfrm>
            <a:off x="0" y="1600200"/>
            <a:ext cx="7162800" cy="506564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Metode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Pencatatan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Pembantu</a:t>
            </a:r>
            <a:r>
              <a:rPr lang="en-US" sz="3200" b="1" dirty="0" smtClean="0"/>
              <a:t> (</a:t>
            </a:r>
            <a:r>
              <a:rPr lang="en-US" sz="3200" b="1" i="1" dirty="0" err="1" smtClean="0"/>
              <a:t>Ledgerless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Bookeeping</a:t>
            </a:r>
            <a:r>
              <a:rPr lang="en-US" sz="3200" b="1" i="1" dirty="0" smtClean="0"/>
              <a:t>) - </a:t>
            </a:r>
            <a:r>
              <a:rPr lang="en-US" sz="3200" b="1" i="1" dirty="0" err="1" smtClean="0"/>
              <a:t>lanjutan</a:t>
            </a:r>
            <a:endParaRPr lang="en-US" sz="32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batch system. </a:t>
            </a:r>
            <a:r>
              <a:rPr lang="en-US" dirty="0" err="1" smtClean="0"/>
              <a:t>Dalam</a:t>
            </a:r>
            <a:r>
              <a:rPr lang="en-US" i="1" dirty="0" smtClean="0"/>
              <a:t> batch system</a:t>
            </a:r>
            <a:r>
              <a:rPr lang="en-US" dirty="0" smtClean="0"/>
              <a:t>,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i="1" dirty="0" smtClean="0"/>
              <a:t>-posting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memutakhirkan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: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i="1" dirty="0" smtClean="0"/>
              <a:t>(transaction file)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i="1" dirty="0" smtClean="0"/>
              <a:t>(master file). 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PROSEDUR PERNYATAAN PIUTANG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)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rinciannya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(1)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i="1" dirty="0" smtClean="0"/>
              <a:t>(balance-end-of-month statement).</a:t>
            </a:r>
          </a:p>
          <a:p>
            <a:pPr lvl="1">
              <a:buNone/>
            </a:pPr>
            <a:r>
              <a:rPr lang="fi-FI" dirty="0" smtClean="0"/>
              <a:t>(2) Pernyataan satuan </a:t>
            </a:r>
            <a:r>
              <a:rPr lang="fi-FI" i="1" dirty="0" smtClean="0"/>
              <a:t>(unit statement).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3)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i="1" dirty="0" smtClean="0"/>
              <a:t>(running </a:t>
            </a:r>
            <a:r>
              <a:rPr lang="en-US" i="1" dirty="0" smtClean="0"/>
              <a:t> balance </a:t>
            </a:r>
            <a:r>
              <a:rPr lang="en-US" i="1" dirty="0" smtClean="0"/>
              <a:t>statement with conventional account).</a:t>
            </a:r>
          </a:p>
          <a:p>
            <a:pPr lvl="1">
              <a:buNone/>
            </a:pPr>
            <a:r>
              <a:rPr lang="en-US" dirty="0" smtClean="0"/>
              <a:t>(4)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dilunasi</a:t>
            </a:r>
            <a:r>
              <a:rPr lang="en-US" dirty="0" smtClean="0"/>
              <a:t> </a:t>
            </a:r>
            <a:r>
              <a:rPr lang="en-US" i="1" dirty="0" smtClean="0"/>
              <a:t>(open item statement). 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Pernyataan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Bulan</a:t>
            </a:r>
            <a:endParaRPr lang="en-US" dirty="0"/>
          </a:p>
        </p:txBody>
      </p:sp>
      <p:pic>
        <p:nvPicPr>
          <p:cNvPr id="4" name="Content Placeholder 3" descr="2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367" t="29825" r="20609" b="61403"/>
          <a:stretch>
            <a:fillRect/>
          </a:stretch>
        </p:blipFill>
        <p:spPr>
          <a:xfrm>
            <a:off x="0" y="2057400"/>
            <a:ext cx="9144000" cy="182880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Pernyataan</a:t>
            </a:r>
            <a:r>
              <a:rPr lang="en-US" b="1" dirty="0" smtClean="0"/>
              <a:t> </a:t>
            </a:r>
            <a:r>
              <a:rPr lang="en-US" b="1" dirty="0" err="1" smtClean="0"/>
              <a:t>Satuan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: (1)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(2) </a:t>
            </a:r>
            <a:r>
              <a:rPr lang="en-US" dirty="0" err="1" smtClean="0"/>
              <a:t>mutasi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sebulan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(3)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.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223.jpg"/>
          <p:cNvPicPr>
            <a:picLocks noChangeAspect="1"/>
          </p:cNvPicPr>
          <p:nvPr/>
        </p:nvPicPr>
        <p:blipFill>
          <a:blip r:embed="rId2" cstate="print"/>
          <a:srcRect l="18574" t="20000" r="17003" b="60000"/>
          <a:stretch>
            <a:fillRect/>
          </a:stretch>
        </p:blipFill>
        <p:spPr>
          <a:xfrm>
            <a:off x="2133600" y="3810000"/>
            <a:ext cx="6705600" cy="2943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038600"/>
            <a:ext cx="9925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Pernyataan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b="1" dirty="0" smtClean="0"/>
              <a:t> </a:t>
            </a:r>
            <a:r>
              <a:rPr lang="en-US" b="1" dirty="0" err="1" smtClean="0"/>
              <a:t>Berjalan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Isi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satuan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r>
              <a:rPr lang="en-US" sz="1600" dirty="0" err="1" smtClean="0"/>
              <a:t>Perbedaan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satuan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saldo</a:t>
            </a:r>
            <a:r>
              <a:rPr lang="en-US" sz="1600" dirty="0" smtClean="0"/>
              <a:t>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akun</a:t>
            </a:r>
            <a:r>
              <a:rPr lang="en-US" sz="1600" dirty="0" smtClean="0"/>
              <a:t> </a:t>
            </a:r>
            <a:r>
              <a:rPr lang="en-US" sz="1600" dirty="0" err="1" smtClean="0"/>
              <a:t>konvensional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terletak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i="1" dirty="0" smtClean="0"/>
              <a:t>posting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isi</a:t>
            </a:r>
            <a:r>
              <a:rPr lang="en-US" sz="1600" dirty="0" smtClean="0"/>
              <a:t>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piutangnya</a:t>
            </a:r>
            <a:r>
              <a:rPr lang="en-US" sz="1600" i="1" dirty="0" smtClean="0"/>
              <a:t>. </a:t>
            </a:r>
            <a:endParaRPr lang="en-US" sz="1600" i="1" dirty="0" smtClean="0"/>
          </a:p>
          <a:p>
            <a:r>
              <a:rPr lang="en-US" sz="1600" dirty="0" err="1" smtClean="0"/>
              <a:t>Prosedur</a:t>
            </a:r>
            <a:r>
              <a:rPr lang="en-US" sz="1600" dirty="0" smtClean="0"/>
              <a:t> </a:t>
            </a:r>
            <a:r>
              <a:rPr lang="en-US" sz="1600" dirty="0" err="1" smtClean="0"/>
              <a:t>pembuatan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saldo</a:t>
            </a:r>
            <a:r>
              <a:rPr lang="en-US" sz="1600" dirty="0" smtClean="0"/>
              <a:t>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akun</a:t>
            </a:r>
            <a:r>
              <a:rPr lang="en-US" sz="1600" dirty="0" smtClean="0"/>
              <a:t> </a:t>
            </a:r>
            <a:r>
              <a:rPr lang="en-US" sz="1600" dirty="0" err="1" smtClean="0"/>
              <a:t>konvensional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lvl="1">
              <a:buNone/>
            </a:pPr>
            <a:r>
              <a:rPr lang="en-US" sz="1600" dirty="0" smtClean="0"/>
              <a:t>a</a:t>
            </a:r>
            <a:r>
              <a:rPr lang="en-US" sz="1600" dirty="0" smtClean="0"/>
              <a:t>.	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,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1 </a:t>
            </a:r>
            <a:r>
              <a:rPr lang="en-US" sz="1600" dirty="0" err="1" smtClean="0"/>
              <a:t>lembar</a:t>
            </a:r>
            <a:r>
              <a:rPr lang="en-US" sz="1600" dirty="0" smtClean="0"/>
              <a:t>.</a:t>
            </a:r>
          </a:p>
          <a:p>
            <a:pPr lvl="1">
              <a:buNone/>
            </a:pPr>
            <a:r>
              <a:rPr lang="en-US" sz="1600" dirty="0" smtClean="0"/>
              <a:t>b</a:t>
            </a:r>
            <a:r>
              <a:rPr lang="en-US" sz="1600" dirty="0" smtClean="0"/>
              <a:t>.	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pendebitan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pengkreditan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rekening</a:t>
            </a:r>
            <a:r>
              <a:rPr lang="en-US" sz="1600" dirty="0" smtClean="0"/>
              <a:t> </a:t>
            </a:r>
            <a:r>
              <a:rPr lang="en-US" sz="1600" dirty="0" err="1" smtClean="0"/>
              <a:t>debitur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dicatat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tembusannya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kartu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.</a:t>
            </a:r>
          </a:p>
          <a:p>
            <a:pPr lvl="1">
              <a:buNone/>
            </a:pPr>
            <a:r>
              <a:rPr lang="en-US" sz="1600" dirty="0" smtClean="0"/>
              <a:t>c.	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akhir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,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dikirim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debitur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bersangkutan</a:t>
            </a:r>
            <a:r>
              <a:rPr lang="en-US" sz="1600" dirty="0" smtClean="0"/>
              <a:t>.</a:t>
            </a:r>
          </a:p>
          <a:p>
            <a:pPr lvl="1">
              <a:buNone/>
            </a:pPr>
            <a:r>
              <a:rPr lang="en-US" sz="1600" dirty="0" smtClean="0"/>
              <a:t>d. </a:t>
            </a:r>
            <a:r>
              <a:rPr lang="en-US" sz="1600" dirty="0" smtClean="0"/>
              <a:t>	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berikutnya</a:t>
            </a:r>
            <a:r>
              <a:rPr lang="en-US" sz="1600" dirty="0" smtClean="0"/>
              <a:t>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sebanyak</a:t>
            </a:r>
            <a:r>
              <a:rPr lang="en-US" sz="1600" dirty="0" smtClean="0"/>
              <a:t> 1 </a:t>
            </a:r>
            <a:r>
              <a:rPr lang="en-US" sz="1600" dirty="0" err="1" smtClean="0"/>
              <a:t>lembar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</a:t>
            </a:r>
            <a:r>
              <a:rPr lang="en-US" sz="1600" dirty="0" err="1" smtClean="0"/>
              <a:t>kartu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debitur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bersangkutan</a:t>
            </a:r>
            <a:r>
              <a:rPr lang="en-US" sz="1600" dirty="0" smtClean="0"/>
              <a:t> </a:t>
            </a:r>
            <a:r>
              <a:rPr lang="en-US" sz="1600" dirty="0" err="1" smtClean="0"/>
              <a:t>belum</a:t>
            </a:r>
            <a:r>
              <a:rPr lang="en-US" sz="1600" dirty="0" smtClean="0"/>
              <a:t> </a:t>
            </a:r>
            <a:r>
              <a:rPr lang="en-US" sz="1600" dirty="0" err="1" smtClean="0"/>
              <a:t>penuh</a:t>
            </a:r>
            <a:r>
              <a:rPr lang="en-US" sz="1600" dirty="0" smtClean="0"/>
              <a:t>, </a:t>
            </a:r>
            <a:r>
              <a:rPr lang="en-US" sz="1600" dirty="0" err="1" smtClean="0"/>
              <a:t>pendebitan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pengkreditan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rekening</a:t>
            </a:r>
            <a:r>
              <a:rPr lang="en-US" sz="1600" dirty="0" smtClean="0"/>
              <a:t> </a:t>
            </a:r>
            <a:r>
              <a:rPr lang="en-US" sz="1600" dirty="0" err="1" smtClean="0"/>
              <a:t>debitur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kartu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dipakai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tembusannya</a:t>
            </a:r>
            <a:r>
              <a:rPr lang="en-US" sz="1600" dirty="0" smtClean="0"/>
              <a:t>.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kartu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berisi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mutasi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sekaligus</a:t>
            </a:r>
            <a:r>
              <a:rPr lang="en-US" sz="1600" dirty="0" smtClean="0"/>
              <a:t>. Hal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</a:t>
            </a:r>
            <a:r>
              <a:rPr lang="en-US" sz="1600" dirty="0" smtClean="0"/>
              <a:t> </a:t>
            </a:r>
            <a:r>
              <a:rPr lang="en-US" sz="1600" dirty="0" err="1" smtClean="0"/>
              <a:t>satuan</a:t>
            </a:r>
            <a:r>
              <a:rPr lang="en-US" sz="1600" dirty="0" smtClean="0"/>
              <a:t>, yang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</a:t>
            </a:r>
            <a:r>
              <a:rPr lang="en-US" sz="1600" dirty="0" err="1" smtClean="0"/>
              <a:t>piutangnya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berisi</a:t>
            </a:r>
            <a:r>
              <a:rPr lang="en-US" sz="1600" dirty="0" smtClean="0"/>
              <a:t> </a:t>
            </a:r>
            <a:r>
              <a:rPr lang="en-US" sz="1600" dirty="0" err="1" smtClean="0"/>
              <a:t>mutasi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saja</a:t>
            </a:r>
            <a:r>
              <a:rPr lang="en-US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Pernyataan</a:t>
            </a:r>
            <a:r>
              <a:rPr lang="en-US" b="1" dirty="0" smtClean="0"/>
              <a:t> </a:t>
            </a:r>
            <a:r>
              <a:rPr lang="en-US" b="1" dirty="0" err="1" smtClean="0"/>
              <a:t>Faktur</a:t>
            </a:r>
            <a:r>
              <a:rPr lang="en-US" b="1" dirty="0" smtClean="0"/>
              <a:t> yang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Dibayar</a:t>
            </a:r>
            <a:endParaRPr lang="en-US" dirty="0"/>
          </a:p>
        </p:txBody>
      </p:sp>
      <p:pic>
        <p:nvPicPr>
          <p:cNvPr id="4" name="Content Placeholder 3" descr="2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45614" r="18988" b="45614"/>
          <a:stretch>
            <a:fillRect/>
          </a:stretch>
        </p:blipFill>
        <p:spPr>
          <a:xfrm>
            <a:off x="0" y="1905000"/>
            <a:ext cx="9113520" cy="1752600"/>
          </a:xfr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DISTRIBUSI 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peringkasan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(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total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peringkasan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total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/>
          <a:lstStyle/>
          <a:p>
            <a:r>
              <a:rPr lang="en-US" dirty="0" smtClean="0"/>
              <a:t>PROSEDUR PENCATATAN PIUTANG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.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,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pramuniaga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sv-SE" dirty="0" smtClean="0"/>
              <a:t>1. Hasil penjualan menurut produk;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order;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pramuniaga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/>
          <a:lstStyle/>
          <a:p>
            <a:r>
              <a:rPr lang="en-US" dirty="0" smtClean="0"/>
              <a:t>DISTRIBUSI </a:t>
            </a:r>
            <a:r>
              <a:rPr lang="en-US" dirty="0" smtClean="0"/>
              <a:t>PENJUALAN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r>
              <a:rPr lang="en-US" dirty="0" smtClean="0"/>
              <a:t>METODE DISTRIBUSI 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smtClean="0"/>
              <a:t>lima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sv-SE" dirty="0" smtClean="0"/>
              <a:t>1. Metode berkolom </a:t>
            </a:r>
            <a:r>
              <a:rPr lang="sv-SE" i="1" dirty="0" smtClean="0"/>
              <a:t>(columnar methods).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i="1" dirty="0" smtClean="0"/>
              <a:t>(unit account and columnar account methods).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summary strip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i="1" dirty="0" smtClean="0"/>
              <a:t>(summary strip and unit ticket methods).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Metode</a:t>
            </a:r>
            <a:r>
              <a:rPr lang="en-US" dirty="0" smtClean="0"/>
              <a:t> register </a:t>
            </a:r>
            <a:r>
              <a:rPr lang="en-US" i="1" dirty="0" smtClean="0"/>
              <a:t>(register method).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(</a:t>
            </a:r>
            <a:r>
              <a:rPr lang="en-US" b="1" i="1" dirty="0" smtClean="0"/>
              <a:t>Columnar Methods)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(a)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(b)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worksheet;</a:t>
            </a:r>
          </a:p>
          <a:p>
            <a:pPr lvl="1">
              <a:buNone/>
            </a:pPr>
            <a:r>
              <a:rPr lang="en-US" dirty="0" smtClean="0"/>
              <a:t>(c)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Tulis</a:t>
            </a:r>
            <a:r>
              <a:rPr lang="en-US" b="1" dirty="0" smtClean="0"/>
              <a:t> </a:t>
            </a:r>
            <a:r>
              <a:rPr lang="en-US" b="1" dirty="0" err="1" smtClean="0"/>
              <a:t>Tangan</a:t>
            </a:r>
            <a:endParaRPr lang="en-US" dirty="0"/>
          </a:p>
        </p:txBody>
      </p:sp>
      <p:pic>
        <p:nvPicPr>
          <p:cNvPr id="4" name="Content Placeholder 3" descr="227, 230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57" t="41611" r="18975" b="35088"/>
          <a:stretch>
            <a:fillRect/>
          </a:stretch>
        </p:blipFill>
        <p:spPr>
          <a:xfrm>
            <a:off x="0" y="1524000"/>
            <a:ext cx="4495800" cy="2488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27, 230_Page_1.jpg"/>
          <p:cNvPicPr>
            <a:picLocks noChangeAspect="1"/>
          </p:cNvPicPr>
          <p:nvPr/>
        </p:nvPicPr>
        <p:blipFill>
          <a:blip r:embed="rId2" cstate="print"/>
          <a:srcRect l="24849" t="66667" r="21705" b="15555"/>
          <a:stretch>
            <a:fillRect/>
          </a:stretch>
        </p:blipFill>
        <p:spPr>
          <a:xfrm>
            <a:off x="3352800" y="4114800"/>
            <a:ext cx="550544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i="1" dirty="0" smtClean="0"/>
              <a:t>Worksheet</a:t>
            </a:r>
            <a:endParaRPr lang="en-US" dirty="0"/>
          </a:p>
        </p:txBody>
      </p:sp>
      <p:pic>
        <p:nvPicPr>
          <p:cNvPr id="4" name="Content Placeholder 3" descr="2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32353" r="18988" b="42105"/>
          <a:stretch>
            <a:fillRect/>
          </a:stretch>
        </p:blipFill>
        <p:spPr>
          <a:xfrm>
            <a:off x="0" y="1524001"/>
            <a:ext cx="3886200" cy="2176096"/>
          </a:xfrm>
        </p:spPr>
      </p:pic>
      <p:pic>
        <p:nvPicPr>
          <p:cNvPr id="5" name="Picture 4" descr="227, 230_Page_2.jpg"/>
          <p:cNvPicPr>
            <a:picLocks noChangeAspect="1"/>
          </p:cNvPicPr>
          <p:nvPr/>
        </p:nvPicPr>
        <p:blipFill>
          <a:blip r:embed="rId3" cstate="print"/>
          <a:srcRect l="21717" t="14444" r="24860" b="62223"/>
          <a:stretch>
            <a:fillRect/>
          </a:stretch>
        </p:blipFill>
        <p:spPr>
          <a:xfrm>
            <a:off x="3810000" y="3657600"/>
            <a:ext cx="5181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772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Metode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Berkolom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Diselenggarakan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Mesin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Pembukuan</a:t>
            </a:r>
            <a:endParaRPr lang="en-US" sz="3200" dirty="0"/>
          </a:p>
        </p:txBody>
      </p:sp>
      <p:pic>
        <p:nvPicPr>
          <p:cNvPr id="4" name="Content Placeholder 3" descr="227, 230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45614" r="23950" b="33333"/>
          <a:stretch>
            <a:fillRect/>
          </a:stretch>
        </p:blipFill>
        <p:spPr>
          <a:xfrm>
            <a:off x="0" y="1524000"/>
            <a:ext cx="9144000" cy="4987636"/>
          </a:xfrm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192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Metode</a:t>
            </a:r>
            <a:r>
              <a:rPr lang="en-US" sz="2800" b="1" dirty="0" smtClean="0"/>
              <a:t> Summary Strip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Tiket</a:t>
            </a:r>
            <a:r>
              <a:rPr lang="en-US" sz="2800" b="1" dirty="0" smtClean="0"/>
              <a:t> Tunggal (</a:t>
            </a:r>
            <a:r>
              <a:rPr lang="en-US" sz="2800" b="1" i="1" dirty="0" smtClean="0"/>
              <a:t>Summary Strip and Unit Ticket Methods)</a:t>
            </a:r>
            <a:endParaRPr lang="en-US" sz="2800" dirty="0"/>
          </a:p>
        </p:txBody>
      </p:sp>
      <p:pic>
        <p:nvPicPr>
          <p:cNvPr id="4" name="Content Placeholder 3" descr="232-23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2952" t="15138" r="35079" b="67219"/>
          <a:stretch>
            <a:fillRect/>
          </a:stretch>
        </p:blipFill>
        <p:spPr>
          <a:xfrm>
            <a:off x="0" y="1524000"/>
            <a:ext cx="3124200" cy="2438400"/>
          </a:xfrm>
        </p:spPr>
      </p:pic>
      <p:pic>
        <p:nvPicPr>
          <p:cNvPr id="5" name="Picture 4" descr="232-233_Page_1.jpg"/>
          <p:cNvPicPr>
            <a:picLocks noChangeAspect="1"/>
          </p:cNvPicPr>
          <p:nvPr/>
        </p:nvPicPr>
        <p:blipFill>
          <a:blip r:embed="rId2" cstate="print"/>
          <a:srcRect l="20146" t="44444" r="23288" b="31111"/>
          <a:stretch>
            <a:fillRect/>
          </a:stretch>
        </p:blipFill>
        <p:spPr>
          <a:xfrm>
            <a:off x="3158836" y="3200400"/>
            <a:ext cx="5985164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2-233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8" t="26135" r="18987" b="49123"/>
          <a:stretch>
            <a:fillRect/>
          </a:stretch>
        </p:blipFill>
        <p:spPr>
          <a:xfrm>
            <a:off x="0" y="1600199"/>
            <a:ext cx="8763000" cy="514928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Metode</a:t>
            </a:r>
            <a:r>
              <a:rPr lang="en-US" sz="2800" b="1" dirty="0" smtClean="0"/>
              <a:t> Summary Strip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Tiket</a:t>
            </a:r>
            <a:r>
              <a:rPr lang="en-US" sz="2800" b="1" dirty="0" smtClean="0"/>
              <a:t> Tunggal (</a:t>
            </a:r>
            <a:r>
              <a:rPr lang="en-US" sz="2800" b="1" i="1" dirty="0" smtClean="0"/>
              <a:t>Summary Strip and Unit Ticket Methods</a:t>
            </a:r>
            <a:r>
              <a:rPr lang="en-US" sz="2800" b="1" i="1" dirty="0" smtClean="0"/>
              <a:t>) - </a:t>
            </a:r>
            <a:r>
              <a:rPr lang="en-US" sz="2800" b="1" i="1" dirty="0" err="1" smtClean="0"/>
              <a:t>lanjutan</a:t>
            </a:r>
            <a:endParaRPr lang="en-US" sz="2800" dirty="0"/>
          </a:p>
        </p:txBody>
      </p:sp>
    </p:spTree>
  </p:cSld>
  <p:clrMapOvr>
    <a:masterClrMapping/>
  </p:clrMapOvr>
  <p:transition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Register (</a:t>
            </a:r>
            <a:r>
              <a:rPr lang="en-US" b="1" i="1" dirty="0" smtClean="0"/>
              <a:t>Register Method)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register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register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Register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register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register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register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register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kasnya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paling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dikehendaki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50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10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5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i="1" dirty="0" smtClean="0"/>
              <a:t>(order size</a:t>
            </a:r>
            <a:r>
              <a:rPr lang="en-US" i="1" dirty="0" smtClean="0"/>
              <a:t>).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yang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pelunasan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FAKTOR-FAKTOR YANG HARUS DIPERTIMBANGKAN DALAM PEMILIHAN METODE </a:t>
            </a:r>
            <a:r>
              <a:rPr lang="en-US" sz="2800" dirty="0" smtClean="0"/>
              <a:t>DISTRIBUSI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dicantumkan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sv-SE" dirty="0" smtClean="0"/>
              <a:t>2. Jumlah unsur dalam klasifikasi; </a:t>
            </a:r>
          </a:p>
          <a:p>
            <a:pPr lvl="1">
              <a:buNone/>
            </a:pPr>
            <a:r>
              <a:rPr lang="en-US" dirty="0" smtClean="0"/>
              <a:t>3. Media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Klasifikasi</a:t>
            </a:r>
            <a:endParaRPr lang="en-US" b="1" dirty="0" smtClean="0"/>
          </a:p>
          <a:p>
            <a:r>
              <a:rPr lang="en-US" b="1" dirty="0" smtClean="0"/>
              <a:t>Media yang </a:t>
            </a:r>
            <a:r>
              <a:rPr lang="en-US" b="1" dirty="0" err="1" smtClean="0"/>
              <a:t>Dipakai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Data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INFORMASI YANG AKAN DICANTUMKAN DALAM LAPORAN</a:t>
            </a:r>
            <a:endParaRPr lang="en-US" sz="2800" dirty="0"/>
          </a:p>
        </p:txBody>
      </p:sp>
    </p:spTree>
  </p:cSld>
  <p:clrMapOvr>
    <a:masterClrMapping/>
  </p:clrMapOvr>
  <p:transition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,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memo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memorial.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: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bookkeeping).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, 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data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: </a:t>
            </a:r>
            <a:r>
              <a:rPr lang="en-US" dirty="0" err="1" smtClean="0"/>
              <a:t>motode</a:t>
            </a:r>
            <a:r>
              <a:rPr lang="en-US" i="1" dirty="0" smtClean="0"/>
              <a:t> posting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periodik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, posting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;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total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, posting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: </a:t>
            </a:r>
            <a:r>
              <a:rPr lang="en-US" dirty="0" err="1" smtClean="0"/>
              <a:t>metode</a:t>
            </a:r>
            <a:r>
              <a:rPr lang="en-US" dirty="0" smtClean="0"/>
              <a:t> posting </a:t>
            </a:r>
            <a:r>
              <a:rPr lang="en-US" dirty="0" err="1" smtClean="0"/>
              <a:t>ditunda</a:t>
            </a:r>
            <a:r>
              <a:rPr lang="en-US" dirty="0" smtClean="0"/>
              <a:t> (</a:t>
            </a:r>
            <a:r>
              <a:rPr lang="en-US" i="1" dirty="0" smtClean="0"/>
              <a:t>delayed posting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bersiklus</a:t>
            </a:r>
            <a:r>
              <a:rPr lang="en-US" dirty="0" smtClean="0"/>
              <a:t> (</a:t>
            </a:r>
            <a:r>
              <a:rPr lang="en-US" i="1" dirty="0" smtClean="0"/>
              <a:t>cycle billing</a:t>
            </a:r>
            <a:r>
              <a:rPr lang="en-US" dirty="0" smtClean="0"/>
              <a:t>).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(</a:t>
            </a:r>
            <a:r>
              <a:rPr lang="en-US" i="1" dirty="0" err="1" smtClean="0"/>
              <a:t>ledgerless</a:t>
            </a:r>
            <a:r>
              <a:rPr lang="en-US" dirty="0" smtClean="0"/>
              <a:t>).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mengomunikasikan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debitur.Pernyataan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)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rinciannya</a:t>
            </a:r>
            <a:r>
              <a:rPr lang="en-US" dirty="0" smtClean="0"/>
              <a:t>.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: (1)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i="1" dirty="0" smtClean="0"/>
              <a:t>(balance-end-of month), </a:t>
            </a:r>
            <a:r>
              <a:rPr lang="en-US" dirty="0" smtClean="0"/>
              <a:t>(2)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i="1" dirty="0" smtClean="0"/>
              <a:t>(unit statement), </a:t>
            </a:r>
            <a:r>
              <a:rPr lang="en-US" dirty="0" smtClean="0"/>
              <a:t>(3)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i="1" dirty="0" smtClean="0"/>
              <a:t>(running balance statement with conventional account), </a:t>
            </a:r>
            <a:r>
              <a:rPr lang="en-US" dirty="0" smtClean="0"/>
              <a:t>(4)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dilunasi</a:t>
            </a:r>
            <a:r>
              <a:rPr lang="en-US" dirty="0" smtClean="0"/>
              <a:t> </a:t>
            </a:r>
            <a:r>
              <a:rPr lang="en-US" i="1" dirty="0" smtClean="0"/>
              <a:t>(open item statement).</a:t>
            </a:r>
          </a:p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peringkasan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total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lima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: (1)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i="1" dirty="0" smtClean="0"/>
              <a:t>(columnar methods), </a:t>
            </a:r>
            <a:r>
              <a:rPr lang="en-US" dirty="0" smtClean="0"/>
              <a:t>(2)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i="1" dirty="0" smtClean="0"/>
              <a:t>(unit account and columnar account methods), </a:t>
            </a:r>
            <a:r>
              <a:rPr lang="en-US" dirty="0" smtClean="0"/>
              <a:t>(3)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summary strip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i="1" dirty="0" smtClean="0"/>
              <a:t>(summary strip and unit ticket methods</a:t>
            </a:r>
            <a:r>
              <a:rPr lang="en-US" dirty="0" smtClean="0"/>
              <a:t>), (4) </a:t>
            </a:r>
            <a:r>
              <a:rPr lang="en-US" dirty="0" err="1" smtClean="0"/>
              <a:t>metode</a:t>
            </a:r>
            <a:r>
              <a:rPr lang="en-US" dirty="0" smtClean="0"/>
              <a:t> register</a:t>
            </a:r>
            <a:r>
              <a:rPr lang="en-US" i="1" dirty="0" smtClean="0"/>
              <a:t> (register method), </a:t>
            </a:r>
            <a:r>
              <a:rPr lang="en-US" dirty="0" smtClean="0"/>
              <a:t>(5)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7771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Memo </a:t>
            </a:r>
            <a:r>
              <a:rPr lang="en-US" dirty="0" err="1" smtClean="0"/>
              <a:t>kredit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fr-FR" dirty="0" smtClean="0"/>
              <a:t>4. </a:t>
            </a:r>
            <a:r>
              <a:rPr lang="fr-FR" dirty="0" err="1" smtClean="0"/>
              <a:t>Bukti</a:t>
            </a:r>
            <a:r>
              <a:rPr lang="fr-FR" dirty="0" smtClean="0"/>
              <a:t> </a:t>
            </a:r>
            <a:r>
              <a:rPr lang="fr-FR" dirty="0" err="1" smtClean="0"/>
              <a:t>memorial</a:t>
            </a:r>
            <a:r>
              <a:rPr lang="fr-FR" dirty="0" smtClean="0"/>
              <a:t> (</a:t>
            </a:r>
            <a:r>
              <a:rPr lang="fr-FR" i="1" dirty="0" smtClean="0"/>
              <a:t>journal voucher).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Pencatatan piutang dilakukan oleh fungsi akuntansi. </a:t>
            </a:r>
            <a:endParaRPr lang="fi-FI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,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merinci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i="1" dirty="0" smtClean="0"/>
              <a:t>(open invoice file</a:t>
            </a:r>
            <a:r>
              <a:rPr lang="en-US" dirty="0" smtClean="0"/>
              <a:t>),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i="1" dirty="0" smtClean="0"/>
              <a:t>(account receivable statement) </a:t>
            </a:r>
            <a:r>
              <a:rPr lang="en-US" i="1" dirty="0" err="1" smtClean="0"/>
              <a:t>secara</a:t>
            </a:r>
            <a:r>
              <a:rPr lang="en-US" i="1" dirty="0" smtClean="0"/>
              <a:t> </a:t>
            </a:r>
            <a:r>
              <a:rPr lang="en-US" i="1" dirty="0" err="1" smtClean="0"/>
              <a:t>periodik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mengirimkannya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debitur</a:t>
            </a:r>
            <a:r>
              <a:rPr lang="en-US" i="1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data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Pencatatan</a:t>
            </a:r>
            <a:r>
              <a:rPr lang="en-US" b="1" dirty="0" smtClean="0"/>
              <a:t> </a:t>
            </a:r>
            <a:r>
              <a:rPr lang="en-US" b="1" dirty="0" err="1" smtClean="0"/>
              <a:t>Piutang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bookkeeping).</a:t>
            </a:r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 smtClean="0"/>
              <a:t>.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Konvensional</a:t>
            </a:r>
            <a:endParaRPr lang="en-US" dirty="0"/>
          </a:p>
        </p:txBody>
      </p:sp>
      <p:pic>
        <p:nvPicPr>
          <p:cNvPr id="4" name="Content Placeholder 3" descr="2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45614" r="26431" b="29825"/>
          <a:stretch>
            <a:fillRect/>
          </a:stretch>
        </p:blipFill>
        <p:spPr>
          <a:xfrm>
            <a:off x="0" y="1524000"/>
            <a:ext cx="7620000" cy="5334000"/>
          </a:xfr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i="1" dirty="0" smtClean="0"/>
              <a:t>Posting </a:t>
            </a:r>
            <a:r>
              <a:rPr lang="en-US" b="1" dirty="0" err="1" smtClean="0"/>
              <a:t>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harian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1)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;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total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).</a:t>
            </a:r>
          </a:p>
          <a:p>
            <a:pPr lvl="1">
              <a:buNone/>
            </a:pPr>
            <a:r>
              <a:rPr lang="en-US" dirty="0" smtClean="0"/>
              <a:t>(2) </a:t>
            </a:r>
            <a:r>
              <a:rPr lang="en-US" i="1" dirty="0" smtClean="0"/>
              <a:t>Posting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b</a:t>
            </a:r>
            <a:r>
              <a:rPr lang="en-US" dirty="0" smtClean="0"/>
              <a:t>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i="1" dirty="0" err="1" smtClean="0"/>
              <a:t>periodik</a:t>
            </a:r>
            <a:r>
              <a:rPr lang="en-US" i="1" dirty="0" smtClean="0"/>
              <a:t>:</a:t>
            </a:r>
          </a:p>
          <a:p>
            <a:pPr lvl="1">
              <a:buNone/>
            </a:pPr>
            <a:r>
              <a:rPr lang="en-US" dirty="0" smtClean="0"/>
              <a:t>(1) </a:t>
            </a:r>
            <a:r>
              <a:rPr lang="en-US" i="1" dirty="0" smtClean="0"/>
              <a:t>Posting </a:t>
            </a:r>
            <a:r>
              <a:rPr lang="en-US" dirty="0" err="1" smtClean="0"/>
              <a:t>ditunda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(2)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bersiklus</a:t>
            </a:r>
            <a:r>
              <a:rPr lang="en-US" dirty="0" smtClean="0"/>
              <a:t> </a:t>
            </a:r>
            <a:r>
              <a:rPr lang="en-US" i="1" dirty="0" smtClean="0"/>
              <a:t>(cycle billing). </a:t>
            </a:r>
            <a:endParaRPr lang="en-US" dirty="0"/>
          </a:p>
        </p:txBody>
      </p:sp>
    </p:spTree>
  </p:cSld>
  <p:clrMapOvr>
    <a:masterClrMapping/>
  </p:clrMapOvr>
  <p:transition>
    <p:push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117</TotalTime>
  <Words>1578</Words>
  <Application>Microsoft Office PowerPoint</Application>
  <PresentationFormat>On-screen Show (4:3)</PresentationFormat>
  <Paragraphs>128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PPt-Template_S4</vt:lpstr>
      <vt:lpstr>Bab 8  sistem akuntansi piutang</vt:lpstr>
      <vt:lpstr>PROSEDUR PENCATATAN PIUTANG</vt:lpstr>
      <vt:lpstr>Informasi yang Diperlukan oleh Manajemen</vt:lpstr>
      <vt:lpstr>Dokumen</vt:lpstr>
      <vt:lpstr>Catatan Akuntansi</vt:lpstr>
      <vt:lpstr>Organisasi</vt:lpstr>
      <vt:lpstr>Metode Pencatatan Piutang</vt:lpstr>
      <vt:lpstr>Metode Konvensional</vt:lpstr>
      <vt:lpstr>Metode Posting Langsung</vt:lpstr>
      <vt:lpstr>Metode Pencatatan Tanpa Buku Pembantu (Ledgerless Bookeeping)</vt:lpstr>
      <vt:lpstr>Metode Pencatatan Tanpa Buku Pembantu (Ledgerless Bookeeping) - lanjutan</vt:lpstr>
      <vt:lpstr>Metode Pencatatan Tanpa Buku Pembantu (Ledgerless Bookeeping) - lanjutan</vt:lpstr>
      <vt:lpstr>Metode Pencatatan Piutang dengan Komputer</vt:lpstr>
      <vt:lpstr>PROSEDUR PERNYATAAN PIUTANG</vt:lpstr>
      <vt:lpstr>Pernyataan Saldo Akhir Bulan</vt:lpstr>
      <vt:lpstr>Pernyataan Satuan </vt:lpstr>
      <vt:lpstr>Pernyataan Saldo Berjalan dengan Akun Konvensional</vt:lpstr>
      <vt:lpstr>Pernyataan Faktur yang Belum Dibayar</vt:lpstr>
      <vt:lpstr>DISTRIBUSI PENJUALAN</vt:lpstr>
      <vt:lpstr>DISTRIBUSI PENJUALAN - lanjutan</vt:lpstr>
      <vt:lpstr>METODE DISTRIBUSI PENJUALAN</vt:lpstr>
      <vt:lpstr>Metode Berkolom (Columnar Methods)</vt:lpstr>
      <vt:lpstr>Metode Jurnal Berkolom dengan Tulis Tangan</vt:lpstr>
      <vt:lpstr>Metode Worksheet</vt:lpstr>
      <vt:lpstr>Metode Jurnal Berkolom yang Diselenggarakan dengan Mesin Pembukuan</vt:lpstr>
      <vt:lpstr>Metode Summary Strip dan Metode Tiket Tunggal (Summary Strip and Unit Ticket Methods)</vt:lpstr>
      <vt:lpstr>Metode Summary Strip dan Metode Tiket Tunggal (Summary Strip and Unit Ticket Methods) - lanjutan</vt:lpstr>
      <vt:lpstr>Metode Register (Register Method)</vt:lpstr>
      <vt:lpstr>Metode Distribusi dengan Komputer</vt:lpstr>
      <vt:lpstr>FAKTOR-FAKTOR YANG HARUS DIPERTIMBANGKAN DALAM PEMILIHAN METODE DISTRIBUSI</vt:lpstr>
      <vt:lpstr>INFORMASI YANG AKAN DICANTUMKAN DALAM LAPORAN</vt:lpstr>
      <vt:lpstr>RANGKUMAN</vt:lpstr>
      <vt:lpstr>RANGKUMAN - lanjutan</vt:lpstr>
      <vt:lpstr>RANGKUMAN - lanjutan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 sistem akuntansi piutang</dc:title>
  <dc:creator>S4Prio-18</dc:creator>
  <cp:lastModifiedBy>S4Prio-18</cp:lastModifiedBy>
  <cp:revision>14</cp:revision>
  <dcterms:created xsi:type="dcterms:W3CDTF">2015-12-01T02:31:29Z</dcterms:created>
  <dcterms:modified xsi:type="dcterms:W3CDTF">2015-12-01T04:28:51Z</dcterms:modified>
</cp:coreProperties>
</file>