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9"/>
  </p:notesMasterIdLst>
  <p:handoutMasterIdLst>
    <p:handoutMasterId r:id="rId60"/>
  </p:handoutMasterIdLst>
  <p:sldIdLst>
    <p:sldId id="932" r:id="rId2"/>
    <p:sldId id="1029" r:id="rId3"/>
    <p:sldId id="933" r:id="rId4"/>
    <p:sldId id="1053" r:id="rId5"/>
    <p:sldId id="917" r:id="rId6"/>
    <p:sldId id="1003" r:id="rId7"/>
    <p:sldId id="1006" r:id="rId8"/>
    <p:sldId id="1030" r:id="rId9"/>
    <p:sldId id="1005" r:id="rId10"/>
    <p:sldId id="1031" r:id="rId11"/>
    <p:sldId id="1055" r:id="rId12"/>
    <p:sldId id="1056" r:id="rId13"/>
    <p:sldId id="1057" r:id="rId14"/>
    <p:sldId id="1058" r:id="rId15"/>
    <p:sldId id="1059" r:id="rId16"/>
    <p:sldId id="1038" r:id="rId17"/>
    <p:sldId id="1060" r:id="rId18"/>
    <p:sldId id="1007" r:id="rId19"/>
    <p:sldId id="1061" r:id="rId20"/>
    <p:sldId id="1062" r:id="rId21"/>
    <p:sldId id="1063" r:id="rId22"/>
    <p:sldId id="1065" r:id="rId23"/>
    <p:sldId id="1064" r:id="rId24"/>
    <p:sldId id="1066" r:id="rId25"/>
    <p:sldId id="1067" r:id="rId26"/>
    <p:sldId id="1068" r:id="rId27"/>
    <p:sldId id="1069" r:id="rId28"/>
    <p:sldId id="1070" r:id="rId29"/>
    <p:sldId id="1071" r:id="rId30"/>
    <p:sldId id="1072" r:id="rId31"/>
    <p:sldId id="1073" r:id="rId32"/>
    <p:sldId id="1074" r:id="rId33"/>
    <p:sldId id="1075" r:id="rId34"/>
    <p:sldId id="1076" r:id="rId35"/>
    <p:sldId id="1077" r:id="rId36"/>
    <p:sldId id="1078" r:id="rId37"/>
    <p:sldId id="1079" r:id="rId38"/>
    <p:sldId id="1080" r:id="rId39"/>
    <p:sldId id="1081" r:id="rId40"/>
    <p:sldId id="1082" r:id="rId41"/>
    <p:sldId id="1083" r:id="rId42"/>
    <p:sldId id="1084" r:id="rId43"/>
    <p:sldId id="1085" r:id="rId44"/>
    <p:sldId id="1086" r:id="rId45"/>
    <p:sldId id="1087" r:id="rId46"/>
    <p:sldId id="1088" r:id="rId47"/>
    <p:sldId id="1089" r:id="rId48"/>
    <p:sldId id="1090" r:id="rId49"/>
    <p:sldId id="1091" r:id="rId50"/>
    <p:sldId id="1092" r:id="rId51"/>
    <p:sldId id="1093" r:id="rId52"/>
    <p:sldId id="1094" r:id="rId53"/>
    <p:sldId id="1095" r:id="rId54"/>
    <p:sldId id="1096" r:id="rId55"/>
    <p:sldId id="1097" r:id="rId56"/>
    <p:sldId id="1098" r:id="rId57"/>
    <p:sldId id="261" r:id="rId5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CC"/>
    <a:srgbClr val="CC3399"/>
    <a:srgbClr val="BEEEF4"/>
    <a:srgbClr val="00FF99"/>
    <a:srgbClr val="CC66FF"/>
    <a:srgbClr val="FF6699"/>
    <a:srgbClr val="00FF00"/>
    <a:srgbClr val="E8F0F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3" autoAdjust="0"/>
    <p:restoredTop sz="94982" autoAdjust="0"/>
  </p:normalViewPr>
  <p:slideViewPr>
    <p:cSldViewPr>
      <p:cViewPr varScale="1">
        <p:scale>
          <a:sx n="66" d="100"/>
          <a:sy n="66" d="100"/>
        </p:scale>
        <p:origin x="11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Relationship Id="rId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60F08-2674-4BD8-8974-912C55EFC27F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2AD0D5-92C1-4D4E-9EC1-EB6C40076C38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D4DC979-FDCB-4EE8-91C9-05896F4A288D}" type="parTrans" cxnId="{24D12135-EB03-47AB-A4E6-8AD1276F49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B3DB93-D92D-4998-8E6D-FB2225A5F051}" type="sibTrans" cxnId="{24D12135-EB03-47AB-A4E6-8AD1276F49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131DB6-F3E9-4CB2-AF48-6FFB663DDEF3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dimiliki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untuk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digunakan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dalam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produksi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atau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penyediaan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barang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atau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jasa</a:t>
          </a:r>
          <a:r>
            <a:rPr lang="en-US" sz="1800" dirty="0">
              <a:solidFill>
                <a:schemeClr val="tx1"/>
              </a:solidFill>
            </a:rPr>
            <a:t>, </a:t>
          </a:r>
          <a:r>
            <a:rPr lang="en-US" sz="1800" dirty="0" err="1">
              <a:solidFill>
                <a:schemeClr val="tx1"/>
              </a:solidFill>
            </a:rPr>
            <a:t>untuk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disewakan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kepada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pihak</a:t>
          </a:r>
          <a:r>
            <a:rPr lang="en-US" sz="1800" dirty="0">
              <a:solidFill>
                <a:schemeClr val="tx1"/>
              </a:solidFill>
            </a:rPr>
            <a:t> lain, </a:t>
          </a:r>
          <a:r>
            <a:rPr lang="en-US" sz="1800" dirty="0" err="1">
              <a:solidFill>
                <a:schemeClr val="tx1"/>
              </a:solidFill>
            </a:rPr>
            <a:t>atau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untuk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tujuan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administratif</a:t>
          </a:r>
          <a:endParaRPr lang="en-US" sz="1800" dirty="0">
            <a:solidFill>
              <a:schemeClr val="tx1"/>
            </a:solidFill>
          </a:endParaRPr>
        </a:p>
      </dgm:t>
    </dgm:pt>
    <dgm:pt modelId="{09E98AAA-6F5A-4D62-9DDE-3B21D6F212C8}" type="parTrans" cxnId="{A4F37785-C2CF-43AB-890F-2562ADD4D1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7E1562-B99A-481E-826E-8071413353BF}" type="sibTrans" cxnId="{A4F37785-C2CF-43AB-890F-2562ADD4D1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511DA2-F1E8-4662-B349-1568ACD8CD9A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diharapkan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untuk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digunakan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selama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lebih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dari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satu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periode</a:t>
          </a:r>
          <a:endParaRPr lang="en-US" sz="1800" dirty="0">
            <a:solidFill>
              <a:schemeClr val="tx1"/>
            </a:solidFill>
          </a:endParaRPr>
        </a:p>
      </dgm:t>
    </dgm:pt>
    <dgm:pt modelId="{D5D1D0DC-4356-425B-B11C-412C1B6E09E9}" type="parTrans" cxnId="{2140E179-9DE3-4861-9D00-8A8A4BEB32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CBBB05-8C76-45E7-904A-F9E5B440D353}" type="sibTrans" cxnId="{2140E179-9DE3-4861-9D00-8A8A4BEB32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DD0E6A-F890-44F4-99E6-AC996F07038F}">
      <dgm:prSet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Aset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berwujud</a:t>
          </a:r>
          <a:r>
            <a:rPr lang="en-US" sz="2000" dirty="0">
              <a:solidFill>
                <a:schemeClr val="tx1"/>
              </a:solidFill>
            </a:rPr>
            <a:t> yang:</a:t>
          </a:r>
        </a:p>
      </dgm:t>
    </dgm:pt>
    <dgm:pt modelId="{64AFB236-23E9-4B3E-9117-4681C9AB19DE}" type="parTrans" cxnId="{EFE3E30E-4F3A-46A4-B801-CED344D87F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B22E6B-C001-4271-8815-2B4A5362D866}" type="sibTrans" cxnId="{EFE3E30E-4F3A-46A4-B801-CED344D87F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52B3F0-91C4-40A2-8993-EE4DA75A850D}" type="pres">
      <dgm:prSet presAssocID="{A5360F08-2674-4BD8-8974-912C55EFC27F}" presName="Name0" presStyleCnt="0">
        <dgm:presLayoutVars>
          <dgm:dir/>
          <dgm:animLvl val="lvl"/>
          <dgm:resizeHandles val="exact"/>
        </dgm:presLayoutVars>
      </dgm:prSet>
      <dgm:spPr/>
    </dgm:pt>
    <dgm:pt modelId="{A45889A1-32CC-4FBF-AAD6-D1FE8C1FC152}" type="pres">
      <dgm:prSet presAssocID="{9F511DA2-F1E8-4662-B349-1568ACD8CD9A}" presName="boxAndChildren" presStyleCnt="0"/>
      <dgm:spPr/>
    </dgm:pt>
    <dgm:pt modelId="{E254E74D-7C63-4BED-A579-1003317A2B31}" type="pres">
      <dgm:prSet presAssocID="{9F511DA2-F1E8-4662-B349-1568ACD8CD9A}" presName="parentTextBox" presStyleLbl="node1" presStyleIdx="0" presStyleCnt="3" custScaleY="56585"/>
      <dgm:spPr/>
    </dgm:pt>
    <dgm:pt modelId="{F42F18F4-B3F0-4F00-9333-06885B825EF9}" type="pres">
      <dgm:prSet presAssocID="{277E1562-B99A-481E-826E-8071413353BF}" presName="sp" presStyleCnt="0"/>
      <dgm:spPr/>
    </dgm:pt>
    <dgm:pt modelId="{0FA36D1B-CB20-42AA-A430-D0C530B266BC}" type="pres">
      <dgm:prSet presAssocID="{EF131DB6-F3E9-4CB2-AF48-6FFB663DDEF3}" presName="arrowAndChildren" presStyleCnt="0"/>
      <dgm:spPr/>
    </dgm:pt>
    <dgm:pt modelId="{C87B1C58-859C-4888-9E1E-25423D44A5CA}" type="pres">
      <dgm:prSet presAssocID="{EF131DB6-F3E9-4CB2-AF48-6FFB663DDEF3}" presName="parentTextArrow" presStyleLbl="node1" presStyleIdx="1" presStyleCnt="3"/>
      <dgm:spPr/>
    </dgm:pt>
    <dgm:pt modelId="{C64EE008-92AE-465C-9FB4-1CB4C9DD0862}" type="pres">
      <dgm:prSet presAssocID="{3FB3DB93-D92D-4998-8E6D-FB2225A5F051}" presName="sp" presStyleCnt="0"/>
      <dgm:spPr/>
    </dgm:pt>
    <dgm:pt modelId="{5345A4F8-F257-479F-A490-7997755BF64A}" type="pres">
      <dgm:prSet presAssocID="{812AD0D5-92C1-4D4E-9EC1-EB6C40076C38}" presName="arrowAndChildren" presStyleCnt="0"/>
      <dgm:spPr/>
    </dgm:pt>
    <dgm:pt modelId="{43EA56A6-59F3-42E4-8BA7-6BEF75573A4C}" type="pres">
      <dgm:prSet presAssocID="{812AD0D5-92C1-4D4E-9EC1-EB6C40076C38}" presName="parentTextArrow" presStyleLbl="node1" presStyleIdx="1" presStyleCnt="3"/>
      <dgm:spPr/>
    </dgm:pt>
    <dgm:pt modelId="{D7AF3AF4-756D-4999-9DE9-1504164DC951}" type="pres">
      <dgm:prSet presAssocID="{812AD0D5-92C1-4D4E-9EC1-EB6C40076C38}" presName="arrow" presStyleLbl="node1" presStyleIdx="2" presStyleCnt="3"/>
      <dgm:spPr/>
    </dgm:pt>
    <dgm:pt modelId="{359F9D52-E3D4-4CB8-A55B-400F10F2F6F5}" type="pres">
      <dgm:prSet presAssocID="{812AD0D5-92C1-4D4E-9EC1-EB6C40076C38}" presName="descendantArrow" presStyleCnt="0"/>
      <dgm:spPr/>
    </dgm:pt>
    <dgm:pt modelId="{ECD4F5A8-100D-4E8B-836B-6C9800CDE91E}" type="pres">
      <dgm:prSet presAssocID="{29DD0E6A-F890-44F4-99E6-AC996F07038F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EFE3E30E-4F3A-46A4-B801-CED344D87F84}" srcId="{812AD0D5-92C1-4D4E-9EC1-EB6C40076C38}" destId="{29DD0E6A-F890-44F4-99E6-AC996F07038F}" srcOrd="0" destOrd="0" parTransId="{64AFB236-23E9-4B3E-9117-4681C9AB19DE}" sibTransId="{A1B22E6B-C001-4271-8815-2B4A5362D866}"/>
    <dgm:cxn modelId="{24D12135-EB03-47AB-A4E6-8AD1276F4946}" srcId="{A5360F08-2674-4BD8-8974-912C55EFC27F}" destId="{812AD0D5-92C1-4D4E-9EC1-EB6C40076C38}" srcOrd="0" destOrd="0" parTransId="{5D4DC979-FDCB-4EE8-91C9-05896F4A288D}" sibTransId="{3FB3DB93-D92D-4998-8E6D-FB2225A5F051}"/>
    <dgm:cxn modelId="{35C16449-7FA1-4E10-BA31-DA31289287BE}" type="presOf" srcId="{812AD0D5-92C1-4D4E-9EC1-EB6C40076C38}" destId="{43EA56A6-59F3-42E4-8BA7-6BEF75573A4C}" srcOrd="0" destOrd="0" presId="urn:microsoft.com/office/officeart/2005/8/layout/process4"/>
    <dgm:cxn modelId="{2140E179-9DE3-4861-9D00-8A8A4BEB3202}" srcId="{A5360F08-2674-4BD8-8974-912C55EFC27F}" destId="{9F511DA2-F1E8-4662-B349-1568ACD8CD9A}" srcOrd="2" destOrd="0" parTransId="{D5D1D0DC-4356-425B-B11C-412C1B6E09E9}" sibTransId="{8DCBBB05-8C76-45E7-904A-F9E5B440D353}"/>
    <dgm:cxn modelId="{A4F37785-C2CF-43AB-890F-2562ADD4D139}" srcId="{A5360F08-2674-4BD8-8974-912C55EFC27F}" destId="{EF131DB6-F3E9-4CB2-AF48-6FFB663DDEF3}" srcOrd="1" destOrd="0" parTransId="{09E98AAA-6F5A-4D62-9DDE-3B21D6F212C8}" sibTransId="{277E1562-B99A-481E-826E-8071413353BF}"/>
    <dgm:cxn modelId="{9080AD87-C395-4E37-87BD-CFD5C53B1CD2}" type="presOf" srcId="{EF131DB6-F3E9-4CB2-AF48-6FFB663DDEF3}" destId="{C87B1C58-859C-4888-9E1E-25423D44A5CA}" srcOrd="0" destOrd="0" presId="urn:microsoft.com/office/officeart/2005/8/layout/process4"/>
    <dgm:cxn modelId="{97F16EAD-825E-40B2-BEBF-B1ABE8576EA5}" type="presOf" srcId="{29DD0E6A-F890-44F4-99E6-AC996F07038F}" destId="{ECD4F5A8-100D-4E8B-836B-6C9800CDE91E}" srcOrd="0" destOrd="0" presId="urn:microsoft.com/office/officeart/2005/8/layout/process4"/>
    <dgm:cxn modelId="{329F3CDE-CD73-45E8-9619-0B117AB96E9E}" type="presOf" srcId="{812AD0D5-92C1-4D4E-9EC1-EB6C40076C38}" destId="{D7AF3AF4-756D-4999-9DE9-1504164DC951}" srcOrd="1" destOrd="0" presId="urn:microsoft.com/office/officeart/2005/8/layout/process4"/>
    <dgm:cxn modelId="{85732EF7-6526-44B0-AF0E-6DC0207CC22C}" type="presOf" srcId="{9F511DA2-F1E8-4662-B349-1568ACD8CD9A}" destId="{E254E74D-7C63-4BED-A579-1003317A2B31}" srcOrd="0" destOrd="0" presId="urn:microsoft.com/office/officeart/2005/8/layout/process4"/>
    <dgm:cxn modelId="{FC220BFD-5D3A-4B4C-92A4-1DADB0928BFE}" type="presOf" srcId="{A5360F08-2674-4BD8-8974-912C55EFC27F}" destId="{D752B3F0-91C4-40A2-8993-EE4DA75A850D}" srcOrd="0" destOrd="0" presId="urn:microsoft.com/office/officeart/2005/8/layout/process4"/>
    <dgm:cxn modelId="{7A8FC7B5-0703-4385-A161-000A8DDDE8EA}" type="presParOf" srcId="{D752B3F0-91C4-40A2-8993-EE4DA75A850D}" destId="{A45889A1-32CC-4FBF-AAD6-D1FE8C1FC152}" srcOrd="0" destOrd="0" presId="urn:microsoft.com/office/officeart/2005/8/layout/process4"/>
    <dgm:cxn modelId="{5778915F-4F77-4693-9267-DC010D24CC11}" type="presParOf" srcId="{A45889A1-32CC-4FBF-AAD6-D1FE8C1FC152}" destId="{E254E74D-7C63-4BED-A579-1003317A2B31}" srcOrd="0" destOrd="0" presId="urn:microsoft.com/office/officeart/2005/8/layout/process4"/>
    <dgm:cxn modelId="{60A36304-DC37-461D-B6B3-82BADA06BD8E}" type="presParOf" srcId="{D752B3F0-91C4-40A2-8993-EE4DA75A850D}" destId="{F42F18F4-B3F0-4F00-9333-06885B825EF9}" srcOrd="1" destOrd="0" presId="urn:microsoft.com/office/officeart/2005/8/layout/process4"/>
    <dgm:cxn modelId="{0839E95E-AB19-4DD2-9D73-33316CD6AAEC}" type="presParOf" srcId="{D752B3F0-91C4-40A2-8993-EE4DA75A850D}" destId="{0FA36D1B-CB20-42AA-A430-D0C530B266BC}" srcOrd="2" destOrd="0" presId="urn:microsoft.com/office/officeart/2005/8/layout/process4"/>
    <dgm:cxn modelId="{20AA7B66-F04E-4D1B-A04E-99CE57288135}" type="presParOf" srcId="{0FA36D1B-CB20-42AA-A430-D0C530B266BC}" destId="{C87B1C58-859C-4888-9E1E-25423D44A5CA}" srcOrd="0" destOrd="0" presId="urn:microsoft.com/office/officeart/2005/8/layout/process4"/>
    <dgm:cxn modelId="{D72ABF0C-47A1-43C4-99FB-29239AB0647F}" type="presParOf" srcId="{D752B3F0-91C4-40A2-8993-EE4DA75A850D}" destId="{C64EE008-92AE-465C-9FB4-1CB4C9DD0862}" srcOrd="3" destOrd="0" presId="urn:microsoft.com/office/officeart/2005/8/layout/process4"/>
    <dgm:cxn modelId="{33DF2258-A2F8-4244-A3FC-4FF37726D527}" type="presParOf" srcId="{D752B3F0-91C4-40A2-8993-EE4DA75A850D}" destId="{5345A4F8-F257-479F-A490-7997755BF64A}" srcOrd="4" destOrd="0" presId="urn:microsoft.com/office/officeart/2005/8/layout/process4"/>
    <dgm:cxn modelId="{D9536509-F392-4BE2-87D8-599E187C6A67}" type="presParOf" srcId="{5345A4F8-F257-479F-A490-7997755BF64A}" destId="{43EA56A6-59F3-42E4-8BA7-6BEF75573A4C}" srcOrd="0" destOrd="0" presId="urn:microsoft.com/office/officeart/2005/8/layout/process4"/>
    <dgm:cxn modelId="{AB930ADE-A38A-4A9D-B721-DFE009A71FA4}" type="presParOf" srcId="{5345A4F8-F257-479F-A490-7997755BF64A}" destId="{D7AF3AF4-756D-4999-9DE9-1504164DC951}" srcOrd="1" destOrd="0" presId="urn:microsoft.com/office/officeart/2005/8/layout/process4"/>
    <dgm:cxn modelId="{C7411AD9-E87F-4503-AF64-20A5CD1E853F}" type="presParOf" srcId="{5345A4F8-F257-479F-A490-7997755BF64A}" destId="{359F9D52-E3D4-4CB8-A55B-400F10F2F6F5}" srcOrd="2" destOrd="0" presId="urn:microsoft.com/office/officeart/2005/8/layout/process4"/>
    <dgm:cxn modelId="{8CEDF80A-6674-4B9F-9FC2-3339AEE8714F}" type="presParOf" srcId="{359F9D52-E3D4-4CB8-A55B-400F10F2F6F5}" destId="{ECD4F5A8-100D-4E8B-836B-6C9800CDE91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551022-15D1-458D-ABF0-71B6DAF278EF}" type="doc">
      <dgm:prSet loTypeId="urn:microsoft.com/office/officeart/2005/8/layout/arrow6" loCatId="process" qsTypeId="urn:microsoft.com/office/officeart/2005/8/quickstyle/3d2#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22F0180-4FCA-40AA-9DB5-ADD138BC6F89}">
      <dgm:prSet phldrT="[Text]"/>
      <dgm:spPr/>
      <dgm:t>
        <a:bodyPr/>
        <a:lstStyle/>
        <a:p>
          <a:r>
            <a:rPr lang="en-US" b="1" dirty="0"/>
            <a:t>Model </a:t>
          </a:r>
          <a:r>
            <a:rPr lang="en-US" b="1" dirty="0" err="1"/>
            <a:t>Biaya</a:t>
          </a:r>
          <a:endParaRPr lang="en-US" b="1" dirty="0"/>
        </a:p>
      </dgm:t>
    </dgm:pt>
    <dgm:pt modelId="{6FFA98C2-7AD7-46DB-9F32-290E52090CCD}" type="parTrans" cxnId="{D10A8B16-93AB-4E5B-A335-A824FBB9651F}">
      <dgm:prSet/>
      <dgm:spPr/>
      <dgm:t>
        <a:bodyPr/>
        <a:lstStyle/>
        <a:p>
          <a:endParaRPr lang="en-US" b="1"/>
        </a:p>
      </dgm:t>
    </dgm:pt>
    <dgm:pt modelId="{0DBD98F5-42D5-4F9B-841A-E8FA089384F0}" type="sibTrans" cxnId="{D10A8B16-93AB-4E5B-A335-A824FBB9651F}">
      <dgm:prSet/>
      <dgm:spPr/>
      <dgm:t>
        <a:bodyPr/>
        <a:lstStyle/>
        <a:p>
          <a:endParaRPr lang="en-US" b="1"/>
        </a:p>
      </dgm:t>
    </dgm:pt>
    <dgm:pt modelId="{EB6703C9-C5E5-4817-983B-C69DA0AC8516}">
      <dgm:prSet phldrT="[Text]"/>
      <dgm:spPr/>
      <dgm:t>
        <a:bodyPr/>
        <a:lstStyle/>
        <a:p>
          <a:r>
            <a:rPr lang="en-US" b="1" dirty="0"/>
            <a:t>Model </a:t>
          </a:r>
          <a:r>
            <a:rPr lang="en-US" b="1" dirty="0" err="1"/>
            <a:t>Nilai</a:t>
          </a:r>
          <a:r>
            <a:rPr lang="en-US" b="1" dirty="0"/>
            <a:t> </a:t>
          </a:r>
          <a:r>
            <a:rPr lang="en-US" b="1" dirty="0" err="1"/>
            <a:t>Wajar</a:t>
          </a:r>
          <a:endParaRPr lang="en-US" b="1" dirty="0"/>
        </a:p>
      </dgm:t>
    </dgm:pt>
    <dgm:pt modelId="{46BB4768-0C18-4145-89C6-C8689355C2EA}" type="parTrans" cxnId="{A08CC0C9-C311-453D-B35F-CAEF97E2586F}">
      <dgm:prSet/>
      <dgm:spPr/>
      <dgm:t>
        <a:bodyPr/>
        <a:lstStyle/>
        <a:p>
          <a:endParaRPr lang="en-US" b="1"/>
        </a:p>
      </dgm:t>
    </dgm:pt>
    <dgm:pt modelId="{0C61B715-F534-4989-82D8-A66CE92C0171}" type="sibTrans" cxnId="{A08CC0C9-C311-453D-B35F-CAEF97E2586F}">
      <dgm:prSet/>
      <dgm:spPr/>
      <dgm:t>
        <a:bodyPr/>
        <a:lstStyle/>
        <a:p>
          <a:endParaRPr lang="en-US" b="1"/>
        </a:p>
      </dgm:t>
    </dgm:pt>
    <dgm:pt modelId="{44BBEC12-BCB5-4F47-A0A3-302B0801D312}" type="pres">
      <dgm:prSet presAssocID="{8B551022-15D1-458D-ABF0-71B6DAF278EF}" presName="compositeShape" presStyleCnt="0">
        <dgm:presLayoutVars>
          <dgm:chMax val="2"/>
          <dgm:dir/>
          <dgm:resizeHandles val="exact"/>
        </dgm:presLayoutVars>
      </dgm:prSet>
      <dgm:spPr/>
    </dgm:pt>
    <dgm:pt modelId="{991E445A-A3BE-4B34-ABA5-D741DD8264FD}" type="pres">
      <dgm:prSet presAssocID="{8B551022-15D1-458D-ABF0-71B6DAF278EF}" presName="ribbon" presStyleLbl="node1" presStyleIdx="0" presStyleCnt="1"/>
      <dgm:spPr/>
    </dgm:pt>
    <dgm:pt modelId="{855BC981-AD37-4BF4-B2A0-700935405135}" type="pres">
      <dgm:prSet presAssocID="{8B551022-15D1-458D-ABF0-71B6DAF278E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D6E1BE0-7F12-4A3F-BFB0-0FFE50F92D9F}" type="pres">
      <dgm:prSet presAssocID="{8B551022-15D1-458D-ABF0-71B6DAF278E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0A8B16-93AB-4E5B-A335-A824FBB9651F}" srcId="{8B551022-15D1-458D-ABF0-71B6DAF278EF}" destId="{122F0180-4FCA-40AA-9DB5-ADD138BC6F89}" srcOrd="0" destOrd="0" parTransId="{6FFA98C2-7AD7-46DB-9F32-290E52090CCD}" sibTransId="{0DBD98F5-42D5-4F9B-841A-E8FA089384F0}"/>
    <dgm:cxn modelId="{81F0D633-B1AB-420F-8363-5800C6E9B6A0}" type="presOf" srcId="{122F0180-4FCA-40AA-9DB5-ADD138BC6F89}" destId="{855BC981-AD37-4BF4-B2A0-700935405135}" srcOrd="0" destOrd="0" presId="urn:microsoft.com/office/officeart/2005/8/layout/arrow6"/>
    <dgm:cxn modelId="{F4C8145B-A2E9-4BD9-8D1D-55236E6E7302}" type="presOf" srcId="{8B551022-15D1-458D-ABF0-71B6DAF278EF}" destId="{44BBEC12-BCB5-4F47-A0A3-302B0801D312}" srcOrd="0" destOrd="0" presId="urn:microsoft.com/office/officeart/2005/8/layout/arrow6"/>
    <dgm:cxn modelId="{4B8757C8-4EF6-45BE-B6DD-199881831994}" type="presOf" srcId="{EB6703C9-C5E5-4817-983B-C69DA0AC8516}" destId="{AD6E1BE0-7F12-4A3F-BFB0-0FFE50F92D9F}" srcOrd="0" destOrd="0" presId="urn:microsoft.com/office/officeart/2005/8/layout/arrow6"/>
    <dgm:cxn modelId="{A08CC0C9-C311-453D-B35F-CAEF97E2586F}" srcId="{8B551022-15D1-458D-ABF0-71B6DAF278EF}" destId="{EB6703C9-C5E5-4817-983B-C69DA0AC8516}" srcOrd="1" destOrd="0" parTransId="{46BB4768-0C18-4145-89C6-C8689355C2EA}" sibTransId="{0C61B715-F534-4989-82D8-A66CE92C0171}"/>
    <dgm:cxn modelId="{7F15259A-3BC9-4C09-91B2-B6302708DB4C}" type="presParOf" srcId="{44BBEC12-BCB5-4F47-A0A3-302B0801D312}" destId="{991E445A-A3BE-4B34-ABA5-D741DD8264FD}" srcOrd="0" destOrd="0" presId="urn:microsoft.com/office/officeart/2005/8/layout/arrow6"/>
    <dgm:cxn modelId="{35161B5A-ABB2-4DAF-8814-834117690EF3}" type="presParOf" srcId="{44BBEC12-BCB5-4F47-A0A3-302B0801D312}" destId="{855BC981-AD37-4BF4-B2A0-700935405135}" srcOrd="1" destOrd="0" presId="urn:microsoft.com/office/officeart/2005/8/layout/arrow6"/>
    <dgm:cxn modelId="{C8CC0192-08D7-4340-9530-15601906B95D}" type="presParOf" srcId="{44BBEC12-BCB5-4F47-A0A3-302B0801D312}" destId="{AD6E1BE0-7F12-4A3F-BFB0-0FFE50F92D9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3EB5B-0F96-47F1-8B8C-FE169E725B8A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</dgm:pt>
    <dgm:pt modelId="{C39F51FB-EAA8-414D-B571-72522A8B206D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Persediaan</a:t>
          </a:r>
          <a:r>
            <a:rPr lang="en-US" sz="1800" dirty="0">
              <a:solidFill>
                <a:schemeClr val="tx1"/>
              </a:solidFill>
            </a:rPr>
            <a:t> </a:t>
          </a:r>
        </a:p>
      </dgm:t>
    </dgm:pt>
    <dgm:pt modelId="{CBF1DC22-AC48-4161-88BF-531F47FD40FE}" type="parTrans" cxnId="{001DF898-BB8B-48E8-8D8D-9A35F9EE51D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201E487-3FE3-4882-BB37-41CD7C8CE3C5}" type="sibTrans" cxnId="{001DF898-BB8B-48E8-8D8D-9A35F9EE51D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E30A95A-E8AC-41F7-9FC4-7FA8430C019F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Pabrik manufaktur</a:t>
          </a:r>
          <a:endParaRPr lang="en-US" sz="1800" dirty="0">
            <a:solidFill>
              <a:schemeClr val="tx1"/>
            </a:solidFill>
          </a:endParaRPr>
        </a:p>
      </dgm:t>
    </dgm:pt>
    <dgm:pt modelId="{279DB176-A32F-453C-B563-F9355A52C825}" type="parTrans" cxnId="{42808B04-64CE-42DB-84A8-C675FE519BA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548BEF6-3212-442D-999B-7717EBE3703C}" type="sibTrans" cxnId="{42808B04-64CE-42DB-84A8-C675FE519BA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D4B28CE-B973-4018-84EE-1929A2F6BB73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Fasilitas pembangkit listrik</a:t>
          </a:r>
          <a:endParaRPr lang="en-US" sz="1800" dirty="0">
            <a:solidFill>
              <a:schemeClr val="tx1"/>
            </a:solidFill>
          </a:endParaRPr>
        </a:p>
      </dgm:t>
    </dgm:pt>
    <dgm:pt modelId="{F0C08F91-248E-44D6-8E11-56D14CB8E8AA}" type="parTrans" cxnId="{E87464CF-A1EE-4C37-9C21-7C836DC7CC1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9BD7042-741C-4CF2-85BA-DA12A65B47D9}" type="sibTrans" cxnId="{E87464CF-A1EE-4C37-9C21-7C836DC7CC1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8C482CE-6C8D-4856-BFA1-091CB2D4A25B}">
      <dgm:prSet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Aset tak berwujud</a:t>
          </a:r>
          <a:endParaRPr lang="en-US" sz="1800" dirty="0">
            <a:solidFill>
              <a:schemeClr val="tx1"/>
            </a:solidFill>
          </a:endParaRPr>
        </a:p>
      </dgm:t>
    </dgm:pt>
    <dgm:pt modelId="{16DB7C27-B22E-436B-AE41-35BD1C26AB51}" type="parTrans" cxnId="{C4A5D137-4E04-4C0E-8A76-CB1AC40F4DF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1C5DFB8-59E7-4E24-A0AE-A220702E8F3C}" type="sibTrans" cxnId="{C4A5D137-4E04-4C0E-8A76-CB1AC40F4DF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D5BC962-D21D-4484-A93D-35148B9EA53A}">
      <dgm:prSet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Properti investasi</a:t>
          </a:r>
          <a:endParaRPr lang="en-US" sz="1800" dirty="0">
            <a:solidFill>
              <a:schemeClr val="tx1"/>
            </a:solidFill>
          </a:endParaRPr>
        </a:p>
      </dgm:t>
    </dgm:pt>
    <dgm:pt modelId="{38BAC3A2-AAAB-401D-8612-14AB44DBAACE}" type="parTrans" cxnId="{7FC10FD1-B50F-4A1C-B919-2F392D6C090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CFAFB69-72D7-4B56-BA78-7BD0180F02D7}" type="sibTrans" cxnId="{7FC10FD1-B50F-4A1C-B919-2F392D6C090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5664ACA-9F90-40EC-A176-C2D2C3DAD722}" type="pres">
      <dgm:prSet presAssocID="{7113EB5B-0F96-47F1-8B8C-FE169E725B8A}" presName="linearFlow" presStyleCnt="0">
        <dgm:presLayoutVars>
          <dgm:dir/>
          <dgm:resizeHandles val="exact"/>
        </dgm:presLayoutVars>
      </dgm:prSet>
      <dgm:spPr/>
    </dgm:pt>
    <dgm:pt modelId="{2A0BECCF-B090-4FC5-ACD9-8FE3FAEB38A1}" type="pres">
      <dgm:prSet presAssocID="{C39F51FB-EAA8-414D-B571-72522A8B206D}" presName="composite" presStyleCnt="0"/>
      <dgm:spPr/>
    </dgm:pt>
    <dgm:pt modelId="{A3711BE2-B359-4C1E-89FD-E74F53F68B40}" type="pres">
      <dgm:prSet presAssocID="{C39F51FB-EAA8-414D-B571-72522A8B206D}" presName="imgShp" presStyleLbl="fgImgPlace1" presStyleIdx="0" presStyleCnt="5"/>
      <dgm:spPr/>
    </dgm:pt>
    <dgm:pt modelId="{091E7B77-1269-441F-A9B0-CE835A1E16D2}" type="pres">
      <dgm:prSet presAssocID="{C39F51FB-EAA8-414D-B571-72522A8B206D}" presName="txShp" presStyleLbl="node1" presStyleIdx="0" presStyleCnt="5">
        <dgm:presLayoutVars>
          <dgm:bulletEnabled val="1"/>
        </dgm:presLayoutVars>
      </dgm:prSet>
      <dgm:spPr/>
    </dgm:pt>
    <dgm:pt modelId="{9199C7CA-971B-44CE-A011-F9AF968A130F}" type="pres">
      <dgm:prSet presAssocID="{B201E487-3FE3-4882-BB37-41CD7C8CE3C5}" presName="spacing" presStyleCnt="0"/>
      <dgm:spPr/>
    </dgm:pt>
    <dgm:pt modelId="{6171D1BA-8F20-442B-91B2-24D65B540187}" type="pres">
      <dgm:prSet presAssocID="{8E30A95A-E8AC-41F7-9FC4-7FA8430C019F}" presName="composite" presStyleCnt="0"/>
      <dgm:spPr/>
    </dgm:pt>
    <dgm:pt modelId="{A8DEE287-1FB5-4C79-8B5C-A4EC130731F2}" type="pres">
      <dgm:prSet presAssocID="{8E30A95A-E8AC-41F7-9FC4-7FA8430C019F}" presName="imgShp" presStyleLbl="fgImgPlace1" presStyleIdx="1" presStyleCnt="5"/>
      <dgm:spPr/>
    </dgm:pt>
    <dgm:pt modelId="{550D4C99-4F27-49BF-B1F4-A7C797A834C8}" type="pres">
      <dgm:prSet presAssocID="{8E30A95A-E8AC-41F7-9FC4-7FA8430C019F}" presName="txShp" presStyleLbl="node1" presStyleIdx="1" presStyleCnt="5">
        <dgm:presLayoutVars>
          <dgm:bulletEnabled val="1"/>
        </dgm:presLayoutVars>
      </dgm:prSet>
      <dgm:spPr/>
    </dgm:pt>
    <dgm:pt modelId="{566B5BE4-4637-48DF-80C5-0385A10F17B7}" type="pres">
      <dgm:prSet presAssocID="{0548BEF6-3212-442D-999B-7717EBE3703C}" presName="spacing" presStyleCnt="0"/>
      <dgm:spPr/>
    </dgm:pt>
    <dgm:pt modelId="{0B71B8CA-37D9-45CD-9754-E22E2E0C9759}" type="pres">
      <dgm:prSet presAssocID="{DD4B28CE-B973-4018-84EE-1929A2F6BB73}" presName="composite" presStyleCnt="0"/>
      <dgm:spPr/>
    </dgm:pt>
    <dgm:pt modelId="{A54F61DA-D2C4-4B52-9B08-A7511B59BA70}" type="pres">
      <dgm:prSet presAssocID="{DD4B28CE-B973-4018-84EE-1929A2F6BB73}" presName="imgShp" presStyleLbl="fgImgPlace1" presStyleIdx="2" presStyleCnt="5"/>
      <dgm:spPr/>
    </dgm:pt>
    <dgm:pt modelId="{F1A38827-DD50-4D36-A40C-0D4E2D87F690}" type="pres">
      <dgm:prSet presAssocID="{DD4B28CE-B973-4018-84EE-1929A2F6BB73}" presName="txShp" presStyleLbl="node1" presStyleIdx="2" presStyleCnt="5">
        <dgm:presLayoutVars>
          <dgm:bulletEnabled val="1"/>
        </dgm:presLayoutVars>
      </dgm:prSet>
      <dgm:spPr/>
    </dgm:pt>
    <dgm:pt modelId="{5BE6F4F8-3A1E-4365-BC23-DF7E1CA8B233}" type="pres">
      <dgm:prSet presAssocID="{D9BD7042-741C-4CF2-85BA-DA12A65B47D9}" presName="spacing" presStyleCnt="0"/>
      <dgm:spPr/>
    </dgm:pt>
    <dgm:pt modelId="{B6334E21-0BE5-4758-9588-13EA3B1BACAD}" type="pres">
      <dgm:prSet presAssocID="{E8C482CE-6C8D-4856-BFA1-091CB2D4A25B}" presName="composite" presStyleCnt="0"/>
      <dgm:spPr/>
    </dgm:pt>
    <dgm:pt modelId="{70CEB685-C319-410D-8DE0-E6D34DE41844}" type="pres">
      <dgm:prSet presAssocID="{E8C482CE-6C8D-4856-BFA1-091CB2D4A25B}" presName="imgShp" presStyleLbl="fgImgPlace1" presStyleIdx="3" presStyleCnt="5"/>
      <dgm:spPr/>
    </dgm:pt>
    <dgm:pt modelId="{C093F7F4-84EF-4060-B2A7-5404FC79A92B}" type="pres">
      <dgm:prSet presAssocID="{E8C482CE-6C8D-4856-BFA1-091CB2D4A25B}" presName="txShp" presStyleLbl="node1" presStyleIdx="3" presStyleCnt="5">
        <dgm:presLayoutVars>
          <dgm:bulletEnabled val="1"/>
        </dgm:presLayoutVars>
      </dgm:prSet>
      <dgm:spPr/>
    </dgm:pt>
    <dgm:pt modelId="{5D6970E2-B8A9-4538-993D-BC02B411A02F}" type="pres">
      <dgm:prSet presAssocID="{81C5DFB8-59E7-4E24-A0AE-A220702E8F3C}" presName="spacing" presStyleCnt="0"/>
      <dgm:spPr/>
    </dgm:pt>
    <dgm:pt modelId="{81E8B6E8-EB70-4F68-9BBB-C1FD17215A05}" type="pres">
      <dgm:prSet presAssocID="{5D5BC962-D21D-4484-A93D-35148B9EA53A}" presName="composite" presStyleCnt="0"/>
      <dgm:spPr/>
    </dgm:pt>
    <dgm:pt modelId="{BC91B96A-0A8E-4E12-99DB-FD60D037A01C}" type="pres">
      <dgm:prSet presAssocID="{5D5BC962-D21D-4484-A93D-35148B9EA53A}" presName="imgShp" presStyleLbl="fgImgPlace1" presStyleIdx="4" presStyleCnt="5"/>
      <dgm:spPr/>
    </dgm:pt>
    <dgm:pt modelId="{1EED3076-C205-4C35-82DD-09CE799AD3E0}" type="pres">
      <dgm:prSet presAssocID="{5D5BC962-D21D-4484-A93D-35148B9EA53A}" presName="txShp" presStyleLbl="node1" presStyleIdx="4" presStyleCnt="5">
        <dgm:presLayoutVars>
          <dgm:bulletEnabled val="1"/>
        </dgm:presLayoutVars>
      </dgm:prSet>
      <dgm:spPr/>
    </dgm:pt>
  </dgm:ptLst>
  <dgm:cxnLst>
    <dgm:cxn modelId="{42808B04-64CE-42DB-84A8-C675FE519BAB}" srcId="{7113EB5B-0F96-47F1-8B8C-FE169E725B8A}" destId="{8E30A95A-E8AC-41F7-9FC4-7FA8430C019F}" srcOrd="1" destOrd="0" parTransId="{279DB176-A32F-453C-B563-F9355A52C825}" sibTransId="{0548BEF6-3212-442D-999B-7717EBE3703C}"/>
    <dgm:cxn modelId="{F2075212-3E88-4F84-82AF-5A7A214C8F2F}" type="presOf" srcId="{7113EB5B-0F96-47F1-8B8C-FE169E725B8A}" destId="{75664ACA-9F90-40EC-A176-C2D2C3DAD722}" srcOrd="0" destOrd="0" presId="urn:microsoft.com/office/officeart/2005/8/layout/vList3"/>
    <dgm:cxn modelId="{89CAF230-B819-4E23-9368-485DC67E9B48}" type="presOf" srcId="{5D5BC962-D21D-4484-A93D-35148B9EA53A}" destId="{1EED3076-C205-4C35-82DD-09CE799AD3E0}" srcOrd="0" destOrd="0" presId="urn:microsoft.com/office/officeart/2005/8/layout/vList3"/>
    <dgm:cxn modelId="{C4A5D137-4E04-4C0E-8A76-CB1AC40F4DF7}" srcId="{7113EB5B-0F96-47F1-8B8C-FE169E725B8A}" destId="{E8C482CE-6C8D-4856-BFA1-091CB2D4A25B}" srcOrd="3" destOrd="0" parTransId="{16DB7C27-B22E-436B-AE41-35BD1C26AB51}" sibTransId="{81C5DFB8-59E7-4E24-A0AE-A220702E8F3C}"/>
    <dgm:cxn modelId="{9192DC5A-47D0-455E-9D2B-CEB5E541CEC3}" type="presOf" srcId="{E8C482CE-6C8D-4856-BFA1-091CB2D4A25B}" destId="{C093F7F4-84EF-4060-B2A7-5404FC79A92B}" srcOrd="0" destOrd="0" presId="urn:microsoft.com/office/officeart/2005/8/layout/vList3"/>
    <dgm:cxn modelId="{B898BB95-16A1-4F8C-8ABA-78740977AD85}" type="presOf" srcId="{C39F51FB-EAA8-414D-B571-72522A8B206D}" destId="{091E7B77-1269-441F-A9B0-CE835A1E16D2}" srcOrd="0" destOrd="0" presId="urn:microsoft.com/office/officeart/2005/8/layout/vList3"/>
    <dgm:cxn modelId="{C2081B97-03E1-484D-A2BB-173510489B24}" type="presOf" srcId="{8E30A95A-E8AC-41F7-9FC4-7FA8430C019F}" destId="{550D4C99-4F27-49BF-B1F4-A7C797A834C8}" srcOrd="0" destOrd="0" presId="urn:microsoft.com/office/officeart/2005/8/layout/vList3"/>
    <dgm:cxn modelId="{001DF898-BB8B-48E8-8D8D-9A35F9EE51D7}" srcId="{7113EB5B-0F96-47F1-8B8C-FE169E725B8A}" destId="{C39F51FB-EAA8-414D-B571-72522A8B206D}" srcOrd="0" destOrd="0" parTransId="{CBF1DC22-AC48-4161-88BF-531F47FD40FE}" sibTransId="{B201E487-3FE3-4882-BB37-41CD7C8CE3C5}"/>
    <dgm:cxn modelId="{6202DFCE-5E8A-4970-B7BE-6ED3F8FDEC25}" type="presOf" srcId="{DD4B28CE-B973-4018-84EE-1929A2F6BB73}" destId="{F1A38827-DD50-4D36-A40C-0D4E2D87F690}" srcOrd="0" destOrd="0" presId="urn:microsoft.com/office/officeart/2005/8/layout/vList3"/>
    <dgm:cxn modelId="{E87464CF-A1EE-4C37-9C21-7C836DC7CC17}" srcId="{7113EB5B-0F96-47F1-8B8C-FE169E725B8A}" destId="{DD4B28CE-B973-4018-84EE-1929A2F6BB73}" srcOrd="2" destOrd="0" parTransId="{F0C08F91-248E-44D6-8E11-56D14CB8E8AA}" sibTransId="{D9BD7042-741C-4CF2-85BA-DA12A65B47D9}"/>
    <dgm:cxn modelId="{7FC10FD1-B50F-4A1C-B919-2F392D6C090C}" srcId="{7113EB5B-0F96-47F1-8B8C-FE169E725B8A}" destId="{5D5BC962-D21D-4484-A93D-35148B9EA53A}" srcOrd="4" destOrd="0" parTransId="{38BAC3A2-AAAB-401D-8612-14AB44DBAACE}" sibTransId="{BCFAFB69-72D7-4B56-BA78-7BD0180F02D7}"/>
    <dgm:cxn modelId="{5E4E1472-7CD7-471A-8A97-A5C1B04B3428}" type="presParOf" srcId="{75664ACA-9F90-40EC-A176-C2D2C3DAD722}" destId="{2A0BECCF-B090-4FC5-ACD9-8FE3FAEB38A1}" srcOrd="0" destOrd="0" presId="urn:microsoft.com/office/officeart/2005/8/layout/vList3"/>
    <dgm:cxn modelId="{87B78F6C-0532-4263-A3DF-A60470F4D914}" type="presParOf" srcId="{2A0BECCF-B090-4FC5-ACD9-8FE3FAEB38A1}" destId="{A3711BE2-B359-4C1E-89FD-E74F53F68B40}" srcOrd="0" destOrd="0" presId="urn:microsoft.com/office/officeart/2005/8/layout/vList3"/>
    <dgm:cxn modelId="{EF67444F-7EA6-4F17-BA87-154C3926B4F9}" type="presParOf" srcId="{2A0BECCF-B090-4FC5-ACD9-8FE3FAEB38A1}" destId="{091E7B77-1269-441F-A9B0-CE835A1E16D2}" srcOrd="1" destOrd="0" presId="urn:microsoft.com/office/officeart/2005/8/layout/vList3"/>
    <dgm:cxn modelId="{B6482A67-1643-404C-BD39-E642FC6043CB}" type="presParOf" srcId="{75664ACA-9F90-40EC-A176-C2D2C3DAD722}" destId="{9199C7CA-971B-44CE-A011-F9AF968A130F}" srcOrd="1" destOrd="0" presId="urn:microsoft.com/office/officeart/2005/8/layout/vList3"/>
    <dgm:cxn modelId="{8954C159-96F5-4814-BF75-2D23A81B413A}" type="presParOf" srcId="{75664ACA-9F90-40EC-A176-C2D2C3DAD722}" destId="{6171D1BA-8F20-442B-91B2-24D65B540187}" srcOrd="2" destOrd="0" presId="urn:microsoft.com/office/officeart/2005/8/layout/vList3"/>
    <dgm:cxn modelId="{D218020F-3753-4A46-B4CB-2CB14402724B}" type="presParOf" srcId="{6171D1BA-8F20-442B-91B2-24D65B540187}" destId="{A8DEE287-1FB5-4C79-8B5C-A4EC130731F2}" srcOrd="0" destOrd="0" presId="urn:microsoft.com/office/officeart/2005/8/layout/vList3"/>
    <dgm:cxn modelId="{18CB4178-8B5A-46C6-AB3C-F1FC7022EF37}" type="presParOf" srcId="{6171D1BA-8F20-442B-91B2-24D65B540187}" destId="{550D4C99-4F27-49BF-B1F4-A7C797A834C8}" srcOrd="1" destOrd="0" presId="urn:microsoft.com/office/officeart/2005/8/layout/vList3"/>
    <dgm:cxn modelId="{756D4127-50ED-4814-8039-7FCFE430E31C}" type="presParOf" srcId="{75664ACA-9F90-40EC-A176-C2D2C3DAD722}" destId="{566B5BE4-4637-48DF-80C5-0385A10F17B7}" srcOrd="3" destOrd="0" presId="urn:microsoft.com/office/officeart/2005/8/layout/vList3"/>
    <dgm:cxn modelId="{076344A0-CC61-42C6-9439-E9237A961A29}" type="presParOf" srcId="{75664ACA-9F90-40EC-A176-C2D2C3DAD722}" destId="{0B71B8CA-37D9-45CD-9754-E22E2E0C9759}" srcOrd="4" destOrd="0" presId="urn:microsoft.com/office/officeart/2005/8/layout/vList3"/>
    <dgm:cxn modelId="{CF91DD1A-05F2-4DEC-AC88-17DEF44FBB9E}" type="presParOf" srcId="{0B71B8CA-37D9-45CD-9754-E22E2E0C9759}" destId="{A54F61DA-D2C4-4B52-9B08-A7511B59BA70}" srcOrd="0" destOrd="0" presId="urn:microsoft.com/office/officeart/2005/8/layout/vList3"/>
    <dgm:cxn modelId="{3099C441-F73C-4F63-9C6B-9D100EE2B3B8}" type="presParOf" srcId="{0B71B8CA-37D9-45CD-9754-E22E2E0C9759}" destId="{F1A38827-DD50-4D36-A40C-0D4E2D87F690}" srcOrd="1" destOrd="0" presId="urn:microsoft.com/office/officeart/2005/8/layout/vList3"/>
    <dgm:cxn modelId="{CFAF6BDF-7FC1-4FE9-BC23-239B3FEBB670}" type="presParOf" srcId="{75664ACA-9F90-40EC-A176-C2D2C3DAD722}" destId="{5BE6F4F8-3A1E-4365-BC23-DF7E1CA8B233}" srcOrd="5" destOrd="0" presId="urn:microsoft.com/office/officeart/2005/8/layout/vList3"/>
    <dgm:cxn modelId="{7AE49FE6-52D1-436F-9856-32DEC5423362}" type="presParOf" srcId="{75664ACA-9F90-40EC-A176-C2D2C3DAD722}" destId="{B6334E21-0BE5-4758-9588-13EA3B1BACAD}" srcOrd="6" destOrd="0" presId="urn:microsoft.com/office/officeart/2005/8/layout/vList3"/>
    <dgm:cxn modelId="{C98F50E4-2B7A-4031-BEBA-34B01C7B6342}" type="presParOf" srcId="{B6334E21-0BE5-4758-9588-13EA3B1BACAD}" destId="{70CEB685-C319-410D-8DE0-E6D34DE41844}" srcOrd="0" destOrd="0" presId="urn:microsoft.com/office/officeart/2005/8/layout/vList3"/>
    <dgm:cxn modelId="{4A359541-2F55-4372-97A9-F82823465BB9}" type="presParOf" srcId="{B6334E21-0BE5-4758-9588-13EA3B1BACAD}" destId="{C093F7F4-84EF-4060-B2A7-5404FC79A92B}" srcOrd="1" destOrd="0" presId="urn:microsoft.com/office/officeart/2005/8/layout/vList3"/>
    <dgm:cxn modelId="{9680D24B-9503-4BCC-B1A3-82E4D7FDB5C4}" type="presParOf" srcId="{75664ACA-9F90-40EC-A176-C2D2C3DAD722}" destId="{5D6970E2-B8A9-4538-993D-BC02B411A02F}" srcOrd="7" destOrd="0" presId="urn:microsoft.com/office/officeart/2005/8/layout/vList3"/>
    <dgm:cxn modelId="{7F41D04A-649B-4EAD-A16E-3B7FA0C775C4}" type="presParOf" srcId="{75664ACA-9F90-40EC-A176-C2D2C3DAD722}" destId="{81E8B6E8-EB70-4F68-9BBB-C1FD17215A05}" srcOrd="8" destOrd="0" presId="urn:microsoft.com/office/officeart/2005/8/layout/vList3"/>
    <dgm:cxn modelId="{4AB6CB0D-94D2-4B59-9CCB-02F628FD492B}" type="presParOf" srcId="{81E8B6E8-EB70-4F68-9BBB-C1FD17215A05}" destId="{BC91B96A-0A8E-4E12-99DB-FD60D037A01C}" srcOrd="0" destOrd="0" presId="urn:microsoft.com/office/officeart/2005/8/layout/vList3"/>
    <dgm:cxn modelId="{8B379D3C-88EF-4EB4-B1B5-69D5D1226BC3}" type="presParOf" srcId="{81E8B6E8-EB70-4F68-9BBB-C1FD17215A05}" destId="{1EED3076-C205-4C35-82DD-09CE799AD3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B9619-663D-40F4-B37A-8E0E0A377252}" type="doc">
      <dgm:prSet loTypeId="urn:microsoft.com/office/officeart/2005/8/layout/hierarchy2" loCatId="hierarchy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A23164D-66EE-4F7C-9B43-4ADCB406782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Jenis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sumber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pinjaman</a:t>
          </a:r>
          <a:endParaRPr lang="en-US" dirty="0">
            <a:solidFill>
              <a:schemeClr val="tx1"/>
            </a:solidFill>
          </a:endParaRPr>
        </a:p>
      </dgm:t>
    </dgm:pt>
    <dgm:pt modelId="{DD0CA17B-AD3D-4782-89CC-7B221126A261}" type="parTrans" cxnId="{F53ED829-2147-49D8-B60A-88F0946E52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73D946-5108-4E09-9110-5B0DADC79EDF}" type="sibTrans" cxnId="{F53ED829-2147-49D8-B60A-88F0946E52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A05F1A-D4A5-4A61-B7D1-3765A5F471D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Dana </a:t>
          </a:r>
          <a:r>
            <a:rPr lang="en-US" dirty="0" err="1">
              <a:solidFill>
                <a:schemeClr val="tx1"/>
              </a:solidFill>
            </a:rPr>
            <a:t>spesifik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utk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pembangunan</a:t>
          </a:r>
          <a:endParaRPr lang="en-US" dirty="0">
            <a:solidFill>
              <a:schemeClr val="tx1"/>
            </a:solidFill>
          </a:endParaRPr>
        </a:p>
      </dgm:t>
    </dgm:pt>
    <dgm:pt modelId="{1253ED78-5A4A-4E58-B59F-A4341D46CD38}" type="parTrans" cxnId="{3306DF5E-368A-421A-959E-1570926764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676F8F-A072-4C83-B6F7-151DD1A4E6BC}" type="sibTrans" cxnId="{3306DF5E-368A-421A-959E-1570926764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D3C8DA-4491-4466-B247-0170713E0D1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Dana </a:t>
          </a:r>
          <a:r>
            <a:rPr lang="en-US" dirty="0" err="1">
              <a:solidFill>
                <a:schemeClr val="tx1"/>
              </a:solidFill>
            </a:rPr>
            <a:t>umum</a:t>
          </a:r>
          <a:endParaRPr lang="en-US" dirty="0">
            <a:solidFill>
              <a:schemeClr val="tx1"/>
            </a:solidFill>
          </a:endParaRPr>
        </a:p>
      </dgm:t>
    </dgm:pt>
    <dgm:pt modelId="{64D12E0D-8D49-4178-AF35-DBF4B64C9B2A}" type="parTrans" cxnId="{884FF4AF-B7B7-4566-A5D6-122D993A6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CA9A36-133B-4964-9E9F-65CFDE1E7B67}" type="sibTrans" cxnId="{884FF4AF-B7B7-4566-A5D6-122D993A6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479ECF-DE83-4C60-8AFD-11BCD4731EBF}" type="pres">
      <dgm:prSet presAssocID="{262B9619-663D-40F4-B37A-8E0E0A37725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6678D2-7DF2-4D9F-8442-E12475CD0D62}" type="pres">
      <dgm:prSet presAssocID="{DA23164D-66EE-4F7C-9B43-4ADCB4067820}" presName="root1" presStyleCnt="0"/>
      <dgm:spPr/>
    </dgm:pt>
    <dgm:pt modelId="{CE95B777-A7D1-4373-BFEE-DCC1BCB6DF85}" type="pres">
      <dgm:prSet presAssocID="{DA23164D-66EE-4F7C-9B43-4ADCB4067820}" presName="LevelOneTextNode" presStyleLbl="node0" presStyleIdx="0" presStyleCnt="1">
        <dgm:presLayoutVars>
          <dgm:chPref val="3"/>
        </dgm:presLayoutVars>
      </dgm:prSet>
      <dgm:spPr/>
    </dgm:pt>
    <dgm:pt modelId="{2F5885F1-572C-4B21-B2CA-A109DE590F2D}" type="pres">
      <dgm:prSet presAssocID="{DA23164D-66EE-4F7C-9B43-4ADCB4067820}" presName="level2hierChild" presStyleCnt="0"/>
      <dgm:spPr/>
    </dgm:pt>
    <dgm:pt modelId="{5849E990-3506-4192-8EB8-E957559697AF}" type="pres">
      <dgm:prSet presAssocID="{1253ED78-5A4A-4E58-B59F-A4341D46CD38}" presName="conn2-1" presStyleLbl="parChTrans1D2" presStyleIdx="0" presStyleCnt="2"/>
      <dgm:spPr/>
    </dgm:pt>
    <dgm:pt modelId="{60D2CADE-9306-405A-BDFB-307740527A09}" type="pres">
      <dgm:prSet presAssocID="{1253ED78-5A4A-4E58-B59F-A4341D46CD38}" presName="connTx" presStyleLbl="parChTrans1D2" presStyleIdx="0" presStyleCnt="2"/>
      <dgm:spPr/>
    </dgm:pt>
    <dgm:pt modelId="{10D04FF4-5899-4110-8875-E4AED7AC71C1}" type="pres">
      <dgm:prSet presAssocID="{54A05F1A-D4A5-4A61-B7D1-3765A5F471D3}" presName="root2" presStyleCnt="0"/>
      <dgm:spPr/>
    </dgm:pt>
    <dgm:pt modelId="{1ABE21CF-F5A4-43A0-9CA7-155340EE6C16}" type="pres">
      <dgm:prSet presAssocID="{54A05F1A-D4A5-4A61-B7D1-3765A5F471D3}" presName="LevelTwoTextNode" presStyleLbl="node2" presStyleIdx="0" presStyleCnt="2" custLinFactNeighborX="-3283" custLinFactNeighborY="-35857">
        <dgm:presLayoutVars>
          <dgm:chPref val="3"/>
        </dgm:presLayoutVars>
      </dgm:prSet>
      <dgm:spPr/>
    </dgm:pt>
    <dgm:pt modelId="{85331657-11B4-49CB-9F33-1A3DF6911370}" type="pres">
      <dgm:prSet presAssocID="{54A05F1A-D4A5-4A61-B7D1-3765A5F471D3}" presName="level3hierChild" presStyleCnt="0"/>
      <dgm:spPr/>
    </dgm:pt>
    <dgm:pt modelId="{681924BE-B02C-40CA-B927-281288EAC02E}" type="pres">
      <dgm:prSet presAssocID="{64D12E0D-8D49-4178-AF35-DBF4B64C9B2A}" presName="conn2-1" presStyleLbl="parChTrans1D2" presStyleIdx="1" presStyleCnt="2"/>
      <dgm:spPr/>
    </dgm:pt>
    <dgm:pt modelId="{F059911E-8F2D-4161-970E-E7F3026EB16D}" type="pres">
      <dgm:prSet presAssocID="{64D12E0D-8D49-4178-AF35-DBF4B64C9B2A}" presName="connTx" presStyleLbl="parChTrans1D2" presStyleIdx="1" presStyleCnt="2"/>
      <dgm:spPr/>
    </dgm:pt>
    <dgm:pt modelId="{5F5EFEFC-C843-4F05-9A3E-D640143E6868}" type="pres">
      <dgm:prSet presAssocID="{25D3C8DA-4491-4466-B247-0170713E0D1C}" presName="root2" presStyleCnt="0"/>
      <dgm:spPr/>
    </dgm:pt>
    <dgm:pt modelId="{46EBC97A-458F-4BA8-80F6-D46E2224842D}" type="pres">
      <dgm:prSet presAssocID="{25D3C8DA-4491-4466-B247-0170713E0D1C}" presName="LevelTwoTextNode" presStyleLbl="node2" presStyleIdx="1" presStyleCnt="2" custLinFactNeighborX="-3283" custLinFactNeighborY="49743">
        <dgm:presLayoutVars>
          <dgm:chPref val="3"/>
        </dgm:presLayoutVars>
      </dgm:prSet>
      <dgm:spPr/>
    </dgm:pt>
    <dgm:pt modelId="{9FAA11B0-CE07-4EB8-8471-2CA1F51BD8C5}" type="pres">
      <dgm:prSet presAssocID="{25D3C8DA-4491-4466-B247-0170713E0D1C}" presName="level3hierChild" presStyleCnt="0"/>
      <dgm:spPr/>
    </dgm:pt>
  </dgm:ptLst>
  <dgm:cxnLst>
    <dgm:cxn modelId="{594A201C-72FF-45C5-9814-7BE67DFD50A6}" type="presOf" srcId="{64D12E0D-8D49-4178-AF35-DBF4B64C9B2A}" destId="{F059911E-8F2D-4161-970E-E7F3026EB16D}" srcOrd="1" destOrd="0" presId="urn:microsoft.com/office/officeart/2005/8/layout/hierarchy2"/>
    <dgm:cxn modelId="{F53ED829-2147-49D8-B60A-88F0946E521D}" srcId="{262B9619-663D-40F4-B37A-8E0E0A377252}" destId="{DA23164D-66EE-4F7C-9B43-4ADCB4067820}" srcOrd="0" destOrd="0" parTransId="{DD0CA17B-AD3D-4782-89CC-7B221126A261}" sibTransId="{5473D946-5108-4E09-9110-5B0DADC79EDF}"/>
    <dgm:cxn modelId="{DA64BB33-2003-429B-91C9-FB1FED411EF9}" type="presOf" srcId="{25D3C8DA-4491-4466-B247-0170713E0D1C}" destId="{46EBC97A-458F-4BA8-80F6-D46E2224842D}" srcOrd="0" destOrd="0" presId="urn:microsoft.com/office/officeart/2005/8/layout/hierarchy2"/>
    <dgm:cxn modelId="{F0C0383D-C6A4-4073-939A-9D879871FAEC}" type="presOf" srcId="{262B9619-663D-40F4-B37A-8E0E0A377252}" destId="{F8479ECF-DE83-4C60-8AFD-11BCD4731EBF}" srcOrd="0" destOrd="0" presId="urn:microsoft.com/office/officeart/2005/8/layout/hierarchy2"/>
    <dgm:cxn modelId="{3306DF5E-368A-421A-959E-15709267641F}" srcId="{DA23164D-66EE-4F7C-9B43-4ADCB4067820}" destId="{54A05F1A-D4A5-4A61-B7D1-3765A5F471D3}" srcOrd="0" destOrd="0" parTransId="{1253ED78-5A4A-4E58-B59F-A4341D46CD38}" sibTransId="{91676F8F-A072-4C83-B6F7-151DD1A4E6BC}"/>
    <dgm:cxn modelId="{25939949-3A2C-4E99-8071-FED79F7918BE}" type="presOf" srcId="{1253ED78-5A4A-4E58-B59F-A4341D46CD38}" destId="{60D2CADE-9306-405A-BDFB-307740527A09}" srcOrd="1" destOrd="0" presId="urn:microsoft.com/office/officeart/2005/8/layout/hierarchy2"/>
    <dgm:cxn modelId="{D886034A-6933-436C-98C8-CF2913B4199F}" type="presOf" srcId="{64D12E0D-8D49-4178-AF35-DBF4B64C9B2A}" destId="{681924BE-B02C-40CA-B927-281288EAC02E}" srcOrd="0" destOrd="0" presId="urn:microsoft.com/office/officeart/2005/8/layout/hierarchy2"/>
    <dgm:cxn modelId="{1ECCF553-BF41-4004-B19C-47D5F5F4E93D}" type="presOf" srcId="{DA23164D-66EE-4F7C-9B43-4ADCB4067820}" destId="{CE95B777-A7D1-4373-BFEE-DCC1BCB6DF85}" srcOrd="0" destOrd="0" presId="urn:microsoft.com/office/officeart/2005/8/layout/hierarchy2"/>
    <dgm:cxn modelId="{E9D1D655-6B2F-4063-82DD-1E897CEE2ADF}" type="presOf" srcId="{54A05F1A-D4A5-4A61-B7D1-3765A5F471D3}" destId="{1ABE21CF-F5A4-43A0-9CA7-155340EE6C16}" srcOrd="0" destOrd="0" presId="urn:microsoft.com/office/officeart/2005/8/layout/hierarchy2"/>
    <dgm:cxn modelId="{BC820F56-B648-43D3-8EAD-13C7DFBACAA3}" type="presOf" srcId="{1253ED78-5A4A-4E58-B59F-A4341D46CD38}" destId="{5849E990-3506-4192-8EB8-E957559697AF}" srcOrd="0" destOrd="0" presId="urn:microsoft.com/office/officeart/2005/8/layout/hierarchy2"/>
    <dgm:cxn modelId="{884FF4AF-B7B7-4566-A5D6-122D993A6E71}" srcId="{DA23164D-66EE-4F7C-9B43-4ADCB4067820}" destId="{25D3C8DA-4491-4466-B247-0170713E0D1C}" srcOrd="1" destOrd="0" parTransId="{64D12E0D-8D49-4178-AF35-DBF4B64C9B2A}" sibTransId="{CECA9A36-133B-4964-9E9F-65CFDE1E7B67}"/>
    <dgm:cxn modelId="{AEA67129-D624-4E58-BDD3-D13159E2D5D1}" type="presParOf" srcId="{F8479ECF-DE83-4C60-8AFD-11BCD4731EBF}" destId="{B86678D2-7DF2-4D9F-8442-E12475CD0D62}" srcOrd="0" destOrd="0" presId="urn:microsoft.com/office/officeart/2005/8/layout/hierarchy2"/>
    <dgm:cxn modelId="{AE5AC64F-058C-4D5D-8EE8-7A9854D594F1}" type="presParOf" srcId="{B86678D2-7DF2-4D9F-8442-E12475CD0D62}" destId="{CE95B777-A7D1-4373-BFEE-DCC1BCB6DF85}" srcOrd="0" destOrd="0" presId="urn:microsoft.com/office/officeart/2005/8/layout/hierarchy2"/>
    <dgm:cxn modelId="{C982E3E8-7DC3-4BA5-A1B5-B67955178FAA}" type="presParOf" srcId="{B86678D2-7DF2-4D9F-8442-E12475CD0D62}" destId="{2F5885F1-572C-4B21-B2CA-A109DE590F2D}" srcOrd="1" destOrd="0" presId="urn:microsoft.com/office/officeart/2005/8/layout/hierarchy2"/>
    <dgm:cxn modelId="{05587E17-99FB-4056-9E3C-A3130B4E70FA}" type="presParOf" srcId="{2F5885F1-572C-4B21-B2CA-A109DE590F2D}" destId="{5849E990-3506-4192-8EB8-E957559697AF}" srcOrd="0" destOrd="0" presId="urn:microsoft.com/office/officeart/2005/8/layout/hierarchy2"/>
    <dgm:cxn modelId="{BF053669-C535-4763-951B-6A6DE27AA1F4}" type="presParOf" srcId="{5849E990-3506-4192-8EB8-E957559697AF}" destId="{60D2CADE-9306-405A-BDFB-307740527A09}" srcOrd="0" destOrd="0" presId="urn:microsoft.com/office/officeart/2005/8/layout/hierarchy2"/>
    <dgm:cxn modelId="{7D36904B-5F35-4AFF-A386-14422FAFADE8}" type="presParOf" srcId="{2F5885F1-572C-4B21-B2CA-A109DE590F2D}" destId="{10D04FF4-5899-4110-8875-E4AED7AC71C1}" srcOrd="1" destOrd="0" presId="urn:microsoft.com/office/officeart/2005/8/layout/hierarchy2"/>
    <dgm:cxn modelId="{A53AC561-516F-42D6-B347-D7E02EC7526E}" type="presParOf" srcId="{10D04FF4-5899-4110-8875-E4AED7AC71C1}" destId="{1ABE21CF-F5A4-43A0-9CA7-155340EE6C16}" srcOrd="0" destOrd="0" presId="urn:microsoft.com/office/officeart/2005/8/layout/hierarchy2"/>
    <dgm:cxn modelId="{D5805F5A-6921-48BD-8A45-590118F58AE0}" type="presParOf" srcId="{10D04FF4-5899-4110-8875-E4AED7AC71C1}" destId="{85331657-11B4-49CB-9F33-1A3DF6911370}" srcOrd="1" destOrd="0" presId="urn:microsoft.com/office/officeart/2005/8/layout/hierarchy2"/>
    <dgm:cxn modelId="{B4CB539B-A69D-4BE4-A798-512AE7C52A1B}" type="presParOf" srcId="{2F5885F1-572C-4B21-B2CA-A109DE590F2D}" destId="{681924BE-B02C-40CA-B927-281288EAC02E}" srcOrd="2" destOrd="0" presId="urn:microsoft.com/office/officeart/2005/8/layout/hierarchy2"/>
    <dgm:cxn modelId="{DB7E0F78-ADA0-4ED5-A0F3-AC3B058CBB23}" type="presParOf" srcId="{681924BE-B02C-40CA-B927-281288EAC02E}" destId="{F059911E-8F2D-4161-970E-E7F3026EB16D}" srcOrd="0" destOrd="0" presId="urn:microsoft.com/office/officeart/2005/8/layout/hierarchy2"/>
    <dgm:cxn modelId="{29FBA089-C79E-4D5A-B0A7-A237E1F80C7E}" type="presParOf" srcId="{2F5885F1-572C-4B21-B2CA-A109DE590F2D}" destId="{5F5EFEFC-C843-4F05-9A3E-D640143E6868}" srcOrd="3" destOrd="0" presId="urn:microsoft.com/office/officeart/2005/8/layout/hierarchy2"/>
    <dgm:cxn modelId="{BCE185B2-9239-4922-831C-07651F3A28A0}" type="presParOf" srcId="{5F5EFEFC-C843-4F05-9A3E-D640143E6868}" destId="{46EBC97A-458F-4BA8-80F6-D46E2224842D}" srcOrd="0" destOrd="0" presId="urn:microsoft.com/office/officeart/2005/8/layout/hierarchy2"/>
    <dgm:cxn modelId="{DD995B90-F718-4077-BA3B-58615ABDE761}" type="presParOf" srcId="{5F5EFEFC-C843-4F05-9A3E-D640143E6868}" destId="{9FAA11B0-CE07-4EB8-8471-2CA1F51BD8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CEE29-0EEF-4959-B0F0-429C0DF7486B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CE143A-2520-4BEE-8652-D47A772225BF}">
      <dgm:prSet phldrT="[Text]" phldr="1" custT="1"/>
      <dgm:spPr/>
      <dgm:t>
        <a:bodyPr/>
        <a:lstStyle/>
        <a:p>
          <a:endParaRPr lang="en-US" sz="2800"/>
        </a:p>
      </dgm:t>
    </dgm:pt>
    <dgm:pt modelId="{12A4D47E-6558-4B40-9DD7-7AC80C32E7C4}" type="parTrans" cxnId="{F779B910-1F09-4DF6-AE77-7B570612A4FF}">
      <dgm:prSet/>
      <dgm:spPr/>
      <dgm:t>
        <a:bodyPr/>
        <a:lstStyle/>
        <a:p>
          <a:endParaRPr lang="en-US" sz="1600"/>
        </a:p>
      </dgm:t>
    </dgm:pt>
    <dgm:pt modelId="{BB8421E5-321F-47E3-8517-32C4BB3E73EE}" type="sibTrans" cxnId="{F779B910-1F09-4DF6-AE77-7B570612A4FF}">
      <dgm:prSet/>
      <dgm:spPr/>
      <dgm:t>
        <a:bodyPr/>
        <a:lstStyle/>
        <a:p>
          <a:endParaRPr lang="en-US" sz="1600"/>
        </a:p>
      </dgm:t>
    </dgm:pt>
    <dgm:pt modelId="{0206EFA6-373B-4428-B035-C161E5865108}">
      <dgm:prSet phldrT="[Text]" custT="1"/>
      <dgm:spPr/>
      <dgm:t>
        <a:bodyPr/>
        <a:lstStyle/>
        <a:p>
          <a:r>
            <a:rPr lang="en-US" sz="1800" dirty="0" err="1"/>
            <a:t>metode</a:t>
          </a:r>
          <a:r>
            <a:rPr lang="en-US" sz="1800" dirty="0"/>
            <a:t> </a:t>
          </a:r>
          <a:r>
            <a:rPr lang="en-US" sz="1800" dirty="0" err="1"/>
            <a:t>penyusutan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tetap</a:t>
          </a:r>
          <a:r>
            <a:rPr lang="en-US" sz="1800" dirty="0"/>
            <a:t> </a:t>
          </a:r>
          <a:r>
            <a:rPr lang="en-US" sz="1800" dirty="0" err="1"/>
            <a:t>juga</a:t>
          </a:r>
          <a:r>
            <a:rPr lang="en-US" sz="1800" dirty="0"/>
            <a:t> </a:t>
          </a:r>
          <a:r>
            <a:rPr lang="en-US" sz="1800" dirty="0" err="1"/>
            <a:t>harus</a:t>
          </a:r>
          <a:r>
            <a:rPr lang="en-US" sz="1800" dirty="0"/>
            <a:t> </a:t>
          </a:r>
          <a:r>
            <a:rPr lang="en-US" sz="1800" dirty="0" err="1"/>
            <a:t>di</a:t>
          </a:r>
          <a:r>
            <a:rPr lang="en-US" sz="1800" dirty="0"/>
            <a:t>-</a:t>
          </a:r>
          <a:r>
            <a:rPr lang="en-US" sz="1800" i="1" dirty="0"/>
            <a:t>review minimum </a:t>
          </a:r>
          <a:r>
            <a:rPr lang="en-US" sz="1800" i="1" dirty="0" err="1"/>
            <a:t>setiap</a:t>
          </a:r>
          <a:r>
            <a:rPr lang="en-US" sz="1800" i="1" dirty="0"/>
            <a:t> </a:t>
          </a:r>
          <a:r>
            <a:rPr lang="en-US" sz="1800" i="1" dirty="0" err="1"/>
            <a:t>akhir</a:t>
          </a:r>
          <a:r>
            <a:rPr lang="en-US" sz="1800" i="1" dirty="0"/>
            <a:t> </a:t>
          </a:r>
          <a:r>
            <a:rPr lang="en-US" sz="1800" i="1" dirty="0" err="1"/>
            <a:t>tahun</a:t>
          </a:r>
          <a:r>
            <a:rPr lang="en-US" sz="1800" i="1" dirty="0"/>
            <a:t> </a:t>
          </a:r>
          <a:r>
            <a:rPr lang="en-US" sz="1800" i="1" dirty="0" err="1"/>
            <a:t>buku</a:t>
          </a:r>
          <a:endParaRPr lang="en-US" sz="1800" dirty="0"/>
        </a:p>
      </dgm:t>
    </dgm:pt>
    <dgm:pt modelId="{2A3D788F-90D7-4247-AC10-B711DF904CB5}" type="parTrans" cxnId="{3433D332-302C-42C4-9911-7373E7DF26A1}">
      <dgm:prSet/>
      <dgm:spPr/>
      <dgm:t>
        <a:bodyPr/>
        <a:lstStyle/>
        <a:p>
          <a:endParaRPr lang="en-US" sz="1600"/>
        </a:p>
      </dgm:t>
    </dgm:pt>
    <dgm:pt modelId="{C07F597C-4AF9-4548-BD64-418C1A358368}" type="sibTrans" cxnId="{3433D332-302C-42C4-9911-7373E7DF26A1}">
      <dgm:prSet/>
      <dgm:spPr/>
      <dgm:t>
        <a:bodyPr/>
        <a:lstStyle/>
        <a:p>
          <a:endParaRPr lang="en-US" sz="1600"/>
        </a:p>
      </dgm:t>
    </dgm:pt>
    <dgm:pt modelId="{11206A16-F039-401F-A413-23E2E3553DB3}">
      <dgm:prSet phldrT="[Text]" phldr="1" custT="1"/>
      <dgm:spPr/>
      <dgm:t>
        <a:bodyPr/>
        <a:lstStyle/>
        <a:p>
          <a:endParaRPr lang="en-US" sz="2800"/>
        </a:p>
      </dgm:t>
    </dgm:pt>
    <dgm:pt modelId="{A96D3615-3AFA-4E06-A82B-C70BD3D8973A}" type="parTrans" cxnId="{FE8258F2-E6CB-4AB2-B35D-2621947F4E08}">
      <dgm:prSet/>
      <dgm:spPr/>
      <dgm:t>
        <a:bodyPr/>
        <a:lstStyle/>
        <a:p>
          <a:endParaRPr lang="en-US" sz="1600"/>
        </a:p>
      </dgm:t>
    </dgm:pt>
    <dgm:pt modelId="{B59CCCAA-41EB-47CA-A4D5-A0137A8FE807}" type="sibTrans" cxnId="{FE8258F2-E6CB-4AB2-B35D-2621947F4E08}">
      <dgm:prSet/>
      <dgm:spPr/>
      <dgm:t>
        <a:bodyPr/>
        <a:lstStyle/>
        <a:p>
          <a:endParaRPr lang="en-US" sz="1600"/>
        </a:p>
      </dgm:t>
    </dgm:pt>
    <dgm:pt modelId="{29A48742-3B57-490D-9BD4-3C2E10F6649F}">
      <dgm:prSet phldrT="[Text]" custT="1"/>
      <dgm:spPr/>
      <dgm:t>
        <a:bodyPr/>
        <a:lstStyle/>
        <a:p>
          <a:r>
            <a:rPr lang="en-US" sz="1800" i="1" dirty="0" err="1"/>
            <a:t>B</a:t>
          </a:r>
          <a:r>
            <a:rPr lang="en-US" sz="1800" dirty="0" err="1"/>
            <a:t>ila</a:t>
          </a:r>
          <a:r>
            <a:rPr lang="en-US" sz="1800" dirty="0"/>
            <a:t> </a:t>
          </a:r>
          <a:r>
            <a:rPr lang="en-US" sz="1800" dirty="0" err="1"/>
            <a:t>terjadi</a:t>
          </a:r>
          <a:r>
            <a:rPr lang="en-US" sz="1800" dirty="0"/>
            <a:t> </a:t>
          </a:r>
          <a:r>
            <a:rPr lang="en-US" sz="1800" dirty="0" err="1"/>
            <a:t>perubahan</a:t>
          </a:r>
          <a:r>
            <a:rPr lang="en-US" sz="1800" dirty="0"/>
            <a:t> yang </a:t>
          </a:r>
          <a:r>
            <a:rPr lang="en-US" sz="1800" dirty="0" err="1"/>
            <a:t>signifikan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ekspektasi</a:t>
          </a:r>
          <a:r>
            <a:rPr lang="en-US" sz="1800" dirty="0"/>
            <a:t> </a:t>
          </a:r>
          <a:r>
            <a:rPr lang="en-US" sz="1800" dirty="0" err="1"/>
            <a:t>pola</a:t>
          </a:r>
          <a:r>
            <a:rPr lang="en-US" sz="1800" dirty="0"/>
            <a:t> </a:t>
          </a:r>
          <a:r>
            <a:rPr lang="en-US" sz="1800" dirty="0" err="1"/>
            <a:t>konsumsi</a:t>
          </a:r>
          <a:r>
            <a:rPr lang="en-US" sz="1800" dirty="0"/>
            <a:t> </a:t>
          </a:r>
          <a:r>
            <a:rPr lang="en-US" sz="1800" dirty="0" err="1"/>
            <a:t>manfaat</a:t>
          </a:r>
          <a:r>
            <a:rPr lang="en-US" sz="1800" dirty="0"/>
            <a:t> </a:t>
          </a:r>
          <a:r>
            <a:rPr lang="en-US" sz="1800" dirty="0" err="1"/>
            <a:t>ekonomi</a:t>
          </a:r>
          <a:r>
            <a:rPr lang="en-US" sz="1800" dirty="0"/>
            <a:t> </a:t>
          </a:r>
          <a:r>
            <a:rPr lang="en-US" sz="1800" dirty="0" err="1"/>
            <a:t>masa</a:t>
          </a:r>
          <a:r>
            <a:rPr lang="en-US" sz="1800" dirty="0"/>
            <a:t> </a:t>
          </a:r>
          <a:r>
            <a:rPr lang="en-US" sz="1800" dirty="0" err="1"/>
            <a:t>depan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tersebut</a:t>
          </a:r>
          <a:r>
            <a:rPr lang="en-US" sz="1800" dirty="0"/>
            <a:t> </a:t>
          </a:r>
        </a:p>
      </dgm:t>
    </dgm:pt>
    <dgm:pt modelId="{91884B16-99B2-434F-B7F4-4C21945FB7BF}" type="parTrans" cxnId="{5D4184F7-51A7-4467-86C9-B1764CA545F3}">
      <dgm:prSet/>
      <dgm:spPr/>
      <dgm:t>
        <a:bodyPr/>
        <a:lstStyle/>
        <a:p>
          <a:endParaRPr lang="en-US" sz="1600"/>
        </a:p>
      </dgm:t>
    </dgm:pt>
    <dgm:pt modelId="{95C03A92-B0EE-4A3B-A0A3-3375F7397A77}" type="sibTrans" cxnId="{5D4184F7-51A7-4467-86C9-B1764CA545F3}">
      <dgm:prSet/>
      <dgm:spPr/>
      <dgm:t>
        <a:bodyPr/>
        <a:lstStyle/>
        <a:p>
          <a:endParaRPr lang="en-US" sz="1600"/>
        </a:p>
      </dgm:t>
    </dgm:pt>
    <dgm:pt modelId="{20830267-B185-4629-9AE3-9C63EACE5A74}">
      <dgm:prSet phldrT="[Text]" phldr="1" custT="1"/>
      <dgm:spPr/>
      <dgm:t>
        <a:bodyPr/>
        <a:lstStyle/>
        <a:p>
          <a:endParaRPr lang="en-US" sz="2800"/>
        </a:p>
      </dgm:t>
    </dgm:pt>
    <dgm:pt modelId="{1A4006C3-AAE9-4CF6-8207-AC509FB13A1B}" type="parTrans" cxnId="{75420AF6-6ABD-4BA0-9376-66AF9D0FE66A}">
      <dgm:prSet/>
      <dgm:spPr/>
      <dgm:t>
        <a:bodyPr/>
        <a:lstStyle/>
        <a:p>
          <a:endParaRPr lang="en-US" sz="1600"/>
        </a:p>
      </dgm:t>
    </dgm:pt>
    <dgm:pt modelId="{0779D1AB-1E91-4231-8A91-AC0EFC5A248D}" type="sibTrans" cxnId="{75420AF6-6ABD-4BA0-9376-66AF9D0FE66A}">
      <dgm:prSet/>
      <dgm:spPr/>
      <dgm:t>
        <a:bodyPr/>
        <a:lstStyle/>
        <a:p>
          <a:endParaRPr lang="en-US" sz="1600"/>
        </a:p>
      </dgm:t>
    </dgm:pt>
    <dgm:pt modelId="{BF89209F-37D0-4AA7-9965-E41A96A8BC6A}">
      <dgm:prSet phldrT="[Text]" custT="1"/>
      <dgm:spPr/>
      <dgm:t>
        <a:bodyPr/>
        <a:lstStyle/>
        <a:p>
          <a:r>
            <a:rPr lang="en-US" sz="1800" dirty="0" err="1"/>
            <a:t>metode</a:t>
          </a:r>
          <a:r>
            <a:rPr lang="en-US" sz="1800" dirty="0"/>
            <a:t> </a:t>
          </a:r>
          <a:r>
            <a:rPr lang="en-US" sz="1800" dirty="0" err="1"/>
            <a:t>penyusutan</a:t>
          </a:r>
          <a:r>
            <a:rPr lang="en-US" sz="1800" dirty="0"/>
            <a:t> </a:t>
          </a:r>
          <a:r>
            <a:rPr lang="en-US" sz="1800" dirty="0" err="1"/>
            <a:t>harus</a:t>
          </a:r>
          <a:r>
            <a:rPr lang="en-US" sz="1800" dirty="0"/>
            <a:t> </a:t>
          </a:r>
          <a:r>
            <a:rPr lang="en-US" sz="1800" dirty="0" err="1"/>
            <a:t>diubah</a:t>
          </a:r>
          <a:r>
            <a:rPr lang="en-US" sz="1800" dirty="0"/>
            <a:t> </a:t>
          </a:r>
          <a:r>
            <a:rPr lang="fi-FI" sz="1800" dirty="0"/>
            <a:t>untuk mencerminkan perubahan pola tersebut</a:t>
          </a:r>
          <a:endParaRPr lang="en-US" sz="1800" dirty="0"/>
        </a:p>
      </dgm:t>
    </dgm:pt>
    <dgm:pt modelId="{E23279BD-52D7-4B8E-AEAF-370AF77BD02F}" type="parTrans" cxnId="{BBC137A2-41F3-43AA-91F8-A80AB53A4581}">
      <dgm:prSet/>
      <dgm:spPr/>
      <dgm:t>
        <a:bodyPr/>
        <a:lstStyle/>
        <a:p>
          <a:endParaRPr lang="en-US" sz="1600"/>
        </a:p>
      </dgm:t>
    </dgm:pt>
    <dgm:pt modelId="{530895B5-74F8-49DE-8A24-CF3936A8245A}" type="sibTrans" cxnId="{BBC137A2-41F3-43AA-91F8-A80AB53A4581}">
      <dgm:prSet/>
      <dgm:spPr/>
      <dgm:t>
        <a:bodyPr/>
        <a:lstStyle/>
        <a:p>
          <a:endParaRPr lang="en-US" sz="1600"/>
        </a:p>
      </dgm:t>
    </dgm:pt>
    <dgm:pt modelId="{DB21311E-9165-4655-97F9-803A93CAC9CE}">
      <dgm:prSet phldrT="[Text]" custT="1"/>
      <dgm:spPr/>
      <dgm:t>
        <a:bodyPr/>
        <a:lstStyle/>
        <a:p>
          <a:r>
            <a:rPr lang="en-US" sz="1800" dirty="0"/>
            <a:t>PSAK 25 (R 2009)</a:t>
          </a:r>
        </a:p>
      </dgm:t>
    </dgm:pt>
    <dgm:pt modelId="{D4337886-9841-42EC-8211-EC1DC9160B72}" type="parTrans" cxnId="{43362B69-C91D-4EFA-8608-FA0CD9A3D04D}">
      <dgm:prSet/>
      <dgm:spPr/>
      <dgm:t>
        <a:bodyPr/>
        <a:lstStyle/>
        <a:p>
          <a:endParaRPr lang="en-US" sz="1600"/>
        </a:p>
      </dgm:t>
    </dgm:pt>
    <dgm:pt modelId="{34F73911-8501-4033-840F-D834B85E3831}" type="sibTrans" cxnId="{43362B69-C91D-4EFA-8608-FA0CD9A3D04D}">
      <dgm:prSet/>
      <dgm:spPr/>
      <dgm:t>
        <a:bodyPr/>
        <a:lstStyle/>
        <a:p>
          <a:endParaRPr lang="en-US" sz="1600"/>
        </a:p>
      </dgm:t>
    </dgm:pt>
    <dgm:pt modelId="{A71BF389-B8CC-4D46-B744-A13C9635EFC2}" type="pres">
      <dgm:prSet presAssocID="{90BCEE29-0EEF-4959-B0F0-429C0DF7486B}" presName="linearFlow" presStyleCnt="0">
        <dgm:presLayoutVars>
          <dgm:dir/>
          <dgm:animLvl val="lvl"/>
          <dgm:resizeHandles val="exact"/>
        </dgm:presLayoutVars>
      </dgm:prSet>
      <dgm:spPr/>
    </dgm:pt>
    <dgm:pt modelId="{244863FF-DDDB-4BB6-A603-29458E799E68}" type="pres">
      <dgm:prSet presAssocID="{AFCE143A-2520-4BEE-8652-D47A772225BF}" presName="composite" presStyleCnt="0"/>
      <dgm:spPr/>
    </dgm:pt>
    <dgm:pt modelId="{ED3A2CEF-B026-486A-8435-2DDC65470C7F}" type="pres">
      <dgm:prSet presAssocID="{AFCE143A-2520-4BEE-8652-D47A772225B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38E71A6-147F-448B-9F85-E9447CDF9D71}" type="pres">
      <dgm:prSet presAssocID="{AFCE143A-2520-4BEE-8652-D47A772225BF}" presName="descendantText" presStyleLbl="alignAcc1" presStyleIdx="0" presStyleCnt="3">
        <dgm:presLayoutVars>
          <dgm:bulletEnabled val="1"/>
        </dgm:presLayoutVars>
      </dgm:prSet>
      <dgm:spPr/>
    </dgm:pt>
    <dgm:pt modelId="{6D11DF8B-5E48-42C1-8EF3-A2C7D098BC55}" type="pres">
      <dgm:prSet presAssocID="{BB8421E5-321F-47E3-8517-32C4BB3E73EE}" presName="sp" presStyleCnt="0"/>
      <dgm:spPr/>
    </dgm:pt>
    <dgm:pt modelId="{0D579387-FF63-4AD6-9E86-61A0602FB70E}" type="pres">
      <dgm:prSet presAssocID="{11206A16-F039-401F-A413-23E2E3553DB3}" presName="composite" presStyleCnt="0"/>
      <dgm:spPr/>
    </dgm:pt>
    <dgm:pt modelId="{B3CA348E-D736-4DD9-9C42-6377044D4399}" type="pres">
      <dgm:prSet presAssocID="{11206A16-F039-401F-A413-23E2E3553DB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BC27878-A2BF-45F6-9168-CFA23BDCE993}" type="pres">
      <dgm:prSet presAssocID="{11206A16-F039-401F-A413-23E2E3553DB3}" presName="descendantText" presStyleLbl="alignAcc1" presStyleIdx="1" presStyleCnt="3">
        <dgm:presLayoutVars>
          <dgm:bulletEnabled val="1"/>
        </dgm:presLayoutVars>
      </dgm:prSet>
      <dgm:spPr/>
    </dgm:pt>
    <dgm:pt modelId="{4EC8E234-78FE-42CE-A39E-8BECFB6FA16A}" type="pres">
      <dgm:prSet presAssocID="{B59CCCAA-41EB-47CA-A4D5-A0137A8FE807}" presName="sp" presStyleCnt="0"/>
      <dgm:spPr/>
    </dgm:pt>
    <dgm:pt modelId="{848EB676-F92B-4C1E-8574-BEF2A5231752}" type="pres">
      <dgm:prSet presAssocID="{20830267-B185-4629-9AE3-9C63EACE5A74}" presName="composite" presStyleCnt="0"/>
      <dgm:spPr/>
    </dgm:pt>
    <dgm:pt modelId="{54AD84AD-F8D6-47EE-A896-C040B28F8B13}" type="pres">
      <dgm:prSet presAssocID="{20830267-B185-4629-9AE3-9C63EACE5A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D1C3185-4F1C-4EE9-B933-FE3F87A7E220}" type="pres">
      <dgm:prSet presAssocID="{20830267-B185-4629-9AE3-9C63EACE5A7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F99D50C-0865-4EFB-B50A-BA5E77D04555}" type="presOf" srcId="{29A48742-3B57-490D-9BD4-3C2E10F6649F}" destId="{CBC27878-A2BF-45F6-9168-CFA23BDCE993}" srcOrd="0" destOrd="0" presId="urn:microsoft.com/office/officeart/2005/8/layout/chevron2"/>
    <dgm:cxn modelId="{F779B910-1F09-4DF6-AE77-7B570612A4FF}" srcId="{90BCEE29-0EEF-4959-B0F0-429C0DF7486B}" destId="{AFCE143A-2520-4BEE-8652-D47A772225BF}" srcOrd="0" destOrd="0" parTransId="{12A4D47E-6558-4B40-9DD7-7AC80C32E7C4}" sibTransId="{BB8421E5-321F-47E3-8517-32C4BB3E73EE}"/>
    <dgm:cxn modelId="{3433D332-302C-42C4-9911-7373E7DF26A1}" srcId="{AFCE143A-2520-4BEE-8652-D47A772225BF}" destId="{0206EFA6-373B-4428-B035-C161E5865108}" srcOrd="0" destOrd="0" parTransId="{2A3D788F-90D7-4247-AC10-B711DF904CB5}" sibTransId="{C07F597C-4AF9-4548-BD64-418C1A358368}"/>
    <dgm:cxn modelId="{27C98B3B-27EA-4D5F-AFF4-18551ADB2A96}" type="presOf" srcId="{90BCEE29-0EEF-4959-B0F0-429C0DF7486B}" destId="{A71BF389-B8CC-4D46-B744-A13C9635EFC2}" srcOrd="0" destOrd="0" presId="urn:microsoft.com/office/officeart/2005/8/layout/chevron2"/>
    <dgm:cxn modelId="{19353F3D-49B6-45D1-91F8-B0ABCECE5F28}" type="presOf" srcId="{AFCE143A-2520-4BEE-8652-D47A772225BF}" destId="{ED3A2CEF-B026-486A-8435-2DDC65470C7F}" srcOrd="0" destOrd="0" presId="urn:microsoft.com/office/officeart/2005/8/layout/chevron2"/>
    <dgm:cxn modelId="{25F74061-2781-4528-A8C3-5C9DBA05964D}" type="presOf" srcId="{DB21311E-9165-4655-97F9-803A93CAC9CE}" destId="{6D1C3185-4F1C-4EE9-B933-FE3F87A7E220}" srcOrd="0" destOrd="1" presId="urn:microsoft.com/office/officeart/2005/8/layout/chevron2"/>
    <dgm:cxn modelId="{CBC19744-7A6E-422B-A961-545652A865BC}" type="presOf" srcId="{BF89209F-37D0-4AA7-9965-E41A96A8BC6A}" destId="{6D1C3185-4F1C-4EE9-B933-FE3F87A7E220}" srcOrd="0" destOrd="0" presId="urn:microsoft.com/office/officeart/2005/8/layout/chevron2"/>
    <dgm:cxn modelId="{43362B69-C91D-4EFA-8608-FA0CD9A3D04D}" srcId="{20830267-B185-4629-9AE3-9C63EACE5A74}" destId="{DB21311E-9165-4655-97F9-803A93CAC9CE}" srcOrd="1" destOrd="0" parTransId="{D4337886-9841-42EC-8211-EC1DC9160B72}" sibTransId="{34F73911-8501-4033-840F-D834B85E3831}"/>
    <dgm:cxn modelId="{BBC137A2-41F3-43AA-91F8-A80AB53A4581}" srcId="{20830267-B185-4629-9AE3-9C63EACE5A74}" destId="{BF89209F-37D0-4AA7-9965-E41A96A8BC6A}" srcOrd="0" destOrd="0" parTransId="{E23279BD-52D7-4B8E-AEAF-370AF77BD02F}" sibTransId="{530895B5-74F8-49DE-8A24-CF3936A8245A}"/>
    <dgm:cxn modelId="{80A551C0-9799-453B-9493-82A153969EE4}" type="presOf" srcId="{20830267-B185-4629-9AE3-9C63EACE5A74}" destId="{54AD84AD-F8D6-47EE-A896-C040B28F8B13}" srcOrd="0" destOrd="0" presId="urn:microsoft.com/office/officeart/2005/8/layout/chevron2"/>
    <dgm:cxn modelId="{FE8258F2-E6CB-4AB2-B35D-2621947F4E08}" srcId="{90BCEE29-0EEF-4959-B0F0-429C0DF7486B}" destId="{11206A16-F039-401F-A413-23E2E3553DB3}" srcOrd="1" destOrd="0" parTransId="{A96D3615-3AFA-4E06-A82B-C70BD3D8973A}" sibTransId="{B59CCCAA-41EB-47CA-A4D5-A0137A8FE807}"/>
    <dgm:cxn modelId="{8747D6F2-CC7B-44C2-90A0-D8EED86C0D1A}" type="presOf" srcId="{0206EFA6-373B-4428-B035-C161E5865108}" destId="{D38E71A6-147F-448B-9F85-E9447CDF9D71}" srcOrd="0" destOrd="0" presId="urn:microsoft.com/office/officeart/2005/8/layout/chevron2"/>
    <dgm:cxn modelId="{75420AF6-6ABD-4BA0-9376-66AF9D0FE66A}" srcId="{90BCEE29-0EEF-4959-B0F0-429C0DF7486B}" destId="{20830267-B185-4629-9AE3-9C63EACE5A74}" srcOrd="2" destOrd="0" parTransId="{1A4006C3-AAE9-4CF6-8207-AC509FB13A1B}" sibTransId="{0779D1AB-1E91-4231-8A91-AC0EFC5A248D}"/>
    <dgm:cxn modelId="{60D54BF7-90C5-473E-A8B2-7620FF1E06CE}" type="presOf" srcId="{11206A16-F039-401F-A413-23E2E3553DB3}" destId="{B3CA348E-D736-4DD9-9C42-6377044D4399}" srcOrd="0" destOrd="0" presId="urn:microsoft.com/office/officeart/2005/8/layout/chevron2"/>
    <dgm:cxn modelId="{5D4184F7-51A7-4467-86C9-B1764CA545F3}" srcId="{11206A16-F039-401F-A413-23E2E3553DB3}" destId="{29A48742-3B57-490D-9BD4-3C2E10F6649F}" srcOrd="0" destOrd="0" parTransId="{91884B16-99B2-434F-B7F4-4C21945FB7BF}" sibTransId="{95C03A92-B0EE-4A3B-A0A3-3375F7397A77}"/>
    <dgm:cxn modelId="{2B255896-6C28-4FEF-87B6-7FE2D0012D00}" type="presParOf" srcId="{A71BF389-B8CC-4D46-B744-A13C9635EFC2}" destId="{244863FF-DDDB-4BB6-A603-29458E799E68}" srcOrd="0" destOrd="0" presId="urn:microsoft.com/office/officeart/2005/8/layout/chevron2"/>
    <dgm:cxn modelId="{58DDBDDE-65F8-4BC6-A989-C3BA13B1231F}" type="presParOf" srcId="{244863FF-DDDB-4BB6-A603-29458E799E68}" destId="{ED3A2CEF-B026-486A-8435-2DDC65470C7F}" srcOrd="0" destOrd="0" presId="urn:microsoft.com/office/officeart/2005/8/layout/chevron2"/>
    <dgm:cxn modelId="{EA7C4B64-8AB7-48FF-9378-A8426C00C4BB}" type="presParOf" srcId="{244863FF-DDDB-4BB6-A603-29458E799E68}" destId="{D38E71A6-147F-448B-9F85-E9447CDF9D71}" srcOrd="1" destOrd="0" presId="urn:microsoft.com/office/officeart/2005/8/layout/chevron2"/>
    <dgm:cxn modelId="{8D611B65-F52A-4102-8AF0-4A40A724F897}" type="presParOf" srcId="{A71BF389-B8CC-4D46-B744-A13C9635EFC2}" destId="{6D11DF8B-5E48-42C1-8EF3-A2C7D098BC55}" srcOrd="1" destOrd="0" presId="urn:microsoft.com/office/officeart/2005/8/layout/chevron2"/>
    <dgm:cxn modelId="{15272BEA-6511-4E4B-9B4D-8F86706A5305}" type="presParOf" srcId="{A71BF389-B8CC-4D46-B744-A13C9635EFC2}" destId="{0D579387-FF63-4AD6-9E86-61A0602FB70E}" srcOrd="2" destOrd="0" presId="urn:microsoft.com/office/officeart/2005/8/layout/chevron2"/>
    <dgm:cxn modelId="{371900D3-B645-4237-8D54-13BCCCA75CC3}" type="presParOf" srcId="{0D579387-FF63-4AD6-9E86-61A0602FB70E}" destId="{B3CA348E-D736-4DD9-9C42-6377044D4399}" srcOrd="0" destOrd="0" presId="urn:microsoft.com/office/officeart/2005/8/layout/chevron2"/>
    <dgm:cxn modelId="{855600D6-8F39-44D3-BA7B-62C124E0936F}" type="presParOf" srcId="{0D579387-FF63-4AD6-9E86-61A0602FB70E}" destId="{CBC27878-A2BF-45F6-9168-CFA23BDCE993}" srcOrd="1" destOrd="0" presId="urn:microsoft.com/office/officeart/2005/8/layout/chevron2"/>
    <dgm:cxn modelId="{DDCBA3D5-0807-448D-BBBF-3DA9787BDEF2}" type="presParOf" srcId="{A71BF389-B8CC-4D46-B744-A13C9635EFC2}" destId="{4EC8E234-78FE-42CE-A39E-8BECFB6FA16A}" srcOrd="3" destOrd="0" presId="urn:microsoft.com/office/officeart/2005/8/layout/chevron2"/>
    <dgm:cxn modelId="{469710E8-D1A9-4C47-9E18-E6A739478248}" type="presParOf" srcId="{A71BF389-B8CC-4D46-B744-A13C9635EFC2}" destId="{848EB676-F92B-4C1E-8574-BEF2A5231752}" srcOrd="4" destOrd="0" presId="urn:microsoft.com/office/officeart/2005/8/layout/chevron2"/>
    <dgm:cxn modelId="{48FB6CB5-41A6-4C23-8C5B-FB5462AED44E}" type="presParOf" srcId="{848EB676-F92B-4C1E-8574-BEF2A5231752}" destId="{54AD84AD-F8D6-47EE-A896-C040B28F8B13}" srcOrd="0" destOrd="0" presId="urn:microsoft.com/office/officeart/2005/8/layout/chevron2"/>
    <dgm:cxn modelId="{17F45134-77D0-4339-B55A-3A6C9FE9BBF4}" type="presParOf" srcId="{848EB676-F92B-4C1E-8574-BEF2A5231752}" destId="{6D1C3185-4F1C-4EE9-B933-FE3F87A7E2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3B960-BFC1-4E9E-88E6-F60FFE2E907D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6FFE14-61CA-4B34-ADB8-90989CD87F4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Dilepaskan</a:t>
          </a:r>
          <a:endParaRPr lang="en-US" dirty="0">
            <a:solidFill>
              <a:schemeClr val="tx1"/>
            </a:solidFill>
          </a:endParaRPr>
        </a:p>
      </dgm:t>
    </dgm:pt>
    <dgm:pt modelId="{10136693-F8DC-47CF-A6C8-BAE6A8497671}" type="parTrans" cxnId="{9BAFD4B2-F754-4AD5-B9D4-E4A0CE969B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BD01E1-1D12-4C3B-A94F-7BBC562AFCEF}" type="sibTrans" cxnId="{9BAFD4B2-F754-4AD5-B9D4-E4A0CE969B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F57E62-20E7-4573-A212-D7312048C560}">
      <dgm:prSet phldrT="[Text]"/>
      <dgm:spPr/>
      <dgm:t>
        <a:bodyPr/>
        <a:lstStyle/>
        <a:p>
          <a:pPr algn="just"/>
          <a:r>
            <a:rPr lang="en-US" dirty="0" err="1">
              <a:solidFill>
                <a:schemeClr val="tx1"/>
              </a:solidFill>
            </a:rPr>
            <a:t>Tidak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ada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manfaat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ekonomis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masa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depan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diharapkan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penggunaan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pelepasannya</a:t>
          </a:r>
          <a:endParaRPr lang="en-US" dirty="0">
            <a:solidFill>
              <a:schemeClr val="tx1"/>
            </a:solidFill>
          </a:endParaRPr>
        </a:p>
      </dgm:t>
    </dgm:pt>
    <dgm:pt modelId="{4A20B41C-ED71-4C33-B951-D181D0162C24}" type="parTrans" cxnId="{CB09B8A1-E600-4FEB-8C75-2F15677F61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020B33-65D2-40EE-AE7D-CB7E2D9F8719}" type="sibTrans" cxnId="{CB09B8A1-E600-4FEB-8C75-2F15677F61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773CE4-CD69-41F5-A26E-AD3F1AF69D80}" type="pres">
      <dgm:prSet presAssocID="{8DE3B960-BFC1-4E9E-88E6-F60FFE2E907D}" presName="linear" presStyleCnt="0">
        <dgm:presLayoutVars>
          <dgm:dir/>
          <dgm:resizeHandles val="exact"/>
        </dgm:presLayoutVars>
      </dgm:prSet>
      <dgm:spPr/>
    </dgm:pt>
    <dgm:pt modelId="{A3260D07-D2E5-4961-8301-65B2F71554E5}" type="pres">
      <dgm:prSet presAssocID="{D76FFE14-61CA-4B34-ADB8-90989CD87F41}" presName="comp" presStyleCnt="0"/>
      <dgm:spPr/>
    </dgm:pt>
    <dgm:pt modelId="{38681591-5E7B-40BC-82EC-18161C1C2AEB}" type="pres">
      <dgm:prSet presAssocID="{D76FFE14-61CA-4B34-ADB8-90989CD87F41}" presName="box" presStyleLbl="node1" presStyleIdx="0" presStyleCnt="2"/>
      <dgm:spPr/>
    </dgm:pt>
    <dgm:pt modelId="{F471E73C-FEC4-4FD0-9733-E232BB2B4C51}" type="pres">
      <dgm:prSet presAssocID="{D76FFE14-61CA-4B34-ADB8-90989CD87F41}" presName="img" presStyleLbl="fgImgPlace1" presStyleIdx="0" presStyleCnt="2"/>
      <dgm:spPr/>
    </dgm:pt>
    <dgm:pt modelId="{6C97D007-9E9C-4234-9AC1-92D193F6177D}" type="pres">
      <dgm:prSet presAssocID="{D76FFE14-61CA-4B34-ADB8-90989CD87F41}" presName="text" presStyleLbl="node1" presStyleIdx="0" presStyleCnt="2">
        <dgm:presLayoutVars>
          <dgm:bulletEnabled val="1"/>
        </dgm:presLayoutVars>
      </dgm:prSet>
      <dgm:spPr/>
    </dgm:pt>
    <dgm:pt modelId="{0BEC4056-0910-491A-91F3-DC0DC842315F}" type="pres">
      <dgm:prSet presAssocID="{72BD01E1-1D12-4C3B-A94F-7BBC562AFCEF}" presName="spacer" presStyleCnt="0"/>
      <dgm:spPr/>
    </dgm:pt>
    <dgm:pt modelId="{874EE7BC-FD03-4332-B4E7-83D4B8B09F4D}" type="pres">
      <dgm:prSet presAssocID="{D3F57E62-20E7-4573-A212-D7312048C560}" presName="comp" presStyleCnt="0"/>
      <dgm:spPr/>
    </dgm:pt>
    <dgm:pt modelId="{DD5E63F5-BCC9-4126-8469-A3A2B1CC67B0}" type="pres">
      <dgm:prSet presAssocID="{D3F57E62-20E7-4573-A212-D7312048C560}" presName="box" presStyleLbl="node1" presStyleIdx="1" presStyleCnt="2"/>
      <dgm:spPr/>
    </dgm:pt>
    <dgm:pt modelId="{2E3E12EB-E9F1-49D4-8050-EE715A71ECE9}" type="pres">
      <dgm:prSet presAssocID="{D3F57E62-20E7-4573-A212-D7312048C560}" presName="img" presStyleLbl="fgImgPlace1" presStyleIdx="1" presStyleCnt="2"/>
      <dgm:spPr/>
    </dgm:pt>
    <dgm:pt modelId="{80CBF82A-A078-47A6-98FF-DC3D106D2BD1}" type="pres">
      <dgm:prSet presAssocID="{D3F57E62-20E7-4573-A212-D7312048C560}" presName="text" presStyleLbl="node1" presStyleIdx="1" presStyleCnt="2">
        <dgm:presLayoutVars>
          <dgm:bulletEnabled val="1"/>
        </dgm:presLayoutVars>
      </dgm:prSet>
      <dgm:spPr/>
    </dgm:pt>
  </dgm:ptLst>
  <dgm:cxnLst>
    <dgm:cxn modelId="{BDA0EE62-49AF-4C3F-AFC4-0D827C6FC58B}" type="presOf" srcId="{D76FFE14-61CA-4B34-ADB8-90989CD87F41}" destId="{6C97D007-9E9C-4234-9AC1-92D193F6177D}" srcOrd="1" destOrd="0" presId="urn:microsoft.com/office/officeart/2005/8/layout/vList4"/>
    <dgm:cxn modelId="{4FCED243-D456-41FD-A7E8-C0A30FF9B190}" type="presOf" srcId="{D3F57E62-20E7-4573-A212-D7312048C560}" destId="{80CBF82A-A078-47A6-98FF-DC3D106D2BD1}" srcOrd="1" destOrd="0" presId="urn:microsoft.com/office/officeart/2005/8/layout/vList4"/>
    <dgm:cxn modelId="{CB09B8A1-E600-4FEB-8C75-2F15677F610E}" srcId="{8DE3B960-BFC1-4E9E-88E6-F60FFE2E907D}" destId="{D3F57E62-20E7-4573-A212-D7312048C560}" srcOrd="1" destOrd="0" parTransId="{4A20B41C-ED71-4C33-B951-D181D0162C24}" sibTransId="{A5020B33-65D2-40EE-AE7D-CB7E2D9F8719}"/>
    <dgm:cxn modelId="{C41C5EAC-E106-4EC9-B471-D0B335785644}" type="presOf" srcId="{D3F57E62-20E7-4573-A212-D7312048C560}" destId="{DD5E63F5-BCC9-4126-8469-A3A2B1CC67B0}" srcOrd="0" destOrd="0" presId="urn:microsoft.com/office/officeart/2005/8/layout/vList4"/>
    <dgm:cxn modelId="{9BAFD4B2-F754-4AD5-B9D4-E4A0CE969B1C}" srcId="{8DE3B960-BFC1-4E9E-88E6-F60FFE2E907D}" destId="{D76FFE14-61CA-4B34-ADB8-90989CD87F41}" srcOrd="0" destOrd="0" parTransId="{10136693-F8DC-47CF-A6C8-BAE6A8497671}" sibTransId="{72BD01E1-1D12-4C3B-A94F-7BBC562AFCEF}"/>
    <dgm:cxn modelId="{89D27FC2-05C2-4CF3-ADF3-957BE64ED257}" type="presOf" srcId="{D76FFE14-61CA-4B34-ADB8-90989CD87F41}" destId="{38681591-5E7B-40BC-82EC-18161C1C2AEB}" srcOrd="0" destOrd="0" presId="urn:microsoft.com/office/officeart/2005/8/layout/vList4"/>
    <dgm:cxn modelId="{F4C68CE6-7C87-4EEA-8974-F1F091A16680}" type="presOf" srcId="{8DE3B960-BFC1-4E9E-88E6-F60FFE2E907D}" destId="{46773CE4-CD69-41F5-A26E-AD3F1AF69D80}" srcOrd="0" destOrd="0" presId="urn:microsoft.com/office/officeart/2005/8/layout/vList4"/>
    <dgm:cxn modelId="{68F96197-0377-40EF-8E23-5CF4A79DB69F}" type="presParOf" srcId="{46773CE4-CD69-41F5-A26E-AD3F1AF69D80}" destId="{A3260D07-D2E5-4961-8301-65B2F71554E5}" srcOrd="0" destOrd="0" presId="urn:microsoft.com/office/officeart/2005/8/layout/vList4"/>
    <dgm:cxn modelId="{68208635-C128-44B9-9389-4BFE2624010A}" type="presParOf" srcId="{A3260D07-D2E5-4961-8301-65B2F71554E5}" destId="{38681591-5E7B-40BC-82EC-18161C1C2AEB}" srcOrd="0" destOrd="0" presId="urn:microsoft.com/office/officeart/2005/8/layout/vList4"/>
    <dgm:cxn modelId="{CC5788E5-45FA-4C3B-893C-46F741ECEC66}" type="presParOf" srcId="{A3260D07-D2E5-4961-8301-65B2F71554E5}" destId="{F471E73C-FEC4-4FD0-9733-E232BB2B4C51}" srcOrd="1" destOrd="0" presId="urn:microsoft.com/office/officeart/2005/8/layout/vList4"/>
    <dgm:cxn modelId="{7CF622F4-D63D-40D4-974E-13900A522F85}" type="presParOf" srcId="{A3260D07-D2E5-4961-8301-65B2F71554E5}" destId="{6C97D007-9E9C-4234-9AC1-92D193F6177D}" srcOrd="2" destOrd="0" presId="urn:microsoft.com/office/officeart/2005/8/layout/vList4"/>
    <dgm:cxn modelId="{2ADDD147-342D-4E6C-8045-C22EF7A2624A}" type="presParOf" srcId="{46773CE4-CD69-41F5-A26E-AD3F1AF69D80}" destId="{0BEC4056-0910-491A-91F3-DC0DC842315F}" srcOrd="1" destOrd="0" presId="urn:microsoft.com/office/officeart/2005/8/layout/vList4"/>
    <dgm:cxn modelId="{444C546D-F3B1-4001-A5B9-ABA319E41FBE}" type="presParOf" srcId="{46773CE4-CD69-41F5-A26E-AD3F1AF69D80}" destId="{874EE7BC-FD03-4332-B4E7-83D4B8B09F4D}" srcOrd="2" destOrd="0" presId="urn:microsoft.com/office/officeart/2005/8/layout/vList4"/>
    <dgm:cxn modelId="{AF30B449-6FD0-456C-BBA0-FE00BA799CC7}" type="presParOf" srcId="{874EE7BC-FD03-4332-B4E7-83D4B8B09F4D}" destId="{DD5E63F5-BCC9-4126-8469-A3A2B1CC67B0}" srcOrd="0" destOrd="0" presId="urn:microsoft.com/office/officeart/2005/8/layout/vList4"/>
    <dgm:cxn modelId="{E2534F9C-EF5E-4CC6-B8ED-5785FB5C2AA0}" type="presParOf" srcId="{874EE7BC-FD03-4332-B4E7-83D4B8B09F4D}" destId="{2E3E12EB-E9F1-49D4-8050-EE715A71ECE9}" srcOrd="1" destOrd="0" presId="urn:microsoft.com/office/officeart/2005/8/layout/vList4"/>
    <dgm:cxn modelId="{0AFBBE35-846D-4612-8737-D400649C5E3C}" type="presParOf" srcId="{874EE7BC-FD03-4332-B4E7-83D4B8B09F4D}" destId="{80CBF82A-A078-47A6-98FF-DC3D106D2B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6236-52CA-469C-A29F-44352A8292DA}" type="doc">
      <dgm:prSet loTypeId="urn:microsoft.com/office/officeart/2005/8/layout/chevron2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E6E9CA-28DE-4363-A6FB-7736AE7A077A}">
      <dgm:prSet phldrT="[Text]" phldr="1" custT="1"/>
      <dgm:spPr/>
      <dgm:t>
        <a:bodyPr/>
        <a:lstStyle/>
        <a:p>
          <a:pPr algn="just"/>
          <a:endParaRPr lang="en-US" sz="1800"/>
        </a:p>
      </dgm:t>
    </dgm:pt>
    <dgm:pt modelId="{E9D8FE1E-DC2D-4EE6-A56C-3328998AA2DA}" type="parTrans" cxnId="{8B6FB810-7038-47E6-8789-B3A633B6C355}">
      <dgm:prSet/>
      <dgm:spPr/>
      <dgm:t>
        <a:bodyPr/>
        <a:lstStyle/>
        <a:p>
          <a:pPr algn="just"/>
          <a:endParaRPr lang="en-US" sz="1800"/>
        </a:p>
      </dgm:t>
    </dgm:pt>
    <dgm:pt modelId="{8D5DC5DA-FA8F-4E29-893C-D2D7BC1FF1DF}" type="sibTrans" cxnId="{8B6FB810-7038-47E6-8789-B3A633B6C355}">
      <dgm:prSet/>
      <dgm:spPr/>
      <dgm:t>
        <a:bodyPr/>
        <a:lstStyle/>
        <a:p>
          <a:pPr algn="just"/>
          <a:endParaRPr lang="en-US" sz="1800"/>
        </a:p>
      </dgm:t>
    </dgm:pt>
    <dgm:pt modelId="{30C777CA-5BEA-42E2-8F51-6F1F6D002D84}">
      <dgm:prSet phldrT="[Text]" custT="1"/>
      <dgm:spPr/>
      <dgm:t>
        <a:bodyPr/>
        <a:lstStyle/>
        <a:p>
          <a:pPr algn="just"/>
          <a:r>
            <a:rPr lang="en-US" sz="1800" dirty="0" err="1"/>
            <a:t>keberadaan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jumlah</a:t>
          </a:r>
          <a:r>
            <a:rPr lang="en-US" sz="1800" dirty="0"/>
            <a:t> </a:t>
          </a:r>
          <a:r>
            <a:rPr lang="en-US" sz="1800" b="1" dirty="0" err="1"/>
            <a:t>restriksi</a:t>
          </a:r>
          <a:r>
            <a:rPr lang="en-US" sz="1800" b="1" dirty="0"/>
            <a:t> </a:t>
          </a:r>
          <a:r>
            <a:rPr lang="en-US" sz="1800" dirty="0" err="1"/>
            <a:t>atas</a:t>
          </a:r>
          <a:r>
            <a:rPr lang="en-US" sz="1800" dirty="0"/>
            <a:t> </a:t>
          </a:r>
          <a:r>
            <a:rPr lang="en-US" sz="1800" dirty="0" err="1"/>
            <a:t>hak</a:t>
          </a:r>
          <a:r>
            <a:rPr lang="en-US" sz="1800" dirty="0"/>
            <a:t> </a:t>
          </a:r>
          <a:r>
            <a:rPr lang="en-US" sz="1800" dirty="0" err="1"/>
            <a:t>milik</a:t>
          </a:r>
          <a:r>
            <a:rPr lang="en-US" sz="1800" dirty="0"/>
            <a:t>,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tetap</a:t>
          </a:r>
          <a:r>
            <a:rPr lang="en-US" sz="1800" dirty="0"/>
            <a:t> yang </a:t>
          </a:r>
          <a:r>
            <a:rPr lang="en-US" sz="1800" b="1" dirty="0" err="1"/>
            <a:t>dijaminkan</a:t>
          </a:r>
          <a:r>
            <a:rPr lang="en-US" sz="1800" b="1" dirty="0"/>
            <a:t> </a:t>
          </a:r>
          <a:r>
            <a:rPr lang="en-US" sz="1800" b="1" dirty="0" err="1"/>
            <a:t>untuk</a:t>
          </a:r>
          <a:r>
            <a:rPr lang="en-US" sz="1800" b="1" dirty="0"/>
            <a:t> </a:t>
          </a:r>
          <a:r>
            <a:rPr lang="en-US" sz="1800" b="1" dirty="0" err="1"/>
            <a:t>utang</a:t>
          </a:r>
          <a:endParaRPr lang="en-US" sz="1800" b="1" dirty="0"/>
        </a:p>
      </dgm:t>
    </dgm:pt>
    <dgm:pt modelId="{26C67E4E-233E-44EE-AB01-A889BC854616}" type="parTrans" cxnId="{1673C17A-58D6-449B-A13A-96C2BE956C61}">
      <dgm:prSet/>
      <dgm:spPr/>
      <dgm:t>
        <a:bodyPr/>
        <a:lstStyle/>
        <a:p>
          <a:pPr algn="just"/>
          <a:endParaRPr lang="en-US" sz="1800"/>
        </a:p>
      </dgm:t>
    </dgm:pt>
    <dgm:pt modelId="{2F2B38FE-613F-487C-972B-556741B053F4}" type="sibTrans" cxnId="{1673C17A-58D6-449B-A13A-96C2BE956C61}">
      <dgm:prSet/>
      <dgm:spPr/>
      <dgm:t>
        <a:bodyPr/>
        <a:lstStyle/>
        <a:p>
          <a:pPr algn="just"/>
          <a:endParaRPr lang="en-US" sz="1800"/>
        </a:p>
      </dgm:t>
    </dgm:pt>
    <dgm:pt modelId="{0A7BDB96-A863-41D6-8783-53D0964B3E6B}">
      <dgm:prSet phldrT="[Text]" phldr="1" custT="1"/>
      <dgm:spPr/>
      <dgm:t>
        <a:bodyPr/>
        <a:lstStyle/>
        <a:p>
          <a:pPr algn="just"/>
          <a:endParaRPr lang="en-US" sz="1800"/>
        </a:p>
      </dgm:t>
    </dgm:pt>
    <dgm:pt modelId="{6349C3A8-2DE9-4448-BAEB-1F3C0D843C5F}" type="parTrans" cxnId="{B1B595BD-58BA-4089-91F7-173221651ED6}">
      <dgm:prSet/>
      <dgm:spPr/>
      <dgm:t>
        <a:bodyPr/>
        <a:lstStyle/>
        <a:p>
          <a:pPr algn="just"/>
          <a:endParaRPr lang="en-US" sz="1800"/>
        </a:p>
      </dgm:t>
    </dgm:pt>
    <dgm:pt modelId="{09795E56-CC58-40BC-9755-E6F288DAEEA5}" type="sibTrans" cxnId="{B1B595BD-58BA-4089-91F7-173221651ED6}">
      <dgm:prSet/>
      <dgm:spPr/>
      <dgm:t>
        <a:bodyPr/>
        <a:lstStyle/>
        <a:p>
          <a:pPr algn="just"/>
          <a:endParaRPr lang="en-US" sz="1800"/>
        </a:p>
      </dgm:t>
    </dgm:pt>
    <dgm:pt modelId="{950D0059-2B00-403A-9EDF-3A8A73BF547A}">
      <dgm:prSet phldrT="[Text]" custT="1"/>
      <dgm:spPr/>
      <dgm:t>
        <a:bodyPr/>
        <a:lstStyle/>
        <a:p>
          <a:pPr algn="just"/>
          <a:r>
            <a:rPr lang="en-US" sz="1800" dirty="0" err="1"/>
            <a:t>jumlah</a:t>
          </a:r>
          <a:r>
            <a:rPr lang="en-US" sz="1800" dirty="0"/>
            <a:t> </a:t>
          </a:r>
          <a:r>
            <a:rPr lang="en-US" sz="1800" b="1" dirty="0" err="1"/>
            <a:t>pengeluaran</a:t>
          </a:r>
          <a:r>
            <a:rPr lang="en-US" sz="1800" b="1" dirty="0"/>
            <a:t> yang </a:t>
          </a:r>
          <a:r>
            <a:rPr lang="en-US" sz="1800" b="1" dirty="0" err="1"/>
            <a:t>diakui</a:t>
          </a:r>
          <a:r>
            <a:rPr lang="en-US" sz="1800" b="1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jumlah</a:t>
          </a:r>
          <a:r>
            <a:rPr lang="en-US" sz="1800" dirty="0"/>
            <a:t> </a:t>
          </a:r>
          <a:r>
            <a:rPr lang="en-US" sz="1800" dirty="0" err="1"/>
            <a:t>tercatat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tetap</a:t>
          </a:r>
          <a:r>
            <a:rPr lang="en-US" sz="1800" dirty="0"/>
            <a:t> yang </a:t>
          </a:r>
          <a:r>
            <a:rPr lang="en-US" sz="1800" dirty="0" err="1"/>
            <a:t>sedang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pembangunan</a:t>
          </a:r>
          <a:endParaRPr lang="en-US" sz="1800" dirty="0"/>
        </a:p>
      </dgm:t>
    </dgm:pt>
    <dgm:pt modelId="{5EF247E5-1338-43D3-A6F4-F348A75FEB26}" type="parTrans" cxnId="{D1491120-A9FE-435A-911C-5EAE605DD48E}">
      <dgm:prSet/>
      <dgm:spPr/>
      <dgm:t>
        <a:bodyPr/>
        <a:lstStyle/>
        <a:p>
          <a:pPr algn="just"/>
          <a:endParaRPr lang="en-US" sz="1800"/>
        </a:p>
      </dgm:t>
    </dgm:pt>
    <dgm:pt modelId="{CA763FDC-52D6-4F98-BF1D-6135D034C531}" type="sibTrans" cxnId="{D1491120-A9FE-435A-911C-5EAE605DD48E}">
      <dgm:prSet/>
      <dgm:spPr/>
      <dgm:t>
        <a:bodyPr/>
        <a:lstStyle/>
        <a:p>
          <a:pPr algn="just"/>
          <a:endParaRPr lang="en-US" sz="1800"/>
        </a:p>
      </dgm:t>
    </dgm:pt>
    <dgm:pt modelId="{2C833412-093E-43BA-9555-87D87E1C8901}">
      <dgm:prSet phldrT="[Text]" phldr="1" custT="1"/>
      <dgm:spPr/>
      <dgm:t>
        <a:bodyPr/>
        <a:lstStyle/>
        <a:p>
          <a:pPr algn="just"/>
          <a:endParaRPr lang="en-US" sz="1800" dirty="0"/>
        </a:p>
      </dgm:t>
    </dgm:pt>
    <dgm:pt modelId="{8DDDD7D7-CAB1-41FB-8846-90F796A8A733}" type="parTrans" cxnId="{A812E2C1-C3AD-44D2-B968-717400778F79}">
      <dgm:prSet/>
      <dgm:spPr/>
      <dgm:t>
        <a:bodyPr/>
        <a:lstStyle/>
        <a:p>
          <a:pPr algn="just"/>
          <a:endParaRPr lang="en-US" sz="1800"/>
        </a:p>
      </dgm:t>
    </dgm:pt>
    <dgm:pt modelId="{5AF0B94D-1238-4C81-897E-D8982D7E85D9}" type="sibTrans" cxnId="{A812E2C1-C3AD-44D2-B968-717400778F79}">
      <dgm:prSet/>
      <dgm:spPr/>
      <dgm:t>
        <a:bodyPr/>
        <a:lstStyle/>
        <a:p>
          <a:pPr algn="just"/>
          <a:endParaRPr lang="en-US" sz="1800"/>
        </a:p>
      </dgm:t>
    </dgm:pt>
    <dgm:pt modelId="{F969F649-DC1F-46B5-8A6F-9479F384D00E}">
      <dgm:prSet phldrT="[Text]" custT="1"/>
      <dgm:spPr/>
      <dgm:t>
        <a:bodyPr/>
        <a:lstStyle/>
        <a:p>
          <a:pPr algn="just"/>
          <a:r>
            <a:rPr lang="en-US" sz="1800" dirty="0" err="1"/>
            <a:t>jumlah</a:t>
          </a:r>
          <a:r>
            <a:rPr lang="en-US" sz="1800" dirty="0"/>
            <a:t> </a:t>
          </a:r>
          <a:r>
            <a:rPr lang="en-US" sz="1800" b="1" dirty="0" err="1"/>
            <a:t>komitmen</a:t>
          </a:r>
          <a:r>
            <a:rPr lang="en-US" sz="1800" b="1" dirty="0"/>
            <a:t> </a:t>
          </a:r>
          <a:r>
            <a:rPr lang="en-US" sz="1800" b="1" dirty="0" err="1"/>
            <a:t>kontraktual</a:t>
          </a:r>
          <a:r>
            <a:rPr lang="en-US" sz="1800" b="1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perolehan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tetap</a:t>
          </a:r>
          <a:endParaRPr lang="en-US" sz="1800" dirty="0"/>
        </a:p>
      </dgm:t>
    </dgm:pt>
    <dgm:pt modelId="{188CFF7E-ED97-4A31-8C75-13D9795DB1B9}" type="parTrans" cxnId="{F98EEFB7-B1AA-4E23-9085-47856349C352}">
      <dgm:prSet/>
      <dgm:spPr/>
      <dgm:t>
        <a:bodyPr/>
        <a:lstStyle/>
        <a:p>
          <a:pPr algn="just"/>
          <a:endParaRPr lang="en-US" sz="1800"/>
        </a:p>
      </dgm:t>
    </dgm:pt>
    <dgm:pt modelId="{E19FEE40-EB79-4B08-AE1E-D38ECA840393}" type="sibTrans" cxnId="{F98EEFB7-B1AA-4E23-9085-47856349C352}">
      <dgm:prSet/>
      <dgm:spPr/>
      <dgm:t>
        <a:bodyPr/>
        <a:lstStyle/>
        <a:p>
          <a:pPr algn="just"/>
          <a:endParaRPr lang="en-US" sz="1800"/>
        </a:p>
      </dgm:t>
    </dgm:pt>
    <dgm:pt modelId="{9DFE847C-F185-43CA-9502-C667BD277881}">
      <dgm:prSet custT="1"/>
      <dgm:spPr/>
      <dgm:t>
        <a:bodyPr/>
        <a:lstStyle/>
        <a:p>
          <a:pPr algn="just"/>
          <a:endParaRPr lang="en-US" sz="1800"/>
        </a:p>
      </dgm:t>
    </dgm:pt>
    <dgm:pt modelId="{57D29339-3DF7-43E1-96E6-E9CD0F7D2FDF}" type="parTrans" cxnId="{13A36180-A441-4F1F-B2AD-A6B21B0FFA11}">
      <dgm:prSet/>
      <dgm:spPr/>
      <dgm:t>
        <a:bodyPr/>
        <a:lstStyle/>
        <a:p>
          <a:pPr algn="just"/>
          <a:endParaRPr lang="en-US" sz="1800"/>
        </a:p>
      </dgm:t>
    </dgm:pt>
    <dgm:pt modelId="{4BF2FB63-C6F0-4205-A39F-C909DEF22A69}" type="sibTrans" cxnId="{13A36180-A441-4F1F-B2AD-A6B21B0FFA11}">
      <dgm:prSet/>
      <dgm:spPr/>
      <dgm:t>
        <a:bodyPr/>
        <a:lstStyle/>
        <a:p>
          <a:pPr algn="just"/>
          <a:endParaRPr lang="en-US" sz="1800"/>
        </a:p>
      </dgm:t>
    </dgm:pt>
    <dgm:pt modelId="{5072211B-9B6E-406B-9BB4-71D9E3704135}">
      <dgm:prSet custT="1"/>
      <dgm:spPr/>
      <dgm:t>
        <a:bodyPr/>
        <a:lstStyle/>
        <a:p>
          <a:pPr algn="just"/>
          <a:r>
            <a:rPr lang="en-US" sz="1800" b="1" dirty="0" err="1"/>
            <a:t>jumlah</a:t>
          </a:r>
          <a:r>
            <a:rPr lang="en-US" sz="1800" b="1" dirty="0"/>
            <a:t> </a:t>
          </a:r>
          <a:r>
            <a:rPr lang="en-US" sz="1800" b="1" dirty="0" err="1"/>
            <a:t>kompensasi</a:t>
          </a:r>
          <a:r>
            <a:rPr lang="en-US" sz="1800" b="1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pihak</a:t>
          </a:r>
          <a:r>
            <a:rPr lang="en-US" sz="1800" dirty="0"/>
            <a:t> </a:t>
          </a:r>
          <a:r>
            <a:rPr lang="en-US" sz="1800" dirty="0" err="1"/>
            <a:t>ketiga</a:t>
          </a:r>
          <a:r>
            <a:rPr lang="en-US" sz="1800" dirty="0"/>
            <a:t> </a:t>
          </a:r>
          <a:r>
            <a:rPr lang="en-US" sz="1800" b="1" dirty="0" err="1"/>
            <a:t>untuk</a:t>
          </a:r>
          <a:r>
            <a:rPr lang="en-US" sz="1800" b="1" dirty="0"/>
            <a:t> </a:t>
          </a:r>
          <a:r>
            <a:rPr lang="en-US" sz="1800" b="1" dirty="0" err="1"/>
            <a:t>aset</a:t>
          </a:r>
          <a:r>
            <a:rPr lang="en-US" sz="1800" b="1" dirty="0"/>
            <a:t> </a:t>
          </a:r>
          <a:r>
            <a:rPr lang="en-US" sz="1800" b="1" dirty="0" err="1"/>
            <a:t>tetap</a:t>
          </a:r>
          <a:r>
            <a:rPr lang="en-US" sz="1800" b="1" dirty="0"/>
            <a:t> yang </a:t>
          </a:r>
          <a:r>
            <a:rPr lang="en-US" sz="1800" b="1" dirty="0" err="1"/>
            <a:t>mengalami</a:t>
          </a:r>
          <a:r>
            <a:rPr lang="en-US" sz="1800" b="1" dirty="0"/>
            <a:t> </a:t>
          </a:r>
          <a:r>
            <a:rPr lang="en-US" sz="1800" b="1" dirty="0" err="1"/>
            <a:t>penurunan</a:t>
          </a:r>
          <a:r>
            <a:rPr lang="en-US" sz="1800" b="1" dirty="0"/>
            <a:t> </a:t>
          </a:r>
          <a:r>
            <a:rPr lang="en-US" sz="1800" b="1" dirty="0" err="1"/>
            <a:t>nilai</a:t>
          </a:r>
          <a:r>
            <a:rPr lang="en-US" sz="1800" b="1" dirty="0"/>
            <a:t>, </a:t>
          </a:r>
          <a:r>
            <a:rPr lang="en-US" sz="1800" b="1" dirty="0" err="1"/>
            <a:t>hilang</a:t>
          </a:r>
          <a:r>
            <a:rPr lang="en-US" sz="1800" b="1" dirty="0"/>
            <a:t> </a:t>
          </a:r>
          <a:r>
            <a:rPr lang="en-US" sz="1800" b="1" dirty="0" err="1"/>
            <a:t>atau</a:t>
          </a:r>
          <a:r>
            <a:rPr lang="en-US" sz="1800" b="1" dirty="0"/>
            <a:t> </a:t>
          </a:r>
          <a:r>
            <a:rPr lang="en-US" sz="1800" b="1" dirty="0" err="1"/>
            <a:t>dihentikan</a:t>
          </a:r>
          <a:r>
            <a:rPr lang="en-US" sz="1800" b="1" dirty="0"/>
            <a:t> </a:t>
          </a:r>
          <a:r>
            <a:rPr lang="en-US" sz="1800" dirty="0"/>
            <a:t>yang </a:t>
          </a:r>
          <a:r>
            <a:rPr lang="en-US" sz="1800" dirty="0" err="1"/>
            <a:t>dimasukkan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laporan</a:t>
          </a:r>
          <a:r>
            <a:rPr lang="en-US" sz="1800" dirty="0"/>
            <a:t> </a:t>
          </a:r>
          <a:r>
            <a:rPr lang="en-US" sz="1800" dirty="0" err="1"/>
            <a:t>laba</a:t>
          </a:r>
          <a:r>
            <a:rPr lang="en-US" sz="1800" dirty="0"/>
            <a:t> </a:t>
          </a:r>
          <a:r>
            <a:rPr lang="en-US" sz="1800" dirty="0" err="1"/>
            <a:t>rugi</a:t>
          </a:r>
          <a:r>
            <a:rPr lang="en-US" sz="1800" dirty="0"/>
            <a:t> </a:t>
          </a:r>
          <a:r>
            <a:rPr lang="en-US" sz="1800" dirty="0" err="1"/>
            <a:t>komprehensif</a:t>
          </a:r>
          <a:r>
            <a:rPr lang="en-US" sz="1800" dirty="0"/>
            <a:t>, </a:t>
          </a:r>
          <a:r>
            <a:rPr lang="en-US" sz="1800" b="1" dirty="0" err="1"/>
            <a:t>jika</a:t>
          </a:r>
          <a:r>
            <a:rPr lang="en-US" sz="1800" b="1" dirty="0"/>
            <a:t> </a:t>
          </a:r>
          <a:r>
            <a:rPr lang="en-US" sz="1800" b="1" dirty="0" err="1"/>
            <a:t>tidak</a:t>
          </a:r>
          <a:r>
            <a:rPr lang="en-US" sz="1800" b="1" dirty="0"/>
            <a:t> </a:t>
          </a:r>
          <a:r>
            <a:rPr lang="en-US" sz="1800" b="1" dirty="0" err="1"/>
            <a:t>diungkapkan</a:t>
          </a:r>
          <a:r>
            <a:rPr lang="en-US" sz="1800" b="1" dirty="0"/>
            <a:t> </a:t>
          </a:r>
          <a:r>
            <a:rPr lang="en-US" sz="1800" b="1" dirty="0" err="1"/>
            <a:t>secara</a:t>
          </a:r>
          <a:r>
            <a:rPr lang="en-US" sz="1800" b="1" dirty="0"/>
            <a:t> </a:t>
          </a:r>
          <a:r>
            <a:rPr lang="en-US" sz="1800" b="1" dirty="0" err="1"/>
            <a:t>terpisah</a:t>
          </a:r>
          <a:r>
            <a:rPr lang="en-US" sz="1800" b="1" dirty="0"/>
            <a:t> </a:t>
          </a:r>
          <a:r>
            <a:rPr lang="en-US" sz="1800" b="1" dirty="0" err="1"/>
            <a:t>pada</a:t>
          </a:r>
          <a:r>
            <a:rPr lang="en-US" sz="1800" b="1" dirty="0"/>
            <a:t> </a:t>
          </a:r>
          <a:r>
            <a:rPr lang="en-US" sz="1800" b="1" dirty="0" err="1"/>
            <a:t>laporan</a:t>
          </a:r>
          <a:r>
            <a:rPr lang="en-US" sz="1800" b="1" dirty="0"/>
            <a:t> </a:t>
          </a:r>
          <a:r>
            <a:rPr lang="en-US" sz="1800" b="1" dirty="0" err="1"/>
            <a:t>laba</a:t>
          </a:r>
          <a:r>
            <a:rPr lang="en-US" sz="1800" b="1" dirty="0"/>
            <a:t> </a:t>
          </a:r>
          <a:r>
            <a:rPr lang="en-US" sz="1800" b="1" dirty="0" err="1"/>
            <a:t>rugi</a:t>
          </a:r>
          <a:r>
            <a:rPr lang="en-US" sz="1800" b="1" dirty="0"/>
            <a:t> </a:t>
          </a:r>
          <a:r>
            <a:rPr lang="en-US" sz="1800" b="1" dirty="0" err="1"/>
            <a:t>komprehensif</a:t>
          </a:r>
          <a:endParaRPr lang="en-US" sz="1800" b="1" dirty="0"/>
        </a:p>
      </dgm:t>
    </dgm:pt>
    <dgm:pt modelId="{814D6201-A4D5-4A69-B3F2-4AE7B45211FD}" type="parTrans" cxnId="{165D76FA-A464-410A-BB5E-AD6B3704CF39}">
      <dgm:prSet/>
      <dgm:spPr/>
      <dgm:t>
        <a:bodyPr/>
        <a:lstStyle/>
        <a:p>
          <a:pPr algn="just"/>
          <a:endParaRPr lang="en-US" sz="1800"/>
        </a:p>
      </dgm:t>
    </dgm:pt>
    <dgm:pt modelId="{0174B5B2-0730-4677-B769-B4DDC7597C51}" type="sibTrans" cxnId="{165D76FA-A464-410A-BB5E-AD6B3704CF39}">
      <dgm:prSet/>
      <dgm:spPr/>
      <dgm:t>
        <a:bodyPr/>
        <a:lstStyle/>
        <a:p>
          <a:pPr algn="just"/>
          <a:endParaRPr lang="en-US" sz="1800"/>
        </a:p>
      </dgm:t>
    </dgm:pt>
    <dgm:pt modelId="{21E46946-8EBB-4691-BF05-E2208F81F5D5}" type="pres">
      <dgm:prSet presAssocID="{93556236-52CA-469C-A29F-44352A8292DA}" presName="linearFlow" presStyleCnt="0">
        <dgm:presLayoutVars>
          <dgm:dir/>
          <dgm:animLvl val="lvl"/>
          <dgm:resizeHandles val="exact"/>
        </dgm:presLayoutVars>
      </dgm:prSet>
      <dgm:spPr/>
    </dgm:pt>
    <dgm:pt modelId="{8767BC34-496A-4287-86E0-268B416FFF47}" type="pres">
      <dgm:prSet presAssocID="{86E6E9CA-28DE-4363-A6FB-7736AE7A077A}" presName="composite" presStyleCnt="0"/>
      <dgm:spPr/>
    </dgm:pt>
    <dgm:pt modelId="{A7AD9855-3275-445B-976B-351B10777370}" type="pres">
      <dgm:prSet presAssocID="{86E6E9CA-28DE-4363-A6FB-7736AE7A077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D6629E0-CAAB-4763-A37B-1339DBF74B1D}" type="pres">
      <dgm:prSet presAssocID="{86E6E9CA-28DE-4363-A6FB-7736AE7A077A}" presName="descendantText" presStyleLbl="alignAcc1" presStyleIdx="0" presStyleCnt="4">
        <dgm:presLayoutVars>
          <dgm:bulletEnabled val="1"/>
        </dgm:presLayoutVars>
      </dgm:prSet>
      <dgm:spPr/>
    </dgm:pt>
    <dgm:pt modelId="{84630161-0819-438D-9FF9-B9EA4B0EFBCB}" type="pres">
      <dgm:prSet presAssocID="{8D5DC5DA-FA8F-4E29-893C-D2D7BC1FF1DF}" presName="sp" presStyleCnt="0"/>
      <dgm:spPr/>
    </dgm:pt>
    <dgm:pt modelId="{1B45D1FF-318B-40C6-985B-91820970D486}" type="pres">
      <dgm:prSet presAssocID="{0A7BDB96-A863-41D6-8783-53D0964B3E6B}" presName="composite" presStyleCnt="0"/>
      <dgm:spPr/>
    </dgm:pt>
    <dgm:pt modelId="{FFD315EE-4EB2-4191-934B-EFC9AF285298}" type="pres">
      <dgm:prSet presAssocID="{0A7BDB96-A863-41D6-8783-53D0964B3E6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9374181-56B0-4B41-A3BE-298D3A3D747A}" type="pres">
      <dgm:prSet presAssocID="{0A7BDB96-A863-41D6-8783-53D0964B3E6B}" presName="descendantText" presStyleLbl="alignAcc1" presStyleIdx="1" presStyleCnt="4">
        <dgm:presLayoutVars>
          <dgm:bulletEnabled val="1"/>
        </dgm:presLayoutVars>
      </dgm:prSet>
      <dgm:spPr/>
    </dgm:pt>
    <dgm:pt modelId="{FC6AB6F6-CCCB-4315-90B3-8685A175F473}" type="pres">
      <dgm:prSet presAssocID="{09795E56-CC58-40BC-9755-E6F288DAEEA5}" presName="sp" presStyleCnt="0"/>
      <dgm:spPr/>
    </dgm:pt>
    <dgm:pt modelId="{B4161CBF-86C7-4B77-8207-1B3DE141B020}" type="pres">
      <dgm:prSet presAssocID="{2C833412-093E-43BA-9555-87D87E1C8901}" presName="composite" presStyleCnt="0"/>
      <dgm:spPr/>
    </dgm:pt>
    <dgm:pt modelId="{80097414-9E42-411E-AB04-DC31B71674C6}" type="pres">
      <dgm:prSet presAssocID="{2C833412-093E-43BA-9555-87D87E1C890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33DD489-4431-48A5-9288-64092450E4F0}" type="pres">
      <dgm:prSet presAssocID="{2C833412-093E-43BA-9555-87D87E1C8901}" presName="descendantText" presStyleLbl="alignAcc1" presStyleIdx="2" presStyleCnt="4">
        <dgm:presLayoutVars>
          <dgm:bulletEnabled val="1"/>
        </dgm:presLayoutVars>
      </dgm:prSet>
      <dgm:spPr/>
    </dgm:pt>
    <dgm:pt modelId="{D8423765-0198-4F71-9009-879D6C31D3C0}" type="pres">
      <dgm:prSet presAssocID="{5AF0B94D-1238-4C81-897E-D8982D7E85D9}" presName="sp" presStyleCnt="0"/>
      <dgm:spPr/>
    </dgm:pt>
    <dgm:pt modelId="{CC741178-6C80-427E-97E1-109A4FA1FD69}" type="pres">
      <dgm:prSet presAssocID="{9DFE847C-F185-43CA-9502-C667BD277881}" presName="composite" presStyleCnt="0"/>
      <dgm:spPr/>
    </dgm:pt>
    <dgm:pt modelId="{E9757160-9129-4414-B786-14776B3846F8}" type="pres">
      <dgm:prSet presAssocID="{9DFE847C-F185-43CA-9502-C667BD277881}" presName="parentText" presStyleLbl="alignNode1" presStyleIdx="3" presStyleCnt="4" custScaleY="131208" custLinFactNeighborY="-21051">
        <dgm:presLayoutVars>
          <dgm:chMax val="1"/>
          <dgm:bulletEnabled val="1"/>
        </dgm:presLayoutVars>
      </dgm:prSet>
      <dgm:spPr/>
    </dgm:pt>
    <dgm:pt modelId="{252DD50E-C43F-4037-A73A-63976FE8ECE8}" type="pres">
      <dgm:prSet presAssocID="{9DFE847C-F185-43CA-9502-C667BD277881}" presName="descendantText" presStyleLbl="alignAcc1" presStyleIdx="3" presStyleCnt="4" custScaleY="193414" custLinFactNeighborY="-4211">
        <dgm:presLayoutVars>
          <dgm:bulletEnabled val="1"/>
        </dgm:presLayoutVars>
      </dgm:prSet>
      <dgm:spPr/>
    </dgm:pt>
  </dgm:ptLst>
  <dgm:cxnLst>
    <dgm:cxn modelId="{4E35540E-9BD5-454D-8CC3-7F57FE36223D}" type="presOf" srcId="{0A7BDB96-A863-41D6-8783-53D0964B3E6B}" destId="{FFD315EE-4EB2-4191-934B-EFC9AF285298}" srcOrd="0" destOrd="0" presId="urn:microsoft.com/office/officeart/2005/8/layout/chevron2"/>
    <dgm:cxn modelId="{8B6FB810-7038-47E6-8789-B3A633B6C355}" srcId="{93556236-52CA-469C-A29F-44352A8292DA}" destId="{86E6E9CA-28DE-4363-A6FB-7736AE7A077A}" srcOrd="0" destOrd="0" parTransId="{E9D8FE1E-DC2D-4EE6-A56C-3328998AA2DA}" sibTransId="{8D5DC5DA-FA8F-4E29-893C-D2D7BC1FF1DF}"/>
    <dgm:cxn modelId="{433E7014-E6CF-4623-AF9A-71813BDC0ADF}" type="presOf" srcId="{2C833412-093E-43BA-9555-87D87E1C8901}" destId="{80097414-9E42-411E-AB04-DC31B71674C6}" srcOrd="0" destOrd="0" presId="urn:microsoft.com/office/officeart/2005/8/layout/chevron2"/>
    <dgm:cxn modelId="{D1491120-A9FE-435A-911C-5EAE605DD48E}" srcId="{0A7BDB96-A863-41D6-8783-53D0964B3E6B}" destId="{950D0059-2B00-403A-9EDF-3A8A73BF547A}" srcOrd="0" destOrd="0" parTransId="{5EF247E5-1338-43D3-A6F4-F348A75FEB26}" sibTransId="{CA763FDC-52D6-4F98-BF1D-6135D034C531}"/>
    <dgm:cxn modelId="{61D83F29-2E7F-4B15-A0C4-C2733E5A60E0}" type="presOf" srcId="{30C777CA-5BEA-42E2-8F51-6F1F6D002D84}" destId="{9D6629E0-CAAB-4763-A37B-1339DBF74B1D}" srcOrd="0" destOrd="0" presId="urn:microsoft.com/office/officeart/2005/8/layout/chevron2"/>
    <dgm:cxn modelId="{1673C17A-58D6-449B-A13A-96C2BE956C61}" srcId="{86E6E9CA-28DE-4363-A6FB-7736AE7A077A}" destId="{30C777CA-5BEA-42E2-8F51-6F1F6D002D84}" srcOrd="0" destOrd="0" parTransId="{26C67E4E-233E-44EE-AB01-A889BC854616}" sibTransId="{2F2B38FE-613F-487C-972B-556741B053F4}"/>
    <dgm:cxn modelId="{13A36180-A441-4F1F-B2AD-A6B21B0FFA11}" srcId="{93556236-52CA-469C-A29F-44352A8292DA}" destId="{9DFE847C-F185-43CA-9502-C667BD277881}" srcOrd="3" destOrd="0" parTransId="{57D29339-3DF7-43E1-96E6-E9CD0F7D2FDF}" sibTransId="{4BF2FB63-C6F0-4205-A39F-C909DEF22A69}"/>
    <dgm:cxn modelId="{9C9BF590-2CFD-4001-9A5D-903E727C80A8}" type="presOf" srcId="{950D0059-2B00-403A-9EDF-3A8A73BF547A}" destId="{89374181-56B0-4B41-A3BE-298D3A3D747A}" srcOrd="0" destOrd="0" presId="urn:microsoft.com/office/officeart/2005/8/layout/chevron2"/>
    <dgm:cxn modelId="{F98EEFB7-B1AA-4E23-9085-47856349C352}" srcId="{2C833412-093E-43BA-9555-87D87E1C8901}" destId="{F969F649-DC1F-46B5-8A6F-9479F384D00E}" srcOrd="0" destOrd="0" parTransId="{188CFF7E-ED97-4A31-8C75-13D9795DB1B9}" sibTransId="{E19FEE40-EB79-4B08-AE1E-D38ECA840393}"/>
    <dgm:cxn modelId="{B1B595BD-58BA-4089-91F7-173221651ED6}" srcId="{93556236-52CA-469C-A29F-44352A8292DA}" destId="{0A7BDB96-A863-41D6-8783-53D0964B3E6B}" srcOrd="1" destOrd="0" parTransId="{6349C3A8-2DE9-4448-BAEB-1F3C0D843C5F}" sibTransId="{09795E56-CC58-40BC-9755-E6F288DAEEA5}"/>
    <dgm:cxn modelId="{BF034FBF-D3C1-4D11-B5F9-BBEF8F6AC08A}" type="presOf" srcId="{9DFE847C-F185-43CA-9502-C667BD277881}" destId="{E9757160-9129-4414-B786-14776B3846F8}" srcOrd="0" destOrd="0" presId="urn:microsoft.com/office/officeart/2005/8/layout/chevron2"/>
    <dgm:cxn modelId="{A812E2C1-C3AD-44D2-B968-717400778F79}" srcId="{93556236-52CA-469C-A29F-44352A8292DA}" destId="{2C833412-093E-43BA-9555-87D87E1C8901}" srcOrd="2" destOrd="0" parTransId="{8DDDD7D7-CAB1-41FB-8846-90F796A8A733}" sibTransId="{5AF0B94D-1238-4C81-897E-D8982D7E85D9}"/>
    <dgm:cxn modelId="{998C83D8-073E-4009-9B19-47D14D9003F7}" type="presOf" srcId="{86E6E9CA-28DE-4363-A6FB-7736AE7A077A}" destId="{A7AD9855-3275-445B-976B-351B10777370}" srcOrd="0" destOrd="0" presId="urn:microsoft.com/office/officeart/2005/8/layout/chevron2"/>
    <dgm:cxn modelId="{00814EDC-9D58-4378-A89A-E0FE6672C99B}" type="presOf" srcId="{F969F649-DC1F-46B5-8A6F-9479F384D00E}" destId="{333DD489-4431-48A5-9288-64092450E4F0}" srcOrd="0" destOrd="0" presId="urn:microsoft.com/office/officeart/2005/8/layout/chevron2"/>
    <dgm:cxn modelId="{7CFE05E6-C065-4775-90F5-28DCB9F6F98E}" type="presOf" srcId="{5072211B-9B6E-406B-9BB4-71D9E3704135}" destId="{252DD50E-C43F-4037-A73A-63976FE8ECE8}" srcOrd="0" destOrd="0" presId="urn:microsoft.com/office/officeart/2005/8/layout/chevron2"/>
    <dgm:cxn modelId="{CE42E4F3-AF76-4EFE-846C-F0EC8C4BD2DF}" type="presOf" srcId="{93556236-52CA-469C-A29F-44352A8292DA}" destId="{21E46946-8EBB-4691-BF05-E2208F81F5D5}" srcOrd="0" destOrd="0" presId="urn:microsoft.com/office/officeart/2005/8/layout/chevron2"/>
    <dgm:cxn modelId="{165D76FA-A464-410A-BB5E-AD6B3704CF39}" srcId="{9DFE847C-F185-43CA-9502-C667BD277881}" destId="{5072211B-9B6E-406B-9BB4-71D9E3704135}" srcOrd="0" destOrd="0" parTransId="{814D6201-A4D5-4A69-B3F2-4AE7B45211FD}" sibTransId="{0174B5B2-0730-4677-B769-B4DDC7597C51}"/>
    <dgm:cxn modelId="{DB79950B-157B-4768-BDAB-D365237F77B7}" type="presParOf" srcId="{21E46946-8EBB-4691-BF05-E2208F81F5D5}" destId="{8767BC34-496A-4287-86E0-268B416FFF47}" srcOrd="0" destOrd="0" presId="urn:microsoft.com/office/officeart/2005/8/layout/chevron2"/>
    <dgm:cxn modelId="{45E4479B-0D1B-4060-B7DF-3810F3064749}" type="presParOf" srcId="{8767BC34-496A-4287-86E0-268B416FFF47}" destId="{A7AD9855-3275-445B-976B-351B10777370}" srcOrd="0" destOrd="0" presId="urn:microsoft.com/office/officeart/2005/8/layout/chevron2"/>
    <dgm:cxn modelId="{0A777984-E033-4D2A-A007-85887BB09DD8}" type="presParOf" srcId="{8767BC34-496A-4287-86E0-268B416FFF47}" destId="{9D6629E0-CAAB-4763-A37B-1339DBF74B1D}" srcOrd="1" destOrd="0" presId="urn:microsoft.com/office/officeart/2005/8/layout/chevron2"/>
    <dgm:cxn modelId="{04738A1C-0413-408D-9B68-19DF4EC453DA}" type="presParOf" srcId="{21E46946-8EBB-4691-BF05-E2208F81F5D5}" destId="{84630161-0819-438D-9FF9-B9EA4B0EFBCB}" srcOrd="1" destOrd="0" presId="urn:microsoft.com/office/officeart/2005/8/layout/chevron2"/>
    <dgm:cxn modelId="{6218F403-294F-44A2-9DB2-C9E013FBF9FC}" type="presParOf" srcId="{21E46946-8EBB-4691-BF05-E2208F81F5D5}" destId="{1B45D1FF-318B-40C6-985B-91820970D486}" srcOrd="2" destOrd="0" presId="urn:microsoft.com/office/officeart/2005/8/layout/chevron2"/>
    <dgm:cxn modelId="{9CF363EE-8960-428C-AF9A-7C29C59CB956}" type="presParOf" srcId="{1B45D1FF-318B-40C6-985B-91820970D486}" destId="{FFD315EE-4EB2-4191-934B-EFC9AF285298}" srcOrd="0" destOrd="0" presId="urn:microsoft.com/office/officeart/2005/8/layout/chevron2"/>
    <dgm:cxn modelId="{32E78624-1445-4128-AFAC-C57B1009BC24}" type="presParOf" srcId="{1B45D1FF-318B-40C6-985B-91820970D486}" destId="{89374181-56B0-4B41-A3BE-298D3A3D747A}" srcOrd="1" destOrd="0" presId="urn:microsoft.com/office/officeart/2005/8/layout/chevron2"/>
    <dgm:cxn modelId="{833EE3B8-A9BF-48E8-97C3-B79274C5FFB9}" type="presParOf" srcId="{21E46946-8EBB-4691-BF05-E2208F81F5D5}" destId="{FC6AB6F6-CCCB-4315-90B3-8685A175F473}" srcOrd="3" destOrd="0" presId="urn:microsoft.com/office/officeart/2005/8/layout/chevron2"/>
    <dgm:cxn modelId="{83FFC7D9-4899-4051-9AC6-027DB7528A03}" type="presParOf" srcId="{21E46946-8EBB-4691-BF05-E2208F81F5D5}" destId="{B4161CBF-86C7-4B77-8207-1B3DE141B020}" srcOrd="4" destOrd="0" presId="urn:microsoft.com/office/officeart/2005/8/layout/chevron2"/>
    <dgm:cxn modelId="{03342DC0-2DE3-4973-8226-C586ABBAD92D}" type="presParOf" srcId="{B4161CBF-86C7-4B77-8207-1B3DE141B020}" destId="{80097414-9E42-411E-AB04-DC31B71674C6}" srcOrd="0" destOrd="0" presId="urn:microsoft.com/office/officeart/2005/8/layout/chevron2"/>
    <dgm:cxn modelId="{4C2AD753-1F1A-470E-9591-3166DCEEEF47}" type="presParOf" srcId="{B4161CBF-86C7-4B77-8207-1B3DE141B020}" destId="{333DD489-4431-48A5-9288-64092450E4F0}" srcOrd="1" destOrd="0" presId="urn:microsoft.com/office/officeart/2005/8/layout/chevron2"/>
    <dgm:cxn modelId="{77737709-0A4C-426E-8865-769E9BA7D32F}" type="presParOf" srcId="{21E46946-8EBB-4691-BF05-E2208F81F5D5}" destId="{D8423765-0198-4F71-9009-879D6C31D3C0}" srcOrd="5" destOrd="0" presId="urn:microsoft.com/office/officeart/2005/8/layout/chevron2"/>
    <dgm:cxn modelId="{0DF70B7A-BE8B-43E9-B4CE-E8BE4FCAC94E}" type="presParOf" srcId="{21E46946-8EBB-4691-BF05-E2208F81F5D5}" destId="{CC741178-6C80-427E-97E1-109A4FA1FD69}" srcOrd="6" destOrd="0" presId="urn:microsoft.com/office/officeart/2005/8/layout/chevron2"/>
    <dgm:cxn modelId="{7B8E4013-3CC7-4FCE-B7E0-F0B520998137}" type="presParOf" srcId="{CC741178-6C80-427E-97E1-109A4FA1FD69}" destId="{E9757160-9129-4414-B786-14776B3846F8}" srcOrd="0" destOrd="0" presId="urn:microsoft.com/office/officeart/2005/8/layout/chevron2"/>
    <dgm:cxn modelId="{FC5514D7-9E7D-406E-BCEB-E14F5C9BC60E}" type="presParOf" srcId="{CC741178-6C80-427E-97E1-109A4FA1FD69}" destId="{252DD50E-C43F-4037-A73A-63976FE8EC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33E12C-6CD7-42BD-8E6E-39C3E766E7BD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</dgm:pt>
    <dgm:pt modelId="{6D786C41-0CC5-4E6A-96C3-EF0E38A26277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tetap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dipakai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sementara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170AC6-7013-4C79-B80E-249EC4A4A724}" type="parTrans" cxnId="{B7E7835D-6E31-4BE4-9AD5-78DFA0817690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329376-A6EF-4837-9959-41AE9C0B8B2C}" type="sibTrans" cxnId="{B7E7835D-6E31-4BE4-9AD5-78DFA0817690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D67B52-CDEF-4B53-A837-07C50AEDE812}">
      <dgm:prSet phldrT="[Text]" custT="1"/>
      <dgm:spPr/>
      <dgm:t>
        <a:bodyPr/>
        <a:lstStyle/>
        <a:p>
          <a:r>
            <a:rPr lang="sv-SE" sz="1800" dirty="0">
              <a:solidFill>
                <a:schemeClr val="tx1">
                  <a:lumMod val="95000"/>
                  <a:lumOff val="5000"/>
                </a:schemeClr>
              </a:solidFill>
            </a:rPr>
            <a:t>jumlah tercatat bruto dari setiap aset tetap yang telah disusutkan penuh dan masih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digunakan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314E14-F89F-4A7E-84CA-4F8F570D9FD5}" type="parTrans" cxnId="{9CA78C7D-E406-4F79-8D84-940968A8BCB8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B7040F-D993-4C6E-AE05-D8E262DA91E8}" type="sibTrans" cxnId="{9CA78C7D-E406-4F79-8D84-940968A8BCB8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E4CEC0-7209-4AEA-A77D-8C9B7E16AD32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tetap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dihentikan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penggunaan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aktif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diklasifikasikan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sebagai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tersedia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dijual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729E7DE-6AC6-4AE1-8A25-316D5CAFFF03}" type="parTrans" cxnId="{C96CB367-3422-4581-8003-C711AAFA11CF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C17F79-0919-4FD3-86EF-A92B45F64C70}" type="sibTrans" cxnId="{C96CB367-3422-4581-8003-C711AAFA11CF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2206BE6-525F-446D-9004-65E7BC4594F4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wajar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tetap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apabila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berbeda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secara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material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model </a:t>
          </a:r>
          <a:r>
            <a:rPr lang="en-US" sz="18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biaya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6E0C512-2691-4CEC-8380-E342BC77B48E}" type="parTrans" cxnId="{6E16C9C3-AD32-4C6D-A145-A6E998996AB6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5D41CE2-E1AE-4C8F-889B-DF0A929B5CE0}" type="sibTrans" cxnId="{6E16C9C3-AD32-4C6D-A145-A6E998996AB6}">
      <dgm:prSet/>
      <dgm:spPr/>
      <dgm:t>
        <a:bodyPr/>
        <a:lstStyle/>
        <a:p>
          <a:endParaRPr lang="en-US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8B898E-06CE-4AEA-9330-E9A4C88CDA54}" type="pres">
      <dgm:prSet presAssocID="{9133E12C-6CD7-42BD-8E6E-39C3E766E7BD}" presName="linearFlow" presStyleCnt="0">
        <dgm:presLayoutVars>
          <dgm:dir/>
          <dgm:resizeHandles val="exact"/>
        </dgm:presLayoutVars>
      </dgm:prSet>
      <dgm:spPr/>
    </dgm:pt>
    <dgm:pt modelId="{98B967BC-239A-45EB-A126-2BF7C9707FCE}" type="pres">
      <dgm:prSet presAssocID="{6D786C41-0CC5-4E6A-96C3-EF0E38A26277}" presName="composite" presStyleCnt="0"/>
      <dgm:spPr/>
    </dgm:pt>
    <dgm:pt modelId="{8F67C0C3-E5BA-4BBD-9E15-FE5E2D50DAB1}" type="pres">
      <dgm:prSet presAssocID="{6D786C41-0CC5-4E6A-96C3-EF0E38A26277}" presName="imgShp" presStyleLbl="fgImgPlace1" presStyleIdx="0" presStyleCnt="4"/>
      <dgm:spPr/>
    </dgm:pt>
    <dgm:pt modelId="{94E34339-0E77-4B11-B974-38B462E285A2}" type="pres">
      <dgm:prSet presAssocID="{6D786C41-0CC5-4E6A-96C3-EF0E38A26277}" presName="txShp" presStyleLbl="node1" presStyleIdx="0" presStyleCnt="4">
        <dgm:presLayoutVars>
          <dgm:bulletEnabled val="1"/>
        </dgm:presLayoutVars>
      </dgm:prSet>
      <dgm:spPr/>
    </dgm:pt>
    <dgm:pt modelId="{927F7649-3ED8-4E97-AA5B-C7958B176019}" type="pres">
      <dgm:prSet presAssocID="{6C329376-A6EF-4837-9959-41AE9C0B8B2C}" presName="spacing" presStyleCnt="0"/>
      <dgm:spPr/>
    </dgm:pt>
    <dgm:pt modelId="{32C2ED9F-D4BE-4E79-B295-023E14E5127A}" type="pres">
      <dgm:prSet presAssocID="{A8D67B52-CDEF-4B53-A837-07C50AEDE812}" presName="composite" presStyleCnt="0"/>
      <dgm:spPr/>
    </dgm:pt>
    <dgm:pt modelId="{4A411956-B95B-439D-9845-4AA488D549BB}" type="pres">
      <dgm:prSet presAssocID="{A8D67B52-CDEF-4B53-A837-07C50AEDE812}" presName="imgShp" presStyleLbl="fgImgPlace1" presStyleIdx="1" presStyleCnt="4"/>
      <dgm:spPr/>
    </dgm:pt>
    <dgm:pt modelId="{E94ED973-826E-45AB-B9B1-B1C69B961895}" type="pres">
      <dgm:prSet presAssocID="{A8D67B52-CDEF-4B53-A837-07C50AEDE812}" presName="txShp" presStyleLbl="node1" presStyleIdx="1" presStyleCnt="4">
        <dgm:presLayoutVars>
          <dgm:bulletEnabled val="1"/>
        </dgm:presLayoutVars>
      </dgm:prSet>
      <dgm:spPr/>
    </dgm:pt>
    <dgm:pt modelId="{916374C9-1661-4F14-B7BF-51FA8A3B3F8D}" type="pres">
      <dgm:prSet presAssocID="{20B7040F-D993-4C6E-AE05-D8E262DA91E8}" presName="spacing" presStyleCnt="0"/>
      <dgm:spPr/>
    </dgm:pt>
    <dgm:pt modelId="{C5F2E31D-6FDF-422F-A9B5-4C1648C19045}" type="pres">
      <dgm:prSet presAssocID="{D7E4CEC0-7209-4AEA-A77D-8C9B7E16AD32}" presName="composite" presStyleCnt="0"/>
      <dgm:spPr/>
    </dgm:pt>
    <dgm:pt modelId="{D29EB359-C585-426B-B076-A3B430793C95}" type="pres">
      <dgm:prSet presAssocID="{D7E4CEC0-7209-4AEA-A77D-8C9B7E16AD32}" presName="imgShp" presStyleLbl="fgImgPlace1" presStyleIdx="2" presStyleCnt="4"/>
      <dgm:spPr/>
    </dgm:pt>
    <dgm:pt modelId="{FBB170B4-D56C-4EDA-BCDE-5CE80C848DBA}" type="pres">
      <dgm:prSet presAssocID="{D7E4CEC0-7209-4AEA-A77D-8C9B7E16AD32}" presName="txShp" presStyleLbl="node1" presStyleIdx="2" presStyleCnt="4">
        <dgm:presLayoutVars>
          <dgm:bulletEnabled val="1"/>
        </dgm:presLayoutVars>
      </dgm:prSet>
      <dgm:spPr/>
    </dgm:pt>
    <dgm:pt modelId="{6E777093-FD54-4403-8195-40540BB0C020}" type="pres">
      <dgm:prSet presAssocID="{08C17F79-0919-4FD3-86EF-A92B45F64C70}" presName="spacing" presStyleCnt="0"/>
      <dgm:spPr/>
    </dgm:pt>
    <dgm:pt modelId="{2831B2F8-9CCA-43FF-BD23-B56353C93F34}" type="pres">
      <dgm:prSet presAssocID="{82206BE6-525F-446D-9004-65E7BC4594F4}" presName="composite" presStyleCnt="0"/>
      <dgm:spPr/>
    </dgm:pt>
    <dgm:pt modelId="{3B627192-629B-40B4-B8EB-975AD87EED5C}" type="pres">
      <dgm:prSet presAssocID="{82206BE6-525F-446D-9004-65E7BC4594F4}" presName="imgShp" presStyleLbl="fgImgPlace1" presStyleIdx="3" presStyleCnt="4"/>
      <dgm:spPr/>
    </dgm:pt>
    <dgm:pt modelId="{C1DE55F8-F0FE-488E-83F1-9963C1F55B8B}" type="pres">
      <dgm:prSet presAssocID="{82206BE6-525F-446D-9004-65E7BC4594F4}" presName="txShp" presStyleLbl="node1" presStyleIdx="3" presStyleCnt="4">
        <dgm:presLayoutVars>
          <dgm:bulletEnabled val="1"/>
        </dgm:presLayoutVars>
      </dgm:prSet>
      <dgm:spPr/>
    </dgm:pt>
  </dgm:ptLst>
  <dgm:cxnLst>
    <dgm:cxn modelId="{B7E7835D-6E31-4BE4-9AD5-78DFA0817690}" srcId="{9133E12C-6CD7-42BD-8E6E-39C3E766E7BD}" destId="{6D786C41-0CC5-4E6A-96C3-EF0E38A26277}" srcOrd="0" destOrd="0" parTransId="{0D170AC6-7013-4C79-B80E-249EC4A4A724}" sibTransId="{6C329376-A6EF-4837-9959-41AE9C0B8B2C}"/>
    <dgm:cxn modelId="{C96CB367-3422-4581-8003-C711AAFA11CF}" srcId="{9133E12C-6CD7-42BD-8E6E-39C3E766E7BD}" destId="{D7E4CEC0-7209-4AEA-A77D-8C9B7E16AD32}" srcOrd="2" destOrd="0" parTransId="{3729E7DE-6AC6-4AE1-8A25-316D5CAFFF03}" sibTransId="{08C17F79-0919-4FD3-86EF-A92B45F64C70}"/>
    <dgm:cxn modelId="{E3DCF14F-676F-42ED-A970-D38BF1F64172}" type="presOf" srcId="{A8D67B52-CDEF-4B53-A837-07C50AEDE812}" destId="{E94ED973-826E-45AB-B9B1-B1C69B961895}" srcOrd="0" destOrd="0" presId="urn:microsoft.com/office/officeart/2005/8/layout/vList3"/>
    <dgm:cxn modelId="{D0BBEE52-C37D-443D-A07E-EFBAD5BCF58C}" type="presOf" srcId="{D7E4CEC0-7209-4AEA-A77D-8C9B7E16AD32}" destId="{FBB170B4-D56C-4EDA-BCDE-5CE80C848DBA}" srcOrd="0" destOrd="0" presId="urn:microsoft.com/office/officeart/2005/8/layout/vList3"/>
    <dgm:cxn modelId="{9CA78C7D-E406-4F79-8D84-940968A8BCB8}" srcId="{9133E12C-6CD7-42BD-8E6E-39C3E766E7BD}" destId="{A8D67B52-CDEF-4B53-A837-07C50AEDE812}" srcOrd="1" destOrd="0" parTransId="{2F314E14-F89F-4A7E-84CA-4F8F570D9FD5}" sibTransId="{20B7040F-D993-4C6E-AE05-D8E262DA91E8}"/>
    <dgm:cxn modelId="{2B826487-8EEC-445C-A709-A18C9B13FC9C}" type="presOf" srcId="{6D786C41-0CC5-4E6A-96C3-EF0E38A26277}" destId="{94E34339-0E77-4B11-B974-38B462E285A2}" srcOrd="0" destOrd="0" presId="urn:microsoft.com/office/officeart/2005/8/layout/vList3"/>
    <dgm:cxn modelId="{C4436C88-4785-4F71-B80C-864F3D12AFD2}" type="presOf" srcId="{82206BE6-525F-446D-9004-65E7BC4594F4}" destId="{C1DE55F8-F0FE-488E-83F1-9963C1F55B8B}" srcOrd="0" destOrd="0" presId="urn:microsoft.com/office/officeart/2005/8/layout/vList3"/>
    <dgm:cxn modelId="{CE543ABA-BCB9-4D32-AB52-5AFD9628EEF9}" type="presOf" srcId="{9133E12C-6CD7-42BD-8E6E-39C3E766E7BD}" destId="{538B898E-06CE-4AEA-9330-E9A4C88CDA54}" srcOrd="0" destOrd="0" presId="urn:microsoft.com/office/officeart/2005/8/layout/vList3"/>
    <dgm:cxn modelId="{6E16C9C3-AD32-4C6D-A145-A6E998996AB6}" srcId="{9133E12C-6CD7-42BD-8E6E-39C3E766E7BD}" destId="{82206BE6-525F-446D-9004-65E7BC4594F4}" srcOrd="3" destOrd="0" parTransId="{46E0C512-2691-4CEC-8380-E342BC77B48E}" sibTransId="{F5D41CE2-E1AE-4C8F-889B-DF0A929B5CE0}"/>
    <dgm:cxn modelId="{4E6BD8F1-B591-42F7-9857-83816057CBBF}" type="presParOf" srcId="{538B898E-06CE-4AEA-9330-E9A4C88CDA54}" destId="{98B967BC-239A-45EB-A126-2BF7C9707FCE}" srcOrd="0" destOrd="0" presId="urn:microsoft.com/office/officeart/2005/8/layout/vList3"/>
    <dgm:cxn modelId="{81359566-8289-494A-9CA1-B4C47B8A6CA0}" type="presParOf" srcId="{98B967BC-239A-45EB-A126-2BF7C9707FCE}" destId="{8F67C0C3-E5BA-4BBD-9E15-FE5E2D50DAB1}" srcOrd="0" destOrd="0" presId="urn:microsoft.com/office/officeart/2005/8/layout/vList3"/>
    <dgm:cxn modelId="{2CEAB831-3EAE-4AA1-B6BB-CE538CD33EAD}" type="presParOf" srcId="{98B967BC-239A-45EB-A126-2BF7C9707FCE}" destId="{94E34339-0E77-4B11-B974-38B462E285A2}" srcOrd="1" destOrd="0" presId="urn:microsoft.com/office/officeart/2005/8/layout/vList3"/>
    <dgm:cxn modelId="{1872BC22-74CC-443B-B0AA-527146781F1A}" type="presParOf" srcId="{538B898E-06CE-4AEA-9330-E9A4C88CDA54}" destId="{927F7649-3ED8-4E97-AA5B-C7958B176019}" srcOrd="1" destOrd="0" presId="urn:microsoft.com/office/officeart/2005/8/layout/vList3"/>
    <dgm:cxn modelId="{8A18C38C-FE72-4FF6-88D6-C9B9C9CC900A}" type="presParOf" srcId="{538B898E-06CE-4AEA-9330-E9A4C88CDA54}" destId="{32C2ED9F-D4BE-4E79-B295-023E14E5127A}" srcOrd="2" destOrd="0" presId="urn:microsoft.com/office/officeart/2005/8/layout/vList3"/>
    <dgm:cxn modelId="{5D4BCC1D-ACBD-4AF6-A37D-91649E8495BC}" type="presParOf" srcId="{32C2ED9F-D4BE-4E79-B295-023E14E5127A}" destId="{4A411956-B95B-439D-9845-4AA488D549BB}" srcOrd="0" destOrd="0" presId="urn:microsoft.com/office/officeart/2005/8/layout/vList3"/>
    <dgm:cxn modelId="{3186212E-625A-434B-BC79-39F5BB5D323D}" type="presParOf" srcId="{32C2ED9F-D4BE-4E79-B295-023E14E5127A}" destId="{E94ED973-826E-45AB-B9B1-B1C69B961895}" srcOrd="1" destOrd="0" presId="urn:microsoft.com/office/officeart/2005/8/layout/vList3"/>
    <dgm:cxn modelId="{DBB79817-AE89-4D33-AC33-6B9B5E3C3BC4}" type="presParOf" srcId="{538B898E-06CE-4AEA-9330-E9A4C88CDA54}" destId="{916374C9-1661-4F14-B7BF-51FA8A3B3F8D}" srcOrd="3" destOrd="0" presId="urn:microsoft.com/office/officeart/2005/8/layout/vList3"/>
    <dgm:cxn modelId="{1515AB97-FC7E-4B36-9774-9500C12A54E0}" type="presParOf" srcId="{538B898E-06CE-4AEA-9330-E9A4C88CDA54}" destId="{C5F2E31D-6FDF-422F-A9B5-4C1648C19045}" srcOrd="4" destOrd="0" presId="urn:microsoft.com/office/officeart/2005/8/layout/vList3"/>
    <dgm:cxn modelId="{8FB6C754-B0E4-45A8-AEC9-88DAC8ACF021}" type="presParOf" srcId="{C5F2E31D-6FDF-422F-A9B5-4C1648C19045}" destId="{D29EB359-C585-426B-B076-A3B430793C95}" srcOrd="0" destOrd="0" presId="urn:microsoft.com/office/officeart/2005/8/layout/vList3"/>
    <dgm:cxn modelId="{EF10EFD4-A245-4027-B519-BD7ED52FA362}" type="presParOf" srcId="{C5F2E31D-6FDF-422F-A9B5-4C1648C19045}" destId="{FBB170B4-D56C-4EDA-BCDE-5CE80C848DBA}" srcOrd="1" destOrd="0" presId="urn:microsoft.com/office/officeart/2005/8/layout/vList3"/>
    <dgm:cxn modelId="{05A50ED3-A62F-4F08-B405-5024B2850A63}" type="presParOf" srcId="{538B898E-06CE-4AEA-9330-E9A4C88CDA54}" destId="{6E777093-FD54-4403-8195-40540BB0C020}" srcOrd="5" destOrd="0" presId="urn:microsoft.com/office/officeart/2005/8/layout/vList3"/>
    <dgm:cxn modelId="{7683295B-FD69-4D5E-9A44-64D4CF873D4A}" type="presParOf" srcId="{538B898E-06CE-4AEA-9330-E9A4C88CDA54}" destId="{2831B2F8-9CCA-43FF-BD23-B56353C93F34}" srcOrd="6" destOrd="0" presId="urn:microsoft.com/office/officeart/2005/8/layout/vList3"/>
    <dgm:cxn modelId="{5252908E-521B-4CD8-9DA7-0271C6E56BF1}" type="presParOf" srcId="{2831B2F8-9CCA-43FF-BD23-B56353C93F34}" destId="{3B627192-629B-40B4-B8EB-975AD87EED5C}" srcOrd="0" destOrd="0" presId="urn:microsoft.com/office/officeart/2005/8/layout/vList3"/>
    <dgm:cxn modelId="{9AF47832-48E4-448A-9E60-026DC71E4467}" type="presParOf" srcId="{2831B2F8-9CCA-43FF-BD23-B56353C93F34}" destId="{C1DE55F8-F0FE-488E-83F1-9963C1F55B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946080-3617-4543-BDE1-DEB009744271}" type="doc">
      <dgm:prSet loTypeId="urn:microsoft.com/office/officeart/2005/8/layout/vList2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4F6732-D86B-41EA-996E-E16AA0809BA1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besar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kemungkinan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manfaat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ekonomis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masa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depan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berkenaan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dengan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aset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tersebut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akan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mengalir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entitas</a:t>
          </a:r>
          <a:endParaRPr lang="en-US" sz="1800" dirty="0">
            <a:solidFill>
              <a:schemeClr val="tx1"/>
            </a:solidFill>
          </a:endParaRPr>
        </a:p>
      </dgm:t>
    </dgm:pt>
    <dgm:pt modelId="{CB964658-30A6-4B56-9848-44782C6564BB}" type="parTrans" cxnId="{096288CA-9686-4A8D-9BBF-CB724567DF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00E145-4EEC-4844-9104-1AD928F7EB76}" type="sibTrans" cxnId="{096288CA-9686-4A8D-9BBF-CB724567DF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988F31-4D96-4645-85F0-718026E3F1FC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DAN</a:t>
          </a:r>
        </a:p>
      </dgm:t>
    </dgm:pt>
    <dgm:pt modelId="{887F71C7-E9D4-437D-B0BC-651ED40A702E}" type="parTrans" cxnId="{9F1716E0-7644-4DC3-9D19-F9D87B71ED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D98BCD-1C6E-47E7-9B32-BF3ADC844034}" type="sibTrans" cxnId="{9F1716E0-7644-4DC3-9D19-F9D87B71ED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8B1387-F914-417A-AFBD-42854E4D1784}">
      <dgm:prSet phldrT="[Text]" custT="1"/>
      <dgm:spPr/>
      <dgm:t>
        <a:bodyPr/>
        <a:lstStyle/>
        <a:p>
          <a:r>
            <a:rPr lang="sv-SE" sz="1800" b="1" dirty="0">
              <a:solidFill>
                <a:schemeClr val="tx1"/>
              </a:solidFill>
            </a:rPr>
            <a:t>biaya perolehan </a:t>
          </a:r>
          <a:r>
            <a:rPr lang="sv-SE" sz="1800" dirty="0">
              <a:solidFill>
                <a:schemeClr val="tx1"/>
              </a:solidFill>
            </a:rPr>
            <a:t>aset dapat </a:t>
          </a:r>
          <a:r>
            <a:rPr lang="sv-SE" sz="1800" b="1" dirty="0">
              <a:solidFill>
                <a:schemeClr val="tx1"/>
              </a:solidFill>
            </a:rPr>
            <a:t>diukur secara andal</a:t>
          </a:r>
          <a:endParaRPr lang="en-US" sz="1800" b="1" dirty="0">
            <a:solidFill>
              <a:schemeClr val="tx1"/>
            </a:solidFill>
          </a:endParaRPr>
        </a:p>
      </dgm:t>
    </dgm:pt>
    <dgm:pt modelId="{1F5EE748-ABB0-4EDC-AE83-8204880C4F96}" type="parTrans" cxnId="{47403B5F-6DF8-4926-BF2E-371802E524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0EA7B4-D5FE-4C5E-B1BE-63118578C6B3}" type="sibTrans" cxnId="{47403B5F-6DF8-4926-BF2E-371802E524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3B00AE-1915-4DE1-8E20-AF22567FF52E}" type="pres">
      <dgm:prSet presAssocID="{31946080-3617-4543-BDE1-DEB009744271}" presName="linear" presStyleCnt="0">
        <dgm:presLayoutVars>
          <dgm:animLvl val="lvl"/>
          <dgm:resizeHandles val="exact"/>
        </dgm:presLayoutVars>
      </dgm:prSet>
      <dgm:spPr/>
    </dgm:pt>
    <dgm:pt modelId="{AFA02259-DFA5-4B08-82F6-E58EB7ACC49B}" type="pres">
      <dgm:prSet presAssocID="{FF4F6732-D86B-41EA-996E-E16AA0809BA1}" presName="parentText" presStyleLbl="node1" presStyleIdx="0" presStyleCnt="2" custScaleY="87819">
        <dgm:presLayoutVars>
          <dgm:chMax val="0"/>
          <dgm:bulletEnabled val="1"/>
        </dgm:presLayoutVars>
      </dgm:prSet>
      <dgm:spPr/>
    </dgm:pt>
    <dgm:pt modelId="{6D526987-6D6F-436F-B802-4F1543D5D15F}" type="pres">
      <dgm:prSet presAssocID="{FF4F6732-D86B-41EA-996E-E16AA0809BA1}" presName="childText" presStyleLbl="revTx" presStyleIdx="0" presStyleCnt="1" custScaleY="45221">
        <dgm:presLayoutVars>
          <dgm:bulletEnabled val="1"/>
        </dgm:presLayoutVars>
      </dgm:prSet>
      <dgm:spPr/>
    </dgm:pt>
    <dgm:pt modelId="{918DC50D-2A11-4975-A7E0-629DD1E4F71C}" type="pres">
      <dgm:prSet presAssocID="{308B1387-F914-417A-AFBD-42854E4D1784}" presName="parentText" presStyleLbl="node1" presStyleIdx="1" presStyleCnt="2" custScaleY="78317">
        <dgm:presLayoutVars>
          <dgm:chMax val="0"/>
          <dgm:bulletEnabled val="1"/>
        </dgm:presLayoutVars>
      </dgm:prSet>
      <dgm:spPr/>
    </dgm:pt>
  </dgm:ptLst>
  <dgm:cxnLst>
    <dgm:cxn modelId="{47403B5F-6DF8-4926-BF2E-371802E524B6}" srcId="{31946080-3617-4543-BDE1-DEB009744271}" destId="{308B1387-F914-417A-AFBD-42854E4D1784}" srcOrd="1" destOrd="0" parTransId="{1F5EE748-ABB0-4EDC-AE83-8204880C4F96}" sibTransId="{AE0EA7B4-D5FE-4C5E-B1BE-63118578C6B3}"/>
    <dgm:cxn modelId="{45D2DC8B-5E03-40E9-991E-61245AC3A9A4}" type="presOf" srcId="{31946080-3617-4543-BDE1-DEB009744271}" destId="{193B00AE-1915-4DE1-8E20-AF22567FF52E}" srcOrd="0" destOrd="0" presId="urn:microsoft.com/office/officeart/2005/8/layout/vList2"/>
    <dgm:cxn modelId="{BD9A799B-C547-40E0-9C3E-58C1E163D947}" type="presOf" srcId="{60988F31-4D96-4645-85F0-718026E3F1FC}" destId="{6D526987-6D6F-436F-B802-4F1543D5D15F}" srcOrd="0" destOrd="0" presId="urn:microsoft.com/office/officeart/2005/8/layout/vList2"/>
    <dgm:cxn modelId="{6BF1D0A3-F465-44F4-AD3A-2E43E3C5EA5F}" type="presOf" srcId="{FF4F6732-D86B-41EA-996E-E16AA0809BA1}" destId="{AFA02259-DFA5-4B08-82F6-E58EB7ACC49B}" srcOrd="0" destOrd="0" presId="urn:microsoft.com/office/officeart/2005/8/layout/vList2"/>
    <dgm:cxn modelId="{096288CA-9686-4A8D-9BBF-CB724567DFA1}" srcId="{31946080-3617-4543-BDE1-DEB009744271}" destId="{FF4F6732-D86B-41EA-996E-E16AA0809BA1}" srcOrd="0" destOrd="0" parTransId="{CB964658-30A6-4B56-9848-44782C6564BB}" sibTransId="{D900E145-4EEC-4844-9104-1AD928F7EB76}"/>
    <dgm:cxn modelId="{9F1716E0-7644-4DC3-9D19-F9D87B71ED39}" srcId="{FF4F6732-D86B-41EA-996E-E16AA0809BA1}" destId="{60988F31-4D96-4645-85F0-718026E3F1FC}" srcOrd="0" destOrd="0" parTransId="{887F71C7-E9D4-437D-B0BC-651ED40A702E}" sibTransId="{71D98BCD-1C6E-47E7-9B32-BF3ADC844034}"/>
    <dgm:cxn modelId="{266BDDE6-9BB8-405C-8BF1-DF9889C25D06}" type="presOf" srcId="{308B1387-F914-417A-AFBD-42854E4D1784}" destId="{918DC50D-2A11-4975-A7E0-629DD1E4F71C}" srcOrd="0" destOrd="0" presId="urn:microsoft.com/office/officeart/2005/8/layout/vList2"/>
    <dgm:cxn modelId="{251D0BA2-069B-4450-BBF3-BC7B4FD64112}" type="presParOf" srcId="{193B00AE-1915-4DE1-8E20-AF22567FF52E}" destId="{AFA02259-DFA5-4B08-82F6-E58EB7ACC49B}" srcOrd="0" destOrd="0" presId="urn:microsoft.com/office/officeart/2005/8/layout/vList2"/>
    <dgm:cxn modelId="{CEA7A407-2663-4029-91D8-ECDD9FBE0DC1}" type="presParOf" srcId="{193B00AE-1915-4DE1-8E20-AF22567FF52E}" destId="{6D526987-6D6F-436F-B802-4F1543D5D15F}" srcOrd="1" destOrd="0" presId="urn:microsoft.com/office/officeart/2005/8/layout/vList2"/>
    <dgm:cxn modelId="{A016E0E0-5F75-41FB-B5C2-14B3F9669E29}" type="presParOf" srcId="{193B00AE-1915-4DE1-8E20-AF22567FF52E}" destId="{918DC50D-2A11-4975-A7E0-629DD1E4F7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F80456-FAEE-42A3-B644-000989171282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05B063-2837-49E6-88BC-652E2A94D9EE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Biaya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perolehan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tersebut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meliputi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harga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pembelian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setiap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pengeluaran</a:t>
          </a:r>
          <a:r>
            <a:rPr lang="en-US" sz="2400" dirty="0">
              <a:solidFill>
                <a:schemeClr val="tx1"/>
              </a:solidFill>
            </a:rPr>
            <a:t> yang </a:t>
          </a:r>
          <a:r>
            <a:rPr lang="en-US" sz="2400" dirty="0" err="1">
              <a:solidFill>
                <a:schemeClr val="tx1"/>
              </a:solidFill>
            </a:rPr>
            <a:t>dapat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diatribusikan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secara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langsung</a:t>
          </a:r>
          <a:endParaRPr lang="en-US" sz="2400" dirty="0">
            <a:solidFill>
              <a:schemeClr val="tx1"/>
            </a:solidFill>
          </a:endParaRPr>
        </a:p>
      </dgm:t>
    </dgm:pt>
    <dgm:pt modelId="{1919B513-B22C-4087-900A-949E9AE3A649}" type="parTrans" cxnId="{846CF019-3D27-4D47-9618-B0083F9A17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C1FCCF-285F-41E1-8082-7B0C0390B1D4}" type="sibTrans" cxnId="{846CF019-3D27-4D47-9618-B0083F9A17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26893F-9B0D-49A6-9C60-1AC1C52D3F15}">
      <dgm:prSet phldrT="[Text]"/>
      <dgm:spPr/>
      <dgm:t>
        <a:bodyPr/>
        <a:lstStyle/>
        <a:p>
          <a:r>
            <a:rPr lang="en-US" sz="2100" dirty="0" err="1">
              <a:solidFill>
                <a:schemeClr val="tx1"/>
              </a:solidFill>
            </a:rPr>
            <a:t>Perolehan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secara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kredit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dan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pembayarannya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melampaui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jangka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waktu</a:t>
          </a:r>
          <a:r>
            <a:rPr lang="en-US" sz="2100" dirty="0">
              <a:solidFill>
                <a:schemeClr val="tx1"/>
              </a:solidFill>
            </a:rPr>
            <a:t> </a:t>
          </a:r>
          <a:r>
            <a:rPr lang="en-US" sz="2100" dirty="0" err="1">
              <a:solidFill>
                <a:schemeClr val="tx1"/>
              </a:solidFill>
            </a:rPr>
            <a:t>kredit</a:t>
          </a:r>
          <a:r>
            <a:rPr lang="en-US" sz="2100" dirty="0">
              <a:solidFill>
                <a:schemeClr val="tx1"/>
              </a:solidFill>
            </a:rPr>
            <a:t> normal</a:t>
          </a:r>
        </a:p>
      </dgm:t>
    </dgm:pt>
    <dgm:pt modelId="{16B80933-AEAC-4444-824D-0B17E8058272}" type="parTrans" cxnId="{05497424-27DE-40D8-87F7-FC2C44D34E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84B17E-80B8-43A9-83B2-E96FC9F64092}" type="sibTrans" cxnId="{05497424-27DE-40D8-87F7-FC2C44D34E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0FC5F8-4992-4389-B2E0-DCEC7DC3C8F3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perbedaan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antara</a:t>
          </a:r>
          <a:r>
            <a:rPr lang="en-US" sz="1800" dirty="0">
              <a:solidFill>
                <a:schemeClr val="tx1"/>
              </a:solidFill>
            </a:rPr>
            <a:t> total </a:t>
          </a:r>
          <a:r>
            <a:rPr lang="en-US" sz="1800" dirty="0" err="1">
              <a:solidFill>
                <a:schemeClr val="tx1"/>
              </a:solidFill>
            </a:rPr>
            <a:t>pembayaran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dengan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nilai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tunainya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1800" dirty="0" err="1">
              <a:solidFill>
                <a:schemeClr val="tx1"/>
              </a:solidFill>
              <a:sym typeface="Wingdings" pitchFamily="2" charset="2"/>
            </a:rPr>
            <a:t>beban</a:t>
          </a:r>
          <a:r>
            <a:rPr lang="en-US" sz="1800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1800" dirty="0" err="1">
              <a:solidFill>
                <a:schemeClr val="tx1"/>
              </a:solidFill>
              <a:sym typeface="Wingdings" pitchFamily="2" charset="2"/>
            </a:rPr>
            <a:t>bunga</a:t>
          </a:r>
          <a:endParaRPr lang="en-US" sz="1800" dirty="0">
            <a:solidFill>
              <a:schemeClr val="tx1"/>
            </a:solidFill>
          </a:endParaRPr>
        </a:p>
      </dgm:t>
    </dgm:pt>
    <dgm:pt modelId="{576C69F2-B32A-4C5F-AEA3-1D00E78AEBFF}" type="parTrans" cxnId="{A01311EF-1120-427F-990C-7567BEB17C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15B692-80BF-4DE6-902A-58B9B657FAB6}" type="sibTrans" cxnId="{A01311EF-1120-427F-990C-7567BEB17C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14BAD1-3F97-436B-8EF9-5EBD4CDED13D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Perolehan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secara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pertukaran</a:t>
          </a:r>
          <a:r>
            <a:rPr lang="en-US" sz="2800" dirty="0">
              <a:solidFill>
                <a:schemeClr val="tx1"/>
              </a:solidFill>
            </a:rPr>
            <a:t> </a:t>
          </a:r>
        </a:p>
      </dgm:t>
    </dgm:pt>
    <dgm:pt modelId="{61F69E90-4714-40FF-BDAE-8B8E567642A7}" type="parTrans" cxnId="{2C2E7C2C-0BCD-4599-8C0E-351BA1B7DE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F1C19B-B763-4C17-B1BE-35C0534044BC}" type="sibTrans" cxnId="{2C2E7C2C-0BCD-4599-8C0E-351BA1B7DE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58FE73-395E-4AD1-804E-FFAE668AD955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Diukur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dengan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nilai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wajar</a:t>
          </a:r>
          <a:endParaRPr lang="en-US" sz="2000" dirty="0">
            <a:solidFill>
              <a:schemeClr val="tx1"/>
            </a:solidFill>
          </a:endParaRPr>
        </a:p>
      </dgm:t>
    </dgm:pt>
    <dgm:pt modelId="{6057270E-8FA9-4485-B6C3-3D25DFEEFBF4}" type="parTrans" cxnId="{1C19A951-B423-453E-91D5-9D1E26BFC1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68D4E0-1D1F-46CF-9334-4705F421AE42}" type="sibTrans" cxnId="{1C19A951-B423-453E-91D5-9D1E26BFC1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BFACAF-CC1F-4189-B27F-078B88812402}" type="pres">
      <dgm:prSet presAssocID="{BFF80456-FAEE-42A3-B644-000989171282}" presName="linear" presStyleCnt="0">
        <dgm:presLayoutVars>
          <dgm:dir/>
          <dgm:resizeHandles val="exact"/>
        </dgm:presLayoutVars>
      </dgm:prSet>
      <dgm:spPr/>
    </dgm:pt>
    <dgm:pt modelId="{B0504A21-F41E-45B2-9F87-317E860B21E2}" type="pres">
      <dgm:prSet presAssocID="{8305B063-2837-49E6-88BC-652E2A94D9EE}" presName="comp" presStyleCnt="0"/>
      <dgm:spPr/>
    </dgm:pt>
    <dgm:pt modelId="{E853B7DC-D567-4BB0-8CF9-DD58B739A9C6}" type="pres">
      <dgm:prSet presAssocID="{8305B063-2837-49E6-88BC-652E2A94D9EE}" presName="box" presStyleLbl="node1" presStyleIdx="0" presStyleCnt="3"/>
      <dgm:spPr/>
    </dgm:pt>
    <dgm:pt modelId="{491539D7-79FD-4494-9C72-91FC109C8A10}" type="pres">
      <dgm:prSet presAssocID="{8305B063-2837-49E6-88BC-652E2A94D9EE}" presName="img" presStyleLbl="fgImgPlace1" presStyleIdx="0" presStyleCnt="3"/>
      <dgm:spPr/>
    </dgm:pt>
    <dgm:pt modelId="{5EA16A07-9DE0-4142-ABA8-DE28FCA88510}" type="pres">
      <dgm:prSet presAssocID="{8305B063-2837-49E6-88BC-652E2A94D9EE}" presName="text" presStyleLbl="node1" presStyleIdx="0" presStyleCnt="3">
        <dgm:presLayoutVars>
          <dgm:bulletEnabled val="1"/>
        </dgm:presLayoutVars>
      </dgm:prSet>
      <dgm:spPr/>
    </dgm:pt>
    <dgm:pt modelId="{95740A78-95B5-4A20-BF2F-D1D792746AF1}" type="pres">
      <dgm:prSet presAssocID="{3EC1FCCF-285F-41E1-8082-7B0C0390B1D4}" presName="spacer" presStyleCnt="0"/>
      <dgm:spPr/>
    </dgm:pt>
    <dgm:pt modelId="{2ECA21B9-3D30-4036-8BE9-572493065251}" type="pres">
      <dgm:prSet presAssocID="{1826893F-9B0D-49A6-9C60-1AC1C52D3F15}" presName="comp" presStyleCnt="0"/>
      <dgm:spPr/>
    </dgm:pt>
    <dgm:pt modelId="{E01F1612-C5AA-4C54-892C-43184839EBA8}" type="pres">
      <dgm:prSet presAssocID="{1826893F-9B0D-49A6-9C60-1AC1C52D3F15}" presName="box" presStyleLbl="node1" presStyleIdx="1" presStyleCnt="3"/>
      <dgm:spPr/>
    </dgm:pt>
    <dgm:pt modelId="{9DE32A16-63A8-46E4-8293-231177549674}" type="pres">
      <dgm:prSet presAssocID="{1826893F-9B0D-49A6-9C60-1AC1C52D3F15}" presName="img" presStyleLbl="fgImgPlace1" presStyleIdx="1" presStyleCnt="3"/>
      <dgm:spPr/>
    </dgm:pt>
    <dgm:pt modelId="{6710618A-DC61-45C0-9DD8-3BB9CA980CAF}" type="pres">
      <dgm:prSet presAssocID="{1826893F-9B0D-49A6-9C60-1AC1C52D3F15}" presName="text" presStyleLbl="node1" presStyleIdx="1" presStyleCnt="3">
        <dgm:presLayoutVars>
          <dgm:bulletEnabled val="1"/>
        </dgm:presLayoutVars>
      </dgm:prSet>
      <dgm:spPr/>
    </dgm:pt>
    <dgm:pt modelId="{6B107670-81C9-420B-8BA9-9D3E94D1AE26}" type="pres">
      <dgm:prSet presAssocID="{D184B17E-80B8-43A9-83B2-E96FC9F64092}" presName="spacer" presStyleCnt="0"/>
      <dgm:spPr/>
    </dgm:pt>
    <dgm:pt modelId="{22A47592-F1AC-49FF-A846-1DFFDF82662F}" type="pres">
      <dgm:prSet presAssocID="{C214BAD1-3F97-436B-8EF9-5EBD4CDED13D}" presName="comp" presStyleCnt="0"/>
      <dgm:spPr/>
    </dgm:pt>
    <dgm:pt modelId="{AA4BE1EE-F0E2-4A1F-A862-93A51EBCFD61}" type="pres">
      <dgm:prSet presAssocID="{C214BAD1-3F97-436B-8EF9-5EBD4CDED13D}" presName="box" presStyleLbl="node1" presStyleIdx="2" presStyleCnt="3" custScaleY="86103"/>
      <dgm:spPr/>
    </dgm:pt>
    <dgm:pt modelId="{DCF44916-3DE7-436E-ACD0-9A1E4C0FE2CF}" type="pres">
      <dgm:prSet presAssocID="{C214BAD1-3F97-436B-8EF9-5EBD4CDED13D}" presName="img" presStyleLbl="fgImgPlace1" presStyleIdx="2" presStyleCnt="3"/>
      <dgm:spPr/>
    </dgm:pt>
    <dgm:pt modelId="{2C8CB3EF-573D-4AD5-9637-FE5D7EA509E5}" type="pres">
      <dgm:prSet presAssocID="{C214BAD1-3F97-436B-8EF9-5EBD4CDED13D}" presName="text" presStyleLbl="node1" presStyleIdx="2" presStyleCnt="3">
        <dgm:presLayoutVars>
          <dgm:bulletEnabled val="1"/>
        </dgm:presLayoutVars>
      </dgm:prSet>
      <dgm:spPr/>
    </dgm:pt>
  </dgm:ptLst>
  <dgm:cxnLst>
    <dgm:cxn modelId="{846CF019-3D27-4D47-9618-B0083F9A179E}" srcId="{BFF80456-FAEE-42A3-B644-000989171282}" destId="{8305B063-2837-49E6-88BC-652E2A94D9EE}" srcOrd="0" destOrd="0" parTransId="{1919B513-B22C-4087-900A-949E9AE3A649}" sibTransId="{3EC1FCCF-285F-41E1-8082-7B0C0390B1D4}"/>
    <dgm:cxn modelId="{05497424-27DE-40D8-87F7-FC2C44D34EFF}" srcId="{BFF80456-FAEE-42A3-B644-000989171282}" destId="{1826893F-9B0D-49A6-9C60-1AC1C52D3F15}" srcOrd="1" destOrd="0" parTransId="{16B80933-AEAC-4444-824D-0B17E8058272}" sibTransId="{D184B17E-80B8-43A9-83B2-E96FC9F64092}"/>
    <dgm:cxn modelId="{2C2E7C2C-0BCD-4599-8C0E-351BA1B7DE3F}" srcId="{BFF80456-FAEE-42A3-B644-000989171282}" destId="{C214BAD1-3F97-436B-8EF9-5EBD4CDED13D}" srcOrd="2" destOrd="0" parTransId="{61F69E90-4714-40FF-BDAE-8B8E567642A7}" sibTransId="{37F1C19B-B763-4C17-B1BE-35C0534044BC}"/>
    <dgm:cxn modelId="{411F5E3D-BC71-4709-A6FA-532B1A546717}" type="presOf" srcId="{C214BAD1-3F97-436B-8EF9-5EBD4CDED13D}" destId="{2C8CB3EF-573D-4AD5-9637-FE5D7EA509E5}" srcOrd="1" destOrd="0" presId="urn:microsoft.com/office/officeart/2005/8/layout/vList4"/>
    <dgm:cxn modelId="{B239BC61-74BC-4F3E-AFDA-3F0952B0A1FC}" type="presOf" srcId="{5D58FE73-395E-4AD1-804E-FFAE668AD955}" destId="{AA4BE1EE-F0E2-4A1F-A862-93A51EBCFD61}" srcOrd="0" destOrd="1" presId="urn:microsoft.com/office/officeart/2005/8/layout/vList4"/>
    <dgm:cxn modelId="{53D69E44-55C7-4EE4-B133-2534CB800E66}" type="presOf" srcId="{8305B063-2837-49E6-88BC-652E2A94D9EE}" destId="{5EA16A07-9DE0-4142-ABA8-DE28FCA88510}" srcOrd="1" destOrd="0" presId="urn:microsoft.com/office/officeart/2005/8/layout/vList4"/>
    <dgm:cxn modelId="{1C19A951-B423-453E-91D5-9D1E26BFC1F1}" srcId="{C214BAD1-3F97-436B-8EF9-5EBD4CDED13D}" destId="{5D58FE73-395E-4AD1-804E-FFAE668AD955}" srcOrd="0" destOrd="0" parTransId="{6057270E-8FA9-4485-B6C3-3D25DFEEFBF4}" sibTransId="{3468D4E0-1D1F-46CF-9334-4705F421AE42}"/>
    <dgm:cxn modelId="{A6683D58-427C-4449-88B3-2A9A0F1F33D1}" type="presOf" srcId="{770FC5F8-4992-4389-B2E0-DCEC7DC3C8F3}" destId="{E01F1612-C5AA-4C54-892C-43184839EBA8}" srcOrd="0" destOrd="1" presId="urn:microsoft.com/office/officeart/2005/8/layout/vList4"/>
    <dgm:cxn modelId="{51581A7C-5E51-4918-B531-C64053D98CF7}" type="presOf" srcId="{1826893F-9B0D-49A6-9C60-1AC1C52D3F15}" destId="{6710618A-DC61-45C0-9DD8-3BB9CA980CAF}" srcOrd="1" destOrd="0" presId="urn:microsoft.com/office/officeart/2005/8/layout/vList4"/>
    <dgm:cxn modelId="{79643EB8-3C03-4D15-BABE-7738C62C8567}" type="presOf" srcId="{C214BAD1-3F97-436B-8EF9-5EBD4CDED13D}" destId="{AA4BE1EE-F0E2-4A1F-A862-93A51EBCFD61}" srcOrd="0" destOrd="0" presId="urn:microsoft.com/office/officeart/2005/8/layout/vList4"/>
    <dgm:cxn modelId="{1028DEB8-AD52-47C1-8862-544458A5FF34}" type="presOf" srcId="{8305B063-2837-49E6-88BC-652E2A94D9EE}" destId="{E853B7DC-D567-4BB0-8CF9-DD58B739A9C6}" srcOrd="0" destOrd="0" presId="urn:microsoft.com/office/officeart/2005/8/layout/vList4"/>
    <dgm:cxn modelId="{D27D37CC-BF32-4D90-BDBD-F3317BB76973}" type="presOf" srcId="{5D58FE73-395E-4AD1-804E-FFAE668AD955}" destId="{2C8CB3EF-573D-4AD5-9637-FE5D7EA509E5}" srcOrd="1" destOrd="1" presId="urn:microsoft.com/office/officeart/2005/8/layout/vList4"/>
    <dgm:cxn modelId="{E0BD09D2-B61B-4BD0-912F-656642A4727D}" type="presOf" srcId="{BFF80456-FAEE-42A3-B644-000989171282}" destId="{5DBFACAF-CC1F-4189-B27F-078B88812402}" srcOrd="0" destOrd="0" presId="urn:microsoft.com/office/officeart/2005/8/layout/vList4"/>
    <dgm:cxn modelId="{F7255CDC-3ADB-4A69-A531-1F584891AB5A}" type="presOf" srcId="{770FC5F8-4992-4389-B2E0-DCEC7DC3C8F3}" destId="{6710618A-DC61-45C0-9DD8-3BB9CA980CAF}" srcOrd="1" destOrd="1" presId="urn:microsoft.com/office/officeart/2005/8/layout/vList4"/>
    <dgm:cxn modelId="{A01311EF-1120-427F-990C-7567BEB17C5F}" srcId="{1826893F-9B0D-49A6-9C60-1AC1C52D3F15}" destId="{770FC5F8-4992-4389-B2E0-DCEC7DC3C8F3}" srcOrd="0" destOrd="0" parTransId="{576C69F2-B32A-4C5F-AEA3-1D00E78AEBFF}" sibTransId="{7415B692-80BF-4DE6-902A-58B9B657FAB6}"/>
    <dgm:cxn modelId="{400542F6-872F-4268-9A99-9D8A7615DE09}" type="presOf" srcId="{1826893F-9B0D-49A6-9C60-1AC1C52D3F15}" destId="{E01F1612-C5AA-4C54-892C-43184839EBA8}" srcOrd="0" destOrd="0" presId="urn:microsoft.com/office/officeart/2005/8/layout/vList4"/>
    <dgm:cxn modelId="{D6AB7C90-BA51-45C9-B61F-00F5C51BE14F}" type="presParOf" srcId="{5DBFACAF-CC1F-4189-B27F-078B88812402}" destId="{B0504A21-F41E-45B2-9F87-317E860B21E2}" srcOrd="0" destOrd="0" presId="urn:microsoft.com/office/officeart/2005/8/layout/vList4"/>
    <dgm:cxn modelId="{6DA1D4B9-6A6C-400D-93AA-19F29ED24F28}" type="presParOf" srcId="{B0504A21-F41E-45B2-9F87-317E860B21E2}" destId="{E853B7DC-D567-4BB0-8CF9-DD58B739A9C6}" srcOrd="0" destOrd="0" presId="urn:microsoft.com/office/officeart/2005/8/layout/vList4"/>
    <dgm:cxn modelId="{5C14AA51-5CA3-47FD-9F57-65123191D6B5}" type="presParOf" srcId="{B0504A21-F41E-45B2-9F87-317E860B21E2}" destId="{491539D7-79FD-4494-9C72-91FC109C8A10}" srcOrd="1" destOrd="0" presId="urn:microsoft.com/office/officeart/2005/8/layout/vList4"/>
    <dgm:cxn modelId="{B7D8680F-7496-481A-AF60-E7EDECA1AED7}" type="presParOf" srcId="{B0504A21-F41E-45B2-9F87-317E860B21E2}" destId="{5EA16A07-9DE0-4142-ABA8-DE28FCA88510}" srcOrd="2" destOrd="0" presId="urn:microsoft.com/office/officeart/2005/8/layout/vList4"/>
    <dgm:cxn modelId="{AEBB0C11-B155-4D57-9B65-80B9E63BBAA0}" type="presParOf" srcId="{5DBFACAF-CC1F-4189-B27F-078B88812402}" destId="{95740A78-95B5-4A20-BF2F-D1D792746AF1}" srcOrd="1" destOrd="0" presId="urn:microsoft.com/office/officeart/2005/8/layout/vList4"/>
    <dgm:cxn modelId="{86FC3D8D-BF59-439F-9957-6A1337EB0E9C}" type="presParOf" srcId="{5DBFACAF-CC1F-4189-B27F-078B88812402}" destId="{2ECA21B9-3D30-4036-8BE9-572493065251}" srcOrd="2" destOrd="0" presId="urn:microsoft.com/office/officeart/2005/8/layout/vList4"/>
    <dgm:cxn modelId="{4ADD0C9D-954F-4D68-99DF-7FE30DFCFB43}" type="presParOf" srcId="{2ECA21B9-3D30-4036-8BE9-572493065251}" destId="{E01F1612-C5AA-4C54-892C-43184839EBA8}" srcOrd="0" destOrd="0" presId="urn:microsoft.com/office/officeart/2005/8/layout/vList4"/>
    <dgm:cxn modelId="{7A347C6B-A65E-4EC6-92C3-47EC30026DDA}" type="presParOf" srcId="{2ECA21B9-3D30-4036-8BE9-572493065251}" destId="{9DE32A16-63A8-46E4-8293-231177549674}" srcOrd="1" destOrd="0" presId="urn:microsoft.com/office/officeart/2005/8/layout/vList4"/>
    <dgm:cxn modelId="{C82BF418-FBAD-4710-B542-94355425580F}" type="presParOf" srcId="{2ECA21B9-3D30-4036-8BE9-572493065251}" destId="{6710618A-DC61-45C0-9DD8-3BB9CA980CAF}" srcOrd="2" destOrd="0" presId="urn:microsoft.com/office/officeart/2005/8/layout/vList4"/>
    <dgm:cxn modelId="{A44BC77A-08AA-45BC-B8B0-6AC69559E4B0}" type="presParOf" srcId="{5DBFACAF-CC1F-4189-B27F-078B88812402}" destId="{6B107670-81C9-420B-8BA9-9D3E94D1AE26}" srcOrd="3" destOrd="0" presId="urn:microsoft.com/office/officeart/2005/8/layout/vList4"/>
    <dgm:cxn modelId="{6BAEA890-383B-40C2-8568-B8F84AD659BA}" type="presParOf" srcId="{5DBFACAF-CC1F-4189-B27F-078B88812402}" destId="{22A47592-F1AC-49FF-A846-1DFFDF82662F}" srcOrd="4" destOrd="0" presId="urn:microsoft.com/office/officeart/2005/8/layout/vList4"/>
    <dgm:cxn modelId="{0AE38BBE-C737-4B46-9C44-12A3F08865D6}" type="presParOf" srcId="{22A47592-F1AC-49FF-A846-1DFFDF82662F}" destId="{AA4BE1EE-F0E2-4A1F-A862-93A51EBCFD61}" srcOrd="0" destOrd="0" presId="urn:microsoft.com/office/officeart/2005/8/layout/vList4"/>
    <dgm:cxn modelId="{B5E9C90B-D67D-41E9-A4C9-B9D7634D37BA}" type="presParOf" srcId="{22A47592-F1AC-49FF-A846-1DFFDF82662F}" destId="{DCF44916-3DE7-436E-ACD0-9A1E4C0FE2CF}" srcOrd="1" destOrd="0" presId="urn:microsoft.com/office/officeart/2005/8/layout/vList4"/>
    <dgm:cxn modelId="{04C78095-6B7F-4CD7-99D0-D1F307621903}" type="presParOf" srcId="{22A47592-F1AC-49FF-A846-1DFFDF82662F}" destId="{2C8CB3EF-573D-4AD5-9637-FE5D7EA509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4E74D-7C63-4BED-A579-1003317A2B31}">
      <dsp:nvSpPr>
        <dsp:cNvPr id="0" name=""/>
        <dsp:cNvSpPr/>
      </dsp:nvSpPr>
      <dsp:spPr>
        <a:xfrm>
          <a:off x="0" y="3280004"/>
          <a:ext cx="7715304" cy="609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diharapkan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untuk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digunakan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selama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lebih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dari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satu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periode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280004"/>
        <a:ext cx="7715304" cy="609306"/>
      </dsp:txXfrm>
    </dsp:sp>
    <dsp:sp modelId="{C87B1C58-859C-4888-9E1E-25423D44A5CA}">
      <dsp:nvSpPr>
        <dsp:cNvPr id="0" name=""/>
        <dsp:cNvSpPr/>
      </dsp:nvSpPr>
      <dsp:spPr>
        <a:xfrm rot="10800000">
          <a:off x="0" y="1640040"/>
          <a:ext cx="7715304" cy="1656115"/>
        </a:xfrm>
        <a:prstGeom prst="upArrowCallout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dimiliki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untuk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digunakan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dalam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produksi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atau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penyediaan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barang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atau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jasa</a:t>
          </a:r>
          <a:r>
            <a:rPr lang="en-US" sz="1800" kern="1200" dirty="0">
              <a:solidFill>
                <a:schemeClr val="tx1"/>
              </a:solidFill>
            </a:rPr>
            <a:t>, </a:t>
          </a:r>
          <a:r>
            <a:rPr lang="en-US" sz="1800" kern="1200" dirty="0" err="1">
              <a:solidFill>
                <a:schemeClr val="tx1"/>
              </a:solidFill>
            </a:rPr>
            <a:t>untuk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disewakan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kepada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pihak</a:t>
          </a:r>
          <a:r>
            <a:rPr lang="en-US" sz="1800" kern="1200" dirty="0">
              <a:solidFill>
                <a:schemeClr val="tx1"/>
              </a:solidFill>
            </a:rPr>
            <a:t> lain, </a:t>
          </a:r>
          <a:r>
            <a:rPr lang="en-US" sz="1800" kern="1200" dirty="0" err="1">
              <a:solidFill>
                <a:schemeClr val="tx1"/>
              </a:solidFill>
            </a:rPr>
            <a:t>atau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untuk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tujuan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administratif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640040"/>
        <a:ext cx="7715304" cy="1076094"/>
      </dsp:txXfrm>
    </dsp:sp>
    <dsp:sp modelId="{D7AF3AF4-756D-4999-9DE9-1504164DC951}">
      <dsp:nvSpPr>
        <dsp:cNvPr id="0" name=""/>
        <dsp:cNvSpPr/>
      </dsp:nvSpPr>
      <dsp:spPr>
        <a:xfrm rot="10800000">
          <a:off x="0" y="76"/>
          <a:ext cx="7715304" cy="1656115"/>
        </a:xfrm>
        <a:prstGeom prst="upArrowCallout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tx1"/>
            </a:solidFill>
          </a:endParaRPr>
        </a:p>
      </dsp:txBody>
      <dsp:txXfrm rot="-10800000">
        <a:off x="0" y="76"/>
        <a:ext cx="7715304" cy="581296"/>
      </dsp:txXfrm>
    </dsp:sp>
    <dsp:sp modelId="{ECD4F5A8-100D-4E8B-836B-6C9800CDE91E}">
      <dsp:nvSpPr>
        <dsp:cNvPr id="0" name=""/>
        <dsp:cNvSpPr/>
      </dsp:nvSpPr>
      <dsp:spPr>
        <a:xfrm>
          <a:off x="0" y="581373"/>
          <a:ext cx="7715304" cy="4951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Aset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berwujud</a:t>
          </a:r>
          <a:r>
            <a:rPr lang="en-US" sz="2000" kern="1200" dirty="0">
              <a:solidFill>
                <a:schemeClr val="tx1"/>
              </a:solidFill>
            </a:rPr>
            <a:t> yang:</a:t>
          </a:r>
        </a:p>
      </dsp:txBody>
      <dsp:txXfrm>
        <a:off x="0" y="581373"/>
        <a:ext cx="7715304" cy="4951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E445A-A3BE-4B34-ABA5-D741DD8264FD}">
      <dsp:nvSpPr>
        <dsp:cNvPr id="0" name=""/>
        <dsp:cNvSpPr/>
      </dsp:nvSpPr>
      <dsp:spPr>
        <a:xfrm>
          <a:off x="1043785" y="0"/>
          <a:ext cx="4008430" cy="1603372"/>
        </a:xfrm>
        <a:prstGeom prst="leftRightRibb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BC981-AD37-4BF4-B2A0-700935405135}">
      <dsp:nvSpPr>
        <dsp:cNvPr id="0" name=""/>
        <dsp:cNvSpPr/>
      </dsp:nvSpPr>
      <dsp:spPr>
        <a:xfrm>
          <a:off x="1524796" y="280590"/>
          <a:ext cx="1322781" cy="7856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Model </a:t>
          </a:r>
          <a:r>
            <a:rPr lang="en-US" sz="2300" b="1" kern="1200" dirty="0" err="1"/>
            <a:t>Biaya</a:t>
          </a:r>
          <a:endParaRPr lang="en-US" sz="2300" b="1" kern="1200" dirty="0"/>
        </a:p>
      </dsp:txBody>
      <dsp:txXfrm>
        <a:off x="1524796" y="280590"/>
        <a:ext cx="1322781" cy="785652"/>
      </dsp:txXfrm>
    </dsp:sp>
    <dsp:sp modelId="{AD6E1BE0-7F12-4A3F-BFB0-0FFE50F92D9F}">
      <dsp:nvSpPr>
        <dsp:cNvPr id="0" name=""/>
        <dsp:cNvSpPr/>
      </dsp:nvSpPr>
      <dsp:spPr>
        <a:xfrm>
          <a:off x="3048000" y="537129"/>
          <a:ext cx="1563287" cy="7856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Model </a:t>
          </a:r>
          <a:r>
            <a:rPr lang="en-US" sz="2300" b="1" kern="1200" dirty="0" err="1"/>
            <a:t>Nilai</a:t>
          </a:r>
          <a:r>
            <a:rPr lang="en-US" sz="2300" b="1" kern="1200" dirty="0"/>
            <a:t> </a:t>
          </a:r>
          <a:r>
            <a:rPr lang="en-US" sz="2300" b="1" kern="1200" dirty="0" err="1"/>
            <a:t>Wajar</a:t>
          </a:r>
          <a:endParaRPr lang="en-US" sz="2300" b="1" kern="1200" dirty="0"/>
        </a:p>
      </dsp:txBody>
      <dsp:txXfrm>
        <a:off x="3048000" y="537129"/>
        <a:ext cx="1563287" cy="785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E7B77-1269-441F-A9B0-CE835A1E16D2}">
      <dsp:nvSpPr>
        <dsp:cNvPr id="0" name=""/>
        <dsp:cNvSpPr/>
      </dsp:nvSpPr>
      <dsp:spPr>
        <a:xfrm rot="10800000">
          <a:off x="1092459" y="273"/>
          <a:ext cx="3943020" cy="39716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14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Persediaan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</dsp:txBody>
      <dsp:txXfrm rot="10800000">
        <a:off x="1191751" y="273"/>
        <a:ext cx="3843728" cy="397169"/>
      </dsp:txXfrm>
    </dsp:sp>
    <dsp:sp modelId="{A3711BE2-B359-4C1E-89FD-E74F53F68B40}">
      <dsp:nvSpPr>
        <dsp:cNvPr id="0" name=""/>
        <dsp:cNvSpPr/>
      </dsp:nvSpPr>
      <dsp:spPr>
        <a:xfrm>
          <a:off x="893874" y="273"/>
          <a:ext cx="397169" cy="39716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0D4C99-4F27-49BF-B1F4-A7C797A834C8}">
      <dsp:nvSpPr>
        <dsp:cNvPr id="0" name=""/>
        <dsp:cNvSpPr/>
      </dsp:nvSpPr>
      <dsp:spPr>
        <a:xfrm rot="10800000">
          <a:off x="1092459" y="516001"/>
          <a:ext cx="3943020" cy="397169"/>
        </a:xfrm>
        <a:prstGeom prst="homePlate">
          <a:avLst/>
        </a:prstGeom>
        <a:solidFill>
          <a:schemeClr val="accent5">
            <a:hueOff val="-2743416"/>
            <a:satOff val="-502"/>
            <a:lumOff val="-71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14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Pabrik manufaktur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91751" y="516001"/>
        <a:ext cx="3843728" cy="397169"/>
      </dsp:txXfrm>
    </dsp:sp>
    <dsp:sp modelId="{A8DEE287-1FB5-4C79-8B5C-A4EC130731F2}">
      <dsp:nvSpPr>
        <dsp:cNvPr id="0" name=""/>
        <dsp:cNvSpPr/>
      </dsp:nvSpPr>
      <dsp:spPr>
        <a:xfrm>
          <a:off x="893874" y="516001"/>
          <a:ext cx="397169" cy="397169"/>
        </a:xfrm>
        <a:prstGeom prst="ellipse">
          <a:avLst/>
        </a:prstGeom>
        <a:solidFill>
          <a:schemeClr val="accent5">
            <a:tint val="50000"/>
            <a:hueOff val="-2877786"/>
            <a:satOff val="-2635"/>
            <a:lumOff val="-212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A38827-DD50-4D36-A40C-0D4E2D87F690}">
      <dsp:nvSpPr>
        <dsp:cNvPr id="0" name=""/>
        <dsp:cNvSpPr/>
      </dsp:nvSpPr>
      <dsp:spPr>
        <a:xfrm rot="10800000">
          <a:off x="1092459" y="1031729"/>
          <a:ext cx="3943020" cy="397169"/>
        </a:xfrm>
        <a:prstGeom prst="homePlate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14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Fasilitas pembangkit listrik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91751" y="1031729"/>
        <a:ext cx="3843728" cy="397169"/>
      </dsp:txXfrm>
    </dsp:sp>
    <dsp:sp modelId="{A54F61DA-D2C4-4B52-9B08-A7511B59BA70}">
      <dsp:nvSpPr>
        <dsp:cNvPr id="0" name=""/>
        <dsp:cNvSpPr/>
      </dsp:nvSpPr>
      <dsp:spPr>
        <a:xfrm>
          <a:off x="893874" y="1031729"/>
          <a:ext cx="397169" cy="397169"/>
        </a:xfrm>
        <a:prstGeom prst="ellipse">
          <a:avLst/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93F7F4-84EF-4060-B2A7-5404FC79A92B}">
      <dsp:nvSpPr>
        <dsp:cNvPr id="0" name=""/>
        <dsp:cNvSpPr/>
      </dsp:nvSpPr>
      <dsp:spPr>
        <a:xfrm rot="10800000">
          <a:off x="1092459" y="1547456"/>
          <a:ext cx="3943020" cy="397169"/>
        </a:xfrm>
        <a:prstGeom prst="homePlate">
          <a:avLst/>
        </a:prstGeom>
        <a:solidFill>
          <a:schemeClr val="accent5">
            <a:hueOff val="-8230248"/>
            <a:satOff val="-1505"/>
            <a:lumOff val="-213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14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Aset tak berwujud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91751" y="1547456"/>
        <a:ext cx="3843728" cy="397169"/>
      </dsp:txXfrm>
    </dsp:sp>
    <dsp:sp modelId="{70CEB685-C319-410D-8DE0-E6D34DE41844}">
      <dsp:nvSpPr>
        <dsp:cNvPr id="0" name=""/>
        <dsp:cNvSpPr/>
      </dsp:nvSpPr>
      <dsp:spPr>
        <a:xfrm>
          <a:off x="893874" y="1547456"/>
          <a:ext cx="397169" cy="397169"/>
        </a:xfrm>
        <a:prstGeom prst="ellipse">
          <a:avLst/>
        </a:prstGeom>
        <a:solidFill>
          <a:schemeClr val="accent5">
            <a:tint val="50000"/>
            <a:hueOff val="-8633359"/>
            <a:satOff val="-7904"/>
            <a:lumOff val="-637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ED3076-C205-4C35-82DD-09CE799AD3E0}">
      <dsp:nvSpPr>
        <dsp:cNvPr id="0" name=""/>
        <dsp:cNvSpPr/>
      </dsp:nvSpPr>
      <dsp:spPr>
        <a:xfrm rot="10800000">
          <a:off x="1092459" y="2063184"/>
          <a:ext cx="3943020" cy="397169"/>
        </a:xfrm>
        <a:prstGeom prst="homePlate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14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Properti investasi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91751" y="2063184"/>
        <a:ext cx="3843728" cy="397169"/>
      </dsp:txXfrm>
    </dsp:sp>
    <dsp:sp modelId="{BC91B96A-0A8E-4E12-99DB-FD60D037A01C}">
      <dsp:nvSpPr>
        <dsp:cNvPr id="0" name=""/>
        <dsp:cNvSpPr/>
      </dsp:nvSpPr>
      <dsp:spPr>
        <a:xfrm>
          <a:off x="893874" y="2063184"/>
          <a:ext cx="397169" cy="397169"/>
        </a:xfrm>
        <a:prstGeom prst="ellipse">
          <a:avLst/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B777-A7D1-4373-BFEE-DCC1BCB6DF85}">
      <dsp:nvSpPr>
        <dsp:cNvPr id="0" name=""/>
        <dsp:cNvSpPr/>
      </dsp:nvSpPr>
      <dsp:spPr>
        <a:xfrm>
          <a:off x="863" y="1160050"/>
          <a:ext cx="1566939" cy="783469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Jenis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sumber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pinjaman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3810" y="1182997"/>
        <a:ext cx="1521045" cy="737575"/>
      </dsp:txXfrm>
    </dsp:sp>
    <dsp:sp modelId="{5849E990-3506-4192-8EB8-E957559697AF}">
      <dsp:nvSpPr>
        <dsp:cNvPr id="0" name=""/>
        <dsp:cNvSpPr/>
      </dsp:nvSpPr>
      <dsp:spPr>
        <a:xfrm rot="18491301">
          <a:off x="1390176" y="1163353"/>
          <a:ext cx="930585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930585" y="2271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1832204" y="1162808"/>
        <a:ext cx="46529" cy="46529"/>
      </dsp:txXfrm>
    </dsp:sp>
    <dsp:sp modelId="{1ABE21CF-F5A4-43A0-9CA7-155340EE6C16}">
      <dsp:nvSpPr>
        <dsp:cNvPr id="0" name=""/>
        <dsp:cNvSpPr/>
      </dsp:nvSpPr>
      <dsp:spPr>
        <a:xfrm>
          <a:off x="2143135" y="428626"/>
          <a:ext cx="1566939" cy="783469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Dana </a:t>
          </a:r>
          <a:r>
            <a:rPr lang="en-US" sz="1800" kern="1200" dirty="0" err="1">
              <a:solidFill>
                <a:schemeClr val="tx1"/>
              </a:solidFill>
            </a:rPr>
            <a:t>spesifik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utk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pembangunan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66082" y="451573"/>
        <a:ext cx="1521045" cy="737575"/>
      </dsp:txXfrm>
    </dsp:sp>
    <dsp:sp modelId="{681924BE-B02C-40CA-B927-281288EAC02E}">
      <dsp:nvSpPr>
        <dsp:cNvPr id="0" name=""/>
        <dsp:cNvSpPr/>
      </dsp:nvSpPr>
      <dsp:spPr>
        <a:xfrm rot="3335930">
          <a:off x="1346309" y="1949173"/>
          <a:ext cx="1018317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018317" y="2271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1830010" y="1946435"/>
        <a:ext cx="50915" cy="50915"/>
      </dsp:txXfrm>
    </dsp:sp>
    <dsp:sp modelId="{46EBC97A-458F-4BA8-80F6-D46E2224842D}">
      <dsp:nvSpPr>
        <dsp:cNvPr id="0" name=""/>
        <dsp:cNvSpPr/>
      </dsp:nvSpPr>
      <dsp:spPr>
        <a:xfrm>
          <a:off x="2143135" y="2000266"/>
          <a:ext cx="1566939" cy="783469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Dana </a:t>
          </a:r>
          <a:r>
            <a:rPr lang="en-US" sz="1800" kern="1200" dirty="0" err="1">
              <a:solidFill>
                <a:schemeClr val="tx1"/>
              </a:solidFill>
            </a:rPr>
            <a:t>umum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66082" y="2023213"/>
        <a:ext cx="1521045" cy="737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A2CEF-B026-486A-8435-2DDC65470C7F}">
      <dsp:nvSpPr>
        <dsp:cNvPr id="0" name=""/>
        <dsp:cNvSpPr/>
      </dsp:nvSpPr>
      <dsp:spPr>
        <a:xfrm rot="5400000">
          <a:off x="-208814" y="210729"/>
          <a:ext cx="1392099" cy="97446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2" y="489149"/>
        <a:ext cx="974469" cy="417630"/>
      </dsp:txXfrm>
    </dsp:sp>
    <dsp:sp modelId="{D38E71A6-147F-448B-9F85-E9447CDF9D71}">
      <dsp:nvSpPr>
        <dsp:cNvPr id="0" name=""/>
        <dsp:cNvSpPr/>
      </dsp:nvSpPr>
      <dsp:spPr>
        <a:xfrm rot="5400000">
          <a:off x="4142487" y="-3166103"/>
          <a:ext cx="904864" cy="724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metode</a:t>
          </a:r>
          <a:r>
            <a:rPr lang="en-US" sz="1800" kern="1200" dirty="0"/>
            <a:t> </a:t>
          </a:r>
          <a:r>
            <a:rPr lang="en-US" sz="1800" kern="1200" dirty="0" err="1"/>
            <a:t>penyusutan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tetap</a:t>
          </a:r>
          <a:r>
            <a:rPr lang="en-US" sz="1800" kern="1200" dirty="0"/>
            <a:t> </a:t>
          </a:r>
          <a:r>
            <a:rPr lang="en-US" sz="1800" kern="1200" dirty="0" err="1"/>
            <a:t>juga</a:t>
          </a:r>
          <a:r>
            <a:rPr lang="en-US" sz="1800" kern="1200" dirty="0"/>
            <a:t> </a:t>
          </a:r>
          <a:r>
            <a:rPr lang="en-US" sz="1800" kern="1200" dirty="0" err="1"/>
            <a:t>harus</a:t>
          </a:r>
          <a:r>
            <a:rPr lang="en-US" sz="1800" kern="1200" dirty="0"/>
            <a:t> </a:t>
          </a:r>
          <a:r>
            <a:rPr lang="en-US" sz="1800" kern="1200" dirty="0" err="1"/>
            <a:t>di</a:t>
          </a:r>
          <a:r>
            <a:rPr lang="en-US" sz="1800" kern="1200" dirty="0"/>
            <a:t>-</a:t>
          </a:r>
          <a:r>
            <a:rPr lang="en-US" sz="1800" i="1" kern="1200" dirty="0"/>
            <a:t>review minimum </a:t>
          </a:r>
          <a:r>
            <a:rPr lang="en-US" sz="1800" i="1" kern="1200" dirty="0" err="1"/>
            <a:t>setiap</a:t>
          </a:r>
          <a:r>
            <a:rPr lang="en-US" sz="1800" i="1" kern="1200" dirty="0"/>
            <a:t> </a:t>
          </a:r>
          <a:r>
            <a:rPr lang="en-US" sz="1800" i="1" kern="1200" dirty="0" err="1"/>
            <a:t>akhir</a:t>
          </a:r>
          <a:r>
            <a:rPr lang="en-US" sz="1800" i="1" kern="1200" dirty="0"/>
            <a:t> </a:t>
          </a:r>
          <a:r>
            <a:rPr lang="en-US" sz="1800" i="1" kern="1200" dirty="0" err="1"/>
            <a:t>tahun</a:t>
          </a:r>
          <a:r>
            <a:rPr lang="en-US" sz="1800" i="1" kern="1200" dirty="0"/>
            <a:t> </a:t>
          </a:r>
          <a:r>
            <a:rPr lang="en-US" sz="1800" i="1" kern="1200" dirty="0" err="1"/>
            <a:t>buku</a:t>
          </a:r>
          <a:endParaRPr lang="en-US" sz="1800" kern="1200" dirty="0"/>
        </a:p>
      </dsp:txBody>
      <dsp:txXfrm rot="-5400000">
        <a:off x="974469" y="46087"/>
        <a:ext cx="7196728" cy="816520"/>
      </dsp:txXfrm>
    </dsp:sp>
    <dsp:sp modelId="{B3CA348E-D736-4DD9-9C42-6377044D4399}">
      <dsp:nvSpPr>
        <dsp:cNvPr id="0" name=""/>
        <dsp:cNvSpPr/>
      </dsp:nvSpPr>
      <dsp:spPr>
        <a:xfrm rot="5400000">
          <a:off x="-208814" y="1405872"/>
          <a:ext cx="1392099" cy="974469"/>
        </a:xfrm>
        <a:prstGeom prst="chevron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2" y="1684292"/>
        <a:ext cx="974469" cy="417630"/>
      </dsp:txXfrm>
    </dsp:sp>
    <dsp:sp modelId="{CBC27878-A2BF-45F6-9168-CFA23BDCE993}">
      <dsp:nvSpPr>
        <dsp:cNvPr id="0" name=""/>
        <dsp:cNvSpPr/>
      </dsp:nvSpPr>
      <dsp:spPr>
        <a:xfrm rot="5400000">
          <a:off x="4142487" y="-1970960"/>
          <a:ext cx="904864" cy="724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 err="1"/>
            <a:t>B</a:t>
          </a:r>
          <a:r>
            <a:rPr lang="en-US" sz="1800" kern="1200" dirty="0" err="1"/>
            <a:t>ila</a:t>
          </a:r>
          <a:r>
            <a:rPr lang="en-US" sz="1800" kern="1200" dirty="0"/>
            <a:t> </a:t>
          </a:r>
          <a:r>
            <a:rPr lang="en-US" sz="1800" kern="1200" dirty="0" err="1"/>
            <a:t>terjadi</a:t>
          </a:r>
          <a:r>
            <a:rPr lang="en-US" sz="1800" kern="1200" dirty="0"/>
            <a:t> </a:t>
          </a:r>
          <a:r>
            <a:rPr lang="en-US" sz="1800" kern="1200" dirty="0" err="1"/>
            <a:t>perubahan</a:t>
          </a:r>
          <a:r>
            <a:rPr lang="en-US" sz="1800" kern="1200" dirty="0"/>
            <a:t> yang </a:t>
          </a:r>
          <a:r>
            <a:rPr lang="en-US" sz="1800" kern="1200" dirty="0" err="1"/>
            <a:t>signifikan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ekspektasi</a:t>
          </a:r>
          <a:r>
            <a:rPr lang="en-US" sz="1800" kern="1200" dirty="0"/>
            <a:t> </a:t>
          </a:r>
          <a:r>
            <a:rPr lang="en-US" sz="1800" kern="1200" dirty="0" err="1"/>
            <a:t>pola</a:t>
          </a:r>
          <a:r>
            <a:rPr lang="en-US" sz="1800" kern="1200" dirty="0"/>
            <a:t> </a:t>
          </a:r>
          <a:r>
            <a:rPr lang="en-US" sz="1800" kern="1200" dirty="0" err="1"/>
            <a:t>konsumsi</a:t>
          </a:r>
          <a:r>
            <a:rPr lang="en-US" sz="1800" kern="1200" dirty="0"/>
            <a:t> </a:t>
          </a:r>
          <a:r>
            <a:rPr lang="en-US" sz="1800" kern="1200" dirty="0" err="1"/>
            <a:t>manfaat</a:t>
          </a:r>
          <a:r>
            <a:rPr lang="en-US" sz="1800" kern="1200" dirty="0"/>
            <a:t> </a:t>
          </a:r>
          <a:r>
            <a:rPr lang="en-US" sz="1800" kern="1200" dirty="0" err="1"/>
            <a:t>ekonomi</a:t>
          </a:r>
          <a:r>
            <a:rPr lang="en-US" sz="1800" kern="1200" dirty="0"/>
            <a:t> </a:t>
          </a:r>
          <a:r>
            <a:rPr lang="en-US" sz="1800" kern="1200" dirty="0" err="1"/>
            <a:t>masa</a:t>
          </a:r>
          <a:r>
            <a:rPr lang="en-US" sz="1800" kern="1200" dirty="0"/>
            <a:t> </a:t>
          </a:r>
          <a:r>
            <a:rPr lang="en-US" sz="1800" kern="1200" dirty="0" err="1"/>
            <a:t>depan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tersebut</a:t>
          </a:r>
          <a:r>
            <a:rPr lang="en-US" sz="1800" kern="1200" dirty="0"/>
            <a:t> </a:t>
          </a:r>
        </a:p>
      </dsp:txBody>
      <dsp:txXfrm rot="-5400000">
        <a:off x="974469" y="1241230"/>
        <a:ext cx="7196728" cy="816520"/>
      </dsp:txXfrm>
    </dsp:sp>
    <dsp:sp modelId="{54AD84AD-F8D6-47EE-A896-C040B28F8B13}">
      <dsp:nvSpPr>
        <dsp:cNvPr id="0" name=""/>
        <dsp:cNvSpPr/>
      </dsp:nvSpPr>
      <dsp:spPr>
        <a:xfrm rot="5400000">
          <a:off x="-208814" y="2601014"/>
          <a:ext cx="1392099" cy="974469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2" y="2879434"/>
        <a:ext cx="974469" cy="417630"/>
      </dsp:txXfrm>
    </dsp:sp>
    <dsp:sp modelId="{6D1C3185-4F1C-4EE9-B933-FE3F87A7E220}">
      <dsp:nvSpPr>
        <dsp:cNvPr id="0" name=""/>
        <dsp:cNvSpPr/>
      </dsp:nvSpPr>
      <dsp:spPr>
        <a:xfrm rot="5400000">
          <a:off x="4142487" y="-775818"/>
          <a:ext cx="904864" cy="724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metode</a:t>
          </a:r>
          <a:r>
            <a:rPr lang="en-US" sz="1800" kern="1200" dirty="0"/>
            <a:t> </a:t>
          </a:r>
          <a:r>
            <a:rPr lang="en-US" sz="1800" kern="1200" dirty="0" err="1"/>
            <a:t>penyusutan</a:t>
          </a:r>
          <a:r>
            <a:rPr lang="en-US" sz="1800" kern="1200" dirty="0"/>
            <a:t> </a:t>
          </a:r>
          <a:r>
            <a:rPr lang="en-US" sz="1800" kern="1200" dirty="0" err="1"/>
            <a:t>harus</a:t>
          </a:r>
          <a:r>
            <a:rPr lang="en-US" sz="1800" kern="1200" dirty="0"/>
            <a:t> </a:t>
          </a:r>
          <a:r>
            <a:rPr lang="en-US" sz="1800" kern="1200" dirty="0" err="1"/>
            <a:t>diubah</a:t>
          </a:r>
          <a:r>
            <a:rPr lang="en-US" sz="1800" kern="1200" dirty="0"/>
            <a:t> </a:t>
          </a:r>
          <a:r>
            <a:rPr lang="fi-FI" sz="1800" kern="1200" dirty="0"/>
            <a:t>untuk mencerminkan perubahan pola tersebut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PSAK 25 (R 2009)</a:t>
          </a:r>
        </a:p>
      </dsp:txBody>
      <dsp:txXfrm rot="-5400000">
        <a:off x="974469" y="2436372"/>
        <a:ext cx="7196728" cy="816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81591-5E7B-40BC-82EC-18161C1C2AEB}">
      <dsp:nvSpPr>
        <dsp:cNvPr id="0" name=""/>
        <dsp:cNvSpPr/>
      </dsp:nvSpPr>
      <dsp:spPr>
        <a:xfrm>
          <a:off x="0" y="0"/>
          <a:ext cx="6834214" cy="865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Dilepaskan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453378" y="0"/>
        <a:ext cx="5380835" cy="865353"/>
      </dsp:txXfrm>
    </dsp:sp>
    <dsp:sp modelId="{F471E73C-FEC4-4FD0-9733-E232BB2B4C51}">
      <dsp:nvSpPr>
        <dsp:cNvPr id="0" name=""/>
        <dsp:cNvSpPr/>
      </dsp:nvSpPr>
      <dsp:spPr>
        <a:xfrm>
          <a:off x="86535" y="86535"/>
          <a:ext cx="1366842" cy="692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5E63F5-BCC9-4126-8469-A3A2B1CC67B0}">
      <dsp:nvSpPr>
        <dsp:cNvPr id="0" name=""/>
        <dsp:cNvSpPr/>
      </dsp:nvSpPr>
      <dsp:spPr>
        <a:xfrm>
          <a:off x="0" y="951888"/>
          <a:ext cx="6834214" cy="865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Tidak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ada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manfaat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ekonomis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masa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depan</a:t>
          </a:r>
          <a:r>
            <a:rPr lang="en-US" sz="1900" kern="1200" dirty="0">
              <a:solidFill>
                <a:schemeClr val="tx1"/>
              </a:solidFill>
            </a:rPr>
            <a:t> yang </a:t>
          </a:r>
          <a:r>
            <a:rPr lang="en-US" sz="1900" kern="1200" dirty="0" err="1">
              <a:solidFill>
                <a:schemeClr val="tx1"/>
              </a:solidFill>
            </a:rPr>
            <a:t>diharapkan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dari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penggunaan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atau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pelepasannya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453378" y="951888"/>
        <a:ext cx="5380835" cy="865353"/>
      </dsp:txXfrm>
    </dsp:sp>
    <dsp:sp modelId="{2E3E12EB-E9F1-49D4-8050-EE715A71ECE9}">
      <dsp:nvSpPr>
        <dsp:cNvPr id="0" name=""/>
        <dsp:cNvSpPr/>
      </dsp:nvSpPr>
      <dsp:spPr>
        <a:xfrm>
          <a:off x="86535" y="1038424"/>
          <a:ext cx="1366842" cy="692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hueOff val="-11511145"/>
                <a:satOff val="-10539"/>
                <a:lumOff val="-8498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1511145"/>
                <a:satOff val="-10539"/>
                <a:lumOff val="-8498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1511145"/>
                <a:satOff val="-10539"/>
                <a:lumOff val="-84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9855-3275-445B-976B-351B10777370}">
      <dsp:nvSpPr>
        <dsp:cNvPr id="0" name=""/>
        <dsp:cNvSpPr/>
      </dsp:nvSpPr>
      <dsp:spPr>
        <a:xfrm rot="5400000">
          <a:off x="-154525" y="157635"/>
          <a:ext cx="1030170" cy="72111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363670"/>
        <a:ext cx="721119" cy="309051"/>
      </dsp:txXfrm>
    </dsp:sp>
    <dsp:sp modelId="{9D6629E0-CAAB-4763-A37B-1339DBF74B1D}">
      <dsp:nvSpPr>
        <dsp:cNvPr id="0" name=""/>
        <dsp:cNvSpPr/>
      </dsp:nvSpPr>
      <dsp:spPr>
        <a:xfrm rot="5400000">
          <a:off x="3990563" y="-3266334"/>
          <a:ext cx="669610" cy="7208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keberadaan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jumlah</a:t>
          </a:r>
          <a:r>
            <a:rPr lang="en-US" sz="1800" kern="1200" dirty="0"/>
            <a:t> </a:t>
          </a:r>
          <a:r>
            <a:rPr lang="en-US" sz="1800" b="1" kern="1200" dirty="0" err="1"/>
            <a:t>restriksi</a:t>
          </a:r>
          <a:r>
            <a:rPr lang="en-US" sz="1800" b="1" kern="1200" dirty="0"/>
            <a:t> </a:t>
          </a:r>
          <a:r>
            <a:rPr lang="en-US" sz="1800" kern="1200" dirty="0" err="1"/>
            <a:t>atas</a:t>
          </a:r>
          <a:r>
            <a:rPr lang="en-US" sz="1800" kern="1200" dirty="0"/>
            <a:t> </a:t>
          </a:r>
          <a:r>
            <a:rPr lang="en-US" sz="1800" kern="1200" dirty="0" err="1"/>
            <a:t>hak</a:t>
          </a:r>
          <a:r>
            <a:rPr lang="en-US" sz="1800" kern="1200" dirty="0"/>
            <a:t> </a:t>
          </a:r>
          <a:r>
            <a:rPr lang="en-US" sz="1800" kern="1200" dirty="0" err="1"/>
            <a:t>milik</a:t>
          </a:r>
          <a:r>
            <a:rPr lang="en-US" sz="1800" kern="1200" dirty="0"/>
            <a:t>,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tetap</a:t>
          </a:r>
          <a:r>
            <a:rPr lang="en-US" sz="1800" kern="1200" dirty="0"/>
            <a:t> yang </a:t>
          </a:r>
          <a:r>
            <a:rPr lang="en-US" sz="1800" b="1" kern="1200" dirty="0" err="1"/>
            <a:t>dijaminkan</a:t>
          </a:r>
          <a:r>
            <a:rPr lang="en-US" sz="1800" b="1" kern="1200" dirty="0"/>
            <a:t> </a:t>
          </a:r>
          <a:r>
            <a:rPr lang="en-US" sz="1800" b="1" kern="1200" dirty="0" err="1"/>
            <a:t>untuk</a:t>
          </a:r>
          <a:r>
            <a:rPr lang="en-US" sz="1800" b="1" kern="1200" dirty="0"/>
            <a:t> </a:t>
          </a:r>
          <a:r>
            <a:rPr lang="en-US" sz="1800" b="1" kern="1200" dirty="0" err="1"/>
            <a:t>utang</a:t>
          </a:r>
          <a:endParaRPr lang="en-US" sz="1800" b="1" kern="1200" dirty="0"/>
        </a:p>
      </dsp:txBody>
      <dsp:txXfrm rot="-5400000">
        <a:off x="721119" y="35798"/>
        <a:ext cx="7175810" cy="604234"/>
      </dsp:txXfrm>
    </dsp:sp>
    <dsp:sp modelId="{FFD315EE-4EB2-4191-934B-EFC9AF285298}">
      <dsp:nvSpPr>
        <dsp:cNvPr id="0" name=""/>
        <dsp:cNvSpPr/>
      </dsp:nvSpPr>
      <dsp:spPr>
        <a:xfrm rot="5400000">
          <a:off x="-154525" y="1056629"/>
          <a:ext cx="1030170" cy="721119"/>
        </a:xfrm>
        <a:prstGeom prst="chevron">
          <a:avLst/>
        </a:prstGeom>
        <a:gradFill rotWithShape="0">
          <a:gsLst>
            <a:gs pos="0">
              <a:schemeClr val="accent5">
                <a:hueOff val="-3657888"/>
                <a:satOff val="-669"/>
                <a:lumOff val="-9477"/>
                <a:alphaOff val="0"/>
                <a:shade val="51000"/>
                <a:satMod val="130000"/>
              </a:schemeClr>
            </a:gs>
            <a:gs pos="80000">
              <a:schemeClr val="accent5">
                <a:hueOff val="-3657888"/>
                <a:satOff val="-669"/>
                <a:lumOff val="-947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57888"/>
                <a:satOff val="-669"/>
                <a:lumOff val="-94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1262664"/>
        <a:ext cx="721119" cy="309051"/>
      </dsp:txXfrm>
    </dsp:sp>
    <dsp:sp modelId="{89374181-56B0-4B41-A3BE-298D3A3D747A}">
      <dsp:nvSpPr>
        <dsp:cNvPr id="0" name=""/>
        <dsp:cNvSpPr/>
      </dsp:nvSpPr>
      <dsp:spPr>
        <a:xfrm rot="5400000">
          <a:off x="3990563" y="-2367339"/>
          <a:ext cx="669610" cy="7208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657888"/>
              <a:satOff val="-669"/>
              <a:lumOff val="-94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jumlah</a:t>
          </a:r>
          <a:r>
            <a:rPr lang="en-US" sz="1800" kern="1200" dirty="0"/>
            <a:t> </a:t>
          </a:r>
          <a:r>
            <a:rPr lang="en-US" sz="1800" b="1" kern="1200" dirty="0" err="1"/>
            <a:t>pengeluaran</a:t>
          </a:r>
          <a:r>
            <a:rPr lang="en-US" sz="1800" b="1" kern="1200" dirty="0"/>
            <a:t> yang </a:t>
          </a:r>
          <a:r>
            <a:rPr lang="en-US" sz="1800" b="1" kern="1200" dirty="0" err="1"/>
            <a:t>diakui</a:t>
          </a:r>
          <a:r>
            <a:rPr lang="en-US" sz="1800" b="1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jumlah</a:t>
          </a:r>
          <a:r>
            <a:rPr lang="en-US" sz="1800" kern="1200" dirty="0"/>
            <a:t> </a:t>
          </a:r>
          <a:r>
            <a:rPr lang="en-US" sz="1800" kern="1200" dirty="0" err="1"/>
            <a:t>tercatat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tetap</a:t>
          </a:r>
          <a:r>
            <a:rPr lang="en-US" sz="1800" kern="1200" dirty="0"/>
            <a:t> yang </a:t>
          </a:r>
          <a:r>
            <a:rPr lang="en-US" sz="1800" kern="1200" dirty="0" err="1"/>
            <a:t>sedang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pembangunan</a:t>
          </a:r>
          <a:endParaRPr lang="en-US" sz="1800" kern="1200" dirty="0"/>
        </a:p>
      </dsp:txBody>
      <dsp:txXfrm rot="-5400000">
        <a:off x="721119" y="934793"/>
        <a:ext cx="7175810" cy="604234"/>
      </dsp:txXfrm>
    </dsp:sp>
    <dsp:sp modelId="{80097414-9E42-411E-AB04-DC31B71674C6}">
      <dsp:nvSpPr>
        <dsp:cNvPr id="0" name=""/>
        <dsp:cNvSpPr/>
      </dsp:nvSpPr>
      <dsp:spPr>
        <a:xfrm rot="5400000">
          <a:off x="-154525" y="1955624"/>
          <a:ext cx="1030170" cy="721119"/>
        </a:xfrm>
        <a:prstGeom prst="chevron">
          <a:avLst/>
        </a:prstGeom>
        <a:gradFill rotWithShape="0">
          <a:gsLst>
            <a:gs pos="0">
              <a:schemeClr val="accent5">
                <a:hueOff val="-7315777"/>
                <a:satOff val="-1338"/>
                <a:lumOff val="-18954"/>
                <a:alphaOff val="0"/>
                <a:shade val="51000"/>
                <a:satMod val="130000"/>
              </a:schemeClr>
            </a:gs>
            <a:gs pos="80000">
              <a:schemeClr val="accent5">
                <a:hueOff val="-7315777"/>
                <a:satOff val="-1338"/>
                <a:lumOff val="-18954"/>
                <a:alphaOff val="0"/>
                <a:shade val="93000"/>
                <a:satMod val="130000"/>
              </a:schemeClr>
            </a:gs>
            <a:gs pos="100000">
              <a:schemeClr val="accent5">
                <a:hueOff val="-7315777"/>
                <a:satOff val="-1338"/>
                <a:lumOff val="-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2161659"/>
        <a:ext cx="721119" cy="309051"/>
      </dsp:txXfrm>
    </dsp:sp>
    <dsp:sp modelId="{333DD489-4431-48A5-9288-64092450E4F0}">
      <dsp:nvSpPr>
        <dsp:cNvPr id="0" name=""/>
        <dsp:cNvSpPr/>
      </dsp:nvSpPr>
      <dsp:spPr>
        <a:xfrm rot="5400000">
          <a:off x="3990563" y="-1468345"/>
          <a:ext cx="669610" cy="7208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315777"/>
              <a:satOff val="-1338"/>
              <a:lumOff val="-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jumlah</a:t>
          </a:r>
          <a:r>
            <a:rPr lang="en-US" sz="1800" kern="1200" dirty="0"/>
            <a:t> </a:t>
          </a:r>
          <a:r>
            <a:rPr lang="en-US" sz="1800" b="1" kern="1200" dirty="0" err="1"/>
            <a:t>komitmen</a:t>
          </a:r>
          <a:r>
            <a:rPr lang="en-US" sz="1800" b="1" kern="1200" dirty="0"/>
            <a:t> </a:t>
          </a:r>
          <a:r>
            <a:rPr lang="en-US" sz="1800" b="1" kern="1200" dirty="0" err="1"/>
            <a:t>kontraktual</a:t>
          </a:r>
          <a:r>
            <a:rPr lang="en-US" sz="1800" b="1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perolehan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tetap</a:t>
          </a:r>
          <a:endParaRPr lang="en-US" sz="1800" kern="1200" dirty="0"/>
        </a:p>
      </dsp:txBody>
      <dsp:txXfrm rot="-5400000">
        <a:off x="721119" y="1833787"/>
        <a:ext cx="7175810" cy="604234"/>
      </dsp:txXfrm>
    </dsp:sp>
    <dsp:sp modelId="{E9757160-9129-4414-B786-14776B3846F8}">
      <dsp:nvSpPr>
        <dsp:cNvPr id="0" name=""/>
        <dsp:cNvSpPr/>
      </dsp:nvSpPr>
      <dsp:spPr>
        <a:xfrm rot="5400000">
          <a:off x="-315273" y="2950512"/>
          <a:ext cx="1351666" cy="721119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2995799"/>
        <a:ext cx="721119" cy="630547"/>
      </dsp:txXfrm>
    </dsp:sp>
    <dsp:sp modelId="{252DD50E-C43F-4037-A73A-63976FE8ECE8}">
      <dsp:nvSpPr>
        <dsp:cNvPr id="0" name=""/>
        <dsp:cNvSpPr/>
      </dsp:nvSpPr>
      <dsp:spPr>
        <a:xfrm rot="5400000">
          <a:off x="3677808" y="-284793"/>
          <a:ext cx="1295121" cy="7208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jumlah</a:t>
          </a:r>
          <a:r>
            <a:rPr lang="en-US" sz="1800" b="1" kern="1200" dirty="0"/>
            <a:t> </a:t>
          </a:r>
          <a:r>
            <a:rPr lang="en-US" sz="1800" b="1" kern="1200" dirty="0" err="1"/>
            <a:t>kompensasi</a:t>
          </a:r>
          <a:r>
            <a:rPr lang="en-US" sz="1800" b="1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pihak</a:t>
          </a:r>
          <a:r>
            <a:rPr lang="en-US" sz="1800" kern="1200" dirty="0"/>
            <a:t> </a:t>
          </a:r>
          <a:r>
            <a:rPr lang="en-US" sz="1800" kern="1200" dirty="0" err="1"/>
            <a:t>ketiga</a:t>
          </a:r>
          <a:r>
            <a:rPr lang="en-US" sz="1800" kern="1200" dirty="0"/>
            <a:t> </a:t>
          </a:r>
          <a:r>
            <a:rPr lang="en-US" sz="1800" b="1" kern="1200" dirty="0" err="1"/>
            <a:t>untuk</a:t>
          </a:r>
          <a:r>
            <a:rPr lang="en-US" sz="1800" b="1" kern="1200" dirty="0"/>
            <a:t> </a:t>
          </a:r>
          <a:r>
            <a:rPr lang="en-US" sz="1800" b="1" kern="1200" dirty="0" err="1"/>
            <a:t>aset</a:t>
          </a:r>
          <a:r>
            <a:rPr lang="en-US" sz="1800" b="1" kern="1200" dirty="0"/>
            <a:t> </a:t>
          </a:r>
          <a:r>
            <a:rPr lang="en-US" sz="1800" b="1" kern="1200" dirty="0" err="1"/>
            <a:t>tetap</a:t>
          </a:r>
          <a:r>
            <a:rPr lang="en-US" sz="1800" b="1" kern="1200" dirty="0"/>
            <a:t> yang </a:t>
          </a:r>
          <a:r>
            <a:rPr lang="en-US" sz="1800" b="1" kern="1200" dirty="0" err="1"/>
            <a:t>mengalami</a:t>
          </a:r>
          <a:r>
            <a:rPr lang="en-US" sz="1800" b="1" kern="1200" dirty="0"/>
            <a:t> </a:t>
          </a:r>
          <a:r>
            <a:rPr lang="en-US" sz="1800" b="1" kern="1200" dirty="0" err="1"/>
            <a:t>penurunan</a:t>
          </a:r>
          <a:r>
            <a:rPr lang="en-US" sz="1800" b="1" kern="1200" dirty="0"/>
            <a:t> </a:t>
          </a:r>
          <a:r>
            <a:rPr lang="en-US" sz="1800" b="1" kern="1200" dirty="0" err="1"/>
            <a:t>nilai</a:t>
          </a:r>
          <a:r>
            <a:rPr lang="en-US" sz="1800" b="1" kern="1200" dirty="0"/>
            <a:t>, </a:t>
          </a:r>
          <a:r>
            <a:rPr lang="en-US" sz="1800" b="1" kern="1200" dirty="0" err="1"/>
            <a:t>hilang</a:t>
          </a:r>
          <a:r>
            <a:rPr lang="en-US" sz="1800" b="1" kern="1200" dirty="0"/>
            <a:t> </a:t>
          </a:r>
          <a:r>
            <a:rPr lang="en-US" sz="1800" b="1" kern="1200" dirty="0" err="1"/>
            <a:t>atau</a:t>
          </a:r>
          <a:r>
            <a:rPr lang="en-US" sz="1800" b="1" kern="1200" dirty="0"/>
            <a:t> </a:t>
          </a:r>
          <a:r>
            <a:rPr lang="en-US" sz="1800" b="1" kern="1200" dirty="0" err="1"/>
            <a:t>dihentikan</a:t>
          </a:r>
          <a:r>
            <a:rPr lang="en-US" sz="1800" b="1" kern="1200" dirty="0"/>
            <a:t> </a:t>
          </a:r>
          <a:r>
            <a:rPr lang="en-US" sz="1800" kern="1200" dirty="0"/>
            <a:t>yang </a:t>
          </a:r>
          <a:r>
            <a:rPr lang="en-US" sz="1800" kern="1200" dirty="0" err="1"/>
            <a:t>dimasukkan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laporan</a:t>
          </a:r>
          <a:r>
            <a:rPr lang="en-US" sz="1800" kern="1200" dirty="0"/>
            <a:t> </a:t>
          </a:r>
          <a:r>
            <a:rPr lang="en-US" sz="1800" kern="1200" dirty="0" err="1"/>
            <a:t>laba</a:t>
          </a:r>
          <a:r>
            <a:rPr lang="en-US" sz="1800" kern="1200" dirty="0"/>
            <a:t> </a:t>
          </a:r>
          <a:r>
            <a:rPr lang="en-US" sz="1800" kern="1200" dirty="0" err="1"/>
            <a:t>rugi</a:t>
          </a:r>
          <a:r>
            <a:rPr lang="en-US" sz="1800" kern="1200" dirty="0"/>
            <a:t> </a:t>
          </a:r>
          <a:r>
            <a:rPr lang="en-US" sz="1800" kern="1200" dirty="0" err="1"/>
            <a:t>komprehensif</a:t>
          </a:r>
          <a:r>
            <a:rPr lang="en-US" sz="1800" kern="1200" dirty="0"/>
            <a:t>, </a:t>
          </a:r>
          <a:r>
            <a:rPr lang="en-US" sz="1800" b="1" kern="1200" dirty="0" err="1"/>
            <a:t>jika</a:t>
          </a:r>
          <a:r>
            <a:rPr lang="en-US" sz="1800" b="1" kern="1200" dirty="0"/>
            <a:t> </a:t>
          </a:r>
          <a:r>
            <a:rPr lang="en-US" sz="1800" b="1" kern="1200" dirty="0" err="1"/>
            <a:t>tidak</a:t>
          </a:r>
          <a:r>
            <a:rPr lang="en-US" sz="1800" b="1" kern="1200" dirty="0"/>
            <a:t> </a:t>
          </a:r>
          <a:r>
            <a:rPr lang="en-US" sz="1800" b="1" kern="1200" dirty="0" err="1"/>
            <a:t>diungkapkan</a:t>
          </a:r>
          <a:r>
            <a:rPr lang="en-US" sz="1800" b="1" kern="1200" dirty="0"/>
            <a:t> </a:t>
          </a:r>
          <a:r>
            <a:rPr lang="en-US" sz="1800" b="1" kern="1200" dirty="0" err="1"/>
            <a:t>secara</a:t>
          </a:r>
          <a:r>
            <a:rPr lang="en-US" sz="1800" b="1" kern="1200" dirty="0"/>
            <a:t> </a:t>
          </a:r>
          <a:r>
            <a:rPr lang="en-US" sz="1800" b="1" kern="1200" dirty="0" err="1"/>
            <a:t>terpisah</a:t>
          </a:r>
          <a:r>
            <a:rPr lang="en-US" sz="1800" b="1" kern="1200" dirty="0"/>
            <a:t> </a:t>
          </a:r>
          <a:r>
            <a:rPr lang="en-US" sz="1800" b="1" kern="1200" dirty="0" err="1"/>
            <a:t>pada</a:t>
          </a:r>
          <a:r>
            <a:rPr lang="en-US" sz="1800" b="1" kern="1200" dirty="0"/>
            <a:t> </a:t>
          </a:r>
          <a:r>
            <a:rPr lang="en-US" sz="1800" b="1" kern="1200" dirty="0" err="1"/>
            <a:t>laporan</a:t>
          </a:r>
          <a:r>
            <a:rPr lang="en-US" sz="1800" b="1" kern="1200" dirty="0"/>
            <a:t> </a:t>
          </a:r>
          <a:r>
            <a:rPr lang="en-US" sz="1800" b="1" kern="1200" dirty="0" err="1"/>
            <a:t>laba</a:t>
          </a:r>
          <a:r>
            <a:rPr lang="en-US" sz="1800" b="1" kern="1200" dirty="0"/>
            <a:t> </a:t>
          </a:r>
          <a:r>
            <a:rPr lang="en-US" sz="1800" b="1" kern="1200" dirty="0" err="1"/>
            <a:t>rugi</a:t>
          </a:r>
          <a:r>
            <a:rPr lang="en-US" sz="1800" b="1" kern="1200" dirty="0"/>
            <a:t> </a:t>
          </a:r>
          <a:r>
            <a:rPr lang="en-US" sz="1800" b="1" kern="1200" dirty="0" err="1"/>
            <a:t>komprehensif</a:t>
          </a:r>
          <a:endParaRPr lang="en-US" sz="1800" b="1" kern="1200" dirty="0"/>
        </a:p>
      </dsp:txBody>
      <dsp:txXfrm rot="-5400000">
        <a:off x="721120" y="2735118"/>
        <a:ext cx="7145275" cy="1168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4339-0E77-4B11-B974-38B462E285A2}">
      <dsp:nvSpPr>
        <dsp:cNvPr id="0" name=""/>
        <dsp:cNvSpPr/>
      </dsp:nvSpPr>
      <dsp:spPr>
        <a:xfrm rot="10800000">
          <a:off x="1703143" y="1186"/>
          <a:ext cx="5938262" cy="82966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585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tetap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dipakai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sementara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910558" y="1186"/>
        <a:ext cx="5730847" cy="829661"/>
      </dsp:txXfrm>
    </dsp:sp>
    <dsp:sp modelId="{8F67C0C3-E5BA-4BBD-9E15-FE5E2D50DAB1}">
      <dsp:nvSpPr>
        <dsp:cNvPr id="0" name=""/>
        <dsp:cNvSpPr/>
      </dsp:nvSpPr>
      <dsp:spPr>
        <a:xfrm>
          <a:off x="1288312" y="1186"/>
          <a:ext cx="829661" cy="82966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4ED973-826E-45AB-B9B1-B1C69B961895}">
      <dsp:nvSpPr>
        <dsp:cNvPr id="0" name=""/>
        <dsp:cNvSpPr/>
      </dsp:nvSpPr>
      <dsp:spPr>
        <a:xfrm rot="10800000">
          <a:off x="1703143" y="1078508"/>
          <a:ext cx="5938262" cy="829661"/>
        </a:xfrm>
        <a:prstGeom prst="homePlate">
          <a:avLst/>
        </a:prstGeom>
        <a:gradFill rotWithShape="0">
          <a:gsLst>
            <a:gs pos="0">
              <a:schemeClr val="accent5">
                <a:hueOff val="-3657888"/>
                <a:satOff val="-669"/>
                <a:lumOff val="-9477"/>
                <a:alphaOff val="0"/>
                <a:shade val="51000"/>
                <a:satMod val="130000"/>
              </a:schemeClr>
            </a:gs>
            <a:gs pos="80000">
              <a:schemeClr val="accent5">
                <a:hueOff val="-3657888"/>
                <a:satOff val="-669"/>
                <a:lumOff val="-947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57888"/>
                <a:satOff val="-669"/>
                <a:lumOff val="-94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585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jumlah tercatat bruto dari setiap aset tetap yang telah disusutkan penuh dan masih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digunakan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910558" y="1078508"/>
        <a:ext cx="5730847" cy="829661"/>
      </dsp:txXfrm>
    </dsp:sp>
    <dsp:sp modelId="{4A411956-B95B-439D-9845-4AA488D549BB}">
      <dsp:nvSpPr>
        <dsp:cNvPr id="0" name=""/>
        <dsp:cNvSpPr/>
      </dsp:nvSpPr>
      <dsp:spPr>
        <a:xfrm>
          <a:off x="1288312" y="1078508"/>
          <a:ext cx="829661" cy="829661"/>
        </a:xfrm>
        <a:prstGeom prst="ellipse">
          <a:avLst/>
        </a:prstGeom>
        <a:solidFill>
          <a:schemeClr val="accent5">
            <a:tint val="50000"/>
            <a:hueOff val="-3837048"/>
            <a:satOff val="-3513"/>
            <a:lumOff val="-28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B170B4-D56C-4EDA-BCDE-5CE80C848DBA}">
      <dsp:nvSpPr>
        <dsp:cNvPr id="0" name=""/>
        <dsp:cNvSpPr/>
      </dsp:nvSpPr>
      <dsp:spPr>
        <a:xfrm rot="10800000">
          <a:off x="1703143" y="2155830"/>
          <a:ext cx="5938262" cy="829661"/>
        </a:xfrm>
        <a:prstGeom prst="homePlate">
          <a:avLst/>
        </a:prstGeom>
        <a:gradFill rotWithShape="0">
          <a:gsLst>
            <a:gs pos="0">
              <a:schemeClr val="accent5">
                <a:hueOff val="-7315777"/>
                <a:satOff val="-1338"/>
                <a:lumOff val="-18954"/>
                <a:alphaOff val="0"/>
                <a:shade val="51000"/>
                <a:satMod val="130000"/>
              </a:schemeClr>
            </a:gs>
            <a:gs pos="80000">
              <a:schemeClr val="accent5">
                <a:hueOff val="-7315777"/>
                <a:satOff val="-1338"/>
                <a:lumOff val="-18954"/>
                <a:alphaOff val="0"/>
                <a:shade val="93000"/>
                <a:satMod val="130000"/>
              </a:schemeClr>
            </a:gs>
            <a:gs pos="100000">
              <a:schemeClr val="accent5">
                <a:hueOff val="-7315777"/>
                <a:satOff val="-1338"/>
                <a:lumOff val="-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585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tetap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dihentikan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penggunaan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aktif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tidak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diklasifikasikan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sebagai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tersedia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dijual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910558" y="2155830"/>
        <a:ext cx="5730847" cy="829661"/>
      </dsp:txXfrm>
    </dsp:sp>
    <dsp:sp modelId="{D29EB359-C585-426B-B076-A3B430793C95}">
      <dsp:nvSpPr>
        <dsp:cNvPr id="0" name=""/>
        <dsp:cNvSpPr/>
      </dsp:nvSpPr>
      <dsp:spPr>
        <a:xfrm>
          <a:off x="1288312" y="2155830"/>
          <a:ext cx="829661" cy="829661"/>
        </a:xfrm>
        <a:prstGeom prst="ellipse">
          <a:avLst/>
        </a:prstGeom>
        <a:solidFill>
          <a:schemeClr val="accent5">
            <a:tint val="50000"/>
            <a:hueOff val="-7674097"/>
            <a:satOff val="-7026"/>
            <a:lumOff val="-56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DE55F8-F0FE-488E-83F1-9963C1F55B8B}">
      <dsp:nvSpPr>
        <dsp:cNvPr id="0" name=""/>
        <dsp:cNvSpPr/>
      </dsp:nvSpPr>
      <dsp:spPr>
        <a:xfrm rot="10800000">
          <a:off x="1703143" y="3233151"/>
          <a:ext cx="5938262" cy="829661"/>
        </a:xfrm>
        <a:prstGeom prst="homePlate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585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nilai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wajar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aset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tetap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apabila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berbeda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secara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material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dari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jumlah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tercatat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kern="12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 model </a:t>
          </a:r>
          <a:r>
            <a:rPr lang="en-US" sz="1800" kern="1200" dirty="0" err="1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rPr>
            <a:t>biaya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910558" y="3233151"/>
        <a:ext cx="5730847" cy="829661"/>
      </dsp:txXfrm>
    </dsp:sp>
    <dsp:sp modelId="{3B627192-629B-40B4-B8EB-975AD87EED5C}">
      <dsp:nvSpPr>
        <dsp:cNvPr id="0" name=""/>
        <dsp:cNvSpPr/>
      </dsp:nvSpPr>
      <dsp:spPr>
        <a:xfrm>
          <a:off x="1288312" y="3233151"/>
          <a:ext cx="829661" cy="829661"/>
        </a:xfrm>
        <a:prstGeom prst="ellipse">
          <a:avLst/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02259-DFA5-4B08-82F6-E58EB7ACC49B}">
      <dsp:nvSpPr>
        <dsp:cNvPr id="0" name=""/>
        <dsp:cNvSpPr/>
      </dsp:nvSpPr>
      <dsp:spPr>
        <a:xfrm>
          <a:off x="0" y="777849"/>
          <a:ext cx="6929486" cy="10685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besar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kemungkinan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manfaat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ekonomis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masa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depan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berkenaan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dengan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aset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tersebut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akan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mengalir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entitas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2164" y="830013"/>
        <a:ext cx="6825158" cy="964253"/>
      </dsp:txXfrm>
    </dsp:sp>
    <dsp:sp modelId="{6D526987-6D6F-436F-B802-4F1543D5D15F}">
      <dsp:nvSpPr>
        <dsp:cNvPr id="0" name=""/>
        <dsp:cNvSpPr/>
      </dsp:nvSpPr>
      <dsp:spPr>
        <a:xfrm>
          <a:off x="0" y="1846430"/>
          <a:ext cx="6929486" cy="48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1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DAN</a:t>
          </a:r>
        </a:p>
      </dsp:txBody>
      <dsp:txXfrm>
        <a:off x="0" y="1846430"/>
        <a:ext cx="6929486" cy="486758"/>
      </dsp:txXfrm>
    </dsp:sp>
    <dsp:sp modelId="{918DC50D-2A11-4975-A7E0-629DD1E4F71C}">
      <dsp:nvSpPr>
        <dsp:cNvPr id="0" name=""/>
        <dsp:cNvSpPr/>
      </dsp:nvSpPr>
      <dsp:spPr>
        <a:xfrm>
          <a:off x="0" y="2333189"/>
          <a:ext cx="6929486" cy="952961"/>
        </a:xfrm>
        <a:prstGeom prst="round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</a:rPr>
            <a:t>biaya perolehan </a:t>
          </a:r>
          <a:r>
            <a:rPr lang="sv-SE" sz="1800" kern="1200" dirty="0">
              <a:solidFill>
                <a:schemeClr val="tx1"/>
              </a:solidFill>
            </a:rPr>
            <a:t>aset dapat </a:t>
          </a:r>
          <a:r>
            <a:rPr lang="sv-SE" sz="1800" b="1" kern="1200" dirty="0">
              <a:solidFill>
                <a:schemeClr val="tx1"/>
              </a:solidFill>
            </a:rPr>
            <a:t>diukur secara andal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6520" y="2379709"/>
        <a:ext cx="6836446" cy="8599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3B7DC-D567-4BB0-8CF9-DD58B739A9C6}">
      <dsp:nvSpPr>
        <dsp:cNvPr id="0" name=""/>
        <dsp:cNvSpPr/>
      </dsp:nvSpPr>
      <dsp:spPr>
        <a:xfrm>
          <a:off x="0" y="0"/>
          <a:ext cx="8072494" cy="12834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Biaya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perolehan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tersebut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meliputi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harga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pembelian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setiap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pengeluaran</a:t>
          </a:r>
          <a:r>
            <a:rPr lang="en-US" sz="2400" kern="1200" dirty="0">
              <a:solidFill>
                <a:schemeClr val="tx1"/>
              </a:solidFill>
            </a:rPr>
            <a:t> yang </a:t>
          </a:r>
          <a:r>
            <a:rPr lang="en-US" sz="2400" kern="1200" dirty="0" err="1">
              <a:solidFill>
                <a:schemeClr val="tx1"/>
              </a:solidFill>
            </a:rPr>
            <a:t>dapat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diatribusikan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secara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langsung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742846" y="0"/>
        <a:ext cx="6329647" cy="1283477"/>
      </dsp:txXfrm>
    </dsp:sp>
    <dsp:sp modelId="{491539D7-79FD-4494-9C72-91FC109C8A10}">
      <dsp:nvSpPr>
        <dsp:cNvPr id="0" name=""/>
        <dsp:cNvSpPr/>
      </dsp:nvSpPr>
      <dsp:spPr>
        <a:xfrm>
          <a:off x="128347" y="128347"/>
          <a:ext cx="1614498" cy="102678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1F1612-C5AA-4C54-892C-43184839EBA8}">
      <dsp:nvSpPr>
        <dsp:cNvPr id="0" name=""/>
        <dsp:cNvSpPr/>
      </dsp:nvSpPr>
      <dsp:spPr>
        <a:xfrm>
          <a:off x="0" y="1411824"/>
          <a:ext cx="8072494" cy="1283477"/>
        </a:xfrm>
        <a:prstGeom prst="roundRect">
          <a:avLst>
            <a:gd name="adj" fmla="val 10000"/>
          </a:avLst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Perolehan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secara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kredit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dan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pembayarannya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melampaui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jangka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waktu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kredit</a:t>
          </a:r>
          <a:r>
            <a:rPr lang="en-US" sz="2100" kern="1200" dirty="0">
              <a:solidFill>
                <a:schemeClr val="tx1"/>
              </a:solidFill>
            </a:rPr>
            <a:t> normal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1"/>
              </a:solidFill>
            </a:rPr>
            <a:t>perbedaan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antara</a:t>
          </a:r>
          <a:r>
            <a:rPr lang="en-US" sz="1800" kern="1200" dirty="0">
              <a:solidFill>
                <a:schemeClr val="tx1"/>
              </a:solidFill>
            </a:rPr>
            <a:t> total </a:t>
          </a:r>
          <a:r>
            <a:rPr lang="en-US" sz="1800" kern="1200" dirty="0" err="1">
              <a:solidFill>
                <a:schemeClr val="tx1"/>
              </a:solidFill>
            </a:rPr>
            <a:t>pembayaran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dengan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nilai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tunainya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sz="1800" kern="1200" dirty="0" err="1">
              <a:solidFill>
                <a:schemeClr val="tx1"/>
              </a:solidFill>
              <a:sym typeface="Wingdings" pitchFamily="2" charset="2"/>
            </a:rPr>
            <a:t>beban</a:t>
          </a:r>
          <a:r>
            <a:rPr lang="en-US" sz="1800" kern="1200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en-US" sz="1800" kern="1200" dirty="0" err="1">
              <a:solidFill>
                <a:schemeClr val="tx1"/>
              </a:solidFill>
              <a:sym typeface="Wingdings" pitchFamily="2" charset="2"/>
            </a:rPr>
            <a:t>bunga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42846" y="1411824"/>
        <a:ext cx="6329647" cy="1283477"/>
      </dsp:txXfrm>
    </dsp:sp>
    <dsp:sp modelId="{9DE32A16-63A8-46E4-8293-231177549674}">
      <dsp:nvSpPr>
        <dsp:cNvPr id="0" name=""/>
        <dsp:cNvSpPr/>
      </dsp:nvSpPr>
      <dsp:spPr>
        <a:xfrm>
          <a:off x="128347" y="1540172"/>
          <a:ext cx="1614498" cy="102678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55573"/>
            <a:satOff val="-5269"/>
            <a:lumOff val="-42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4BE1EE-F0E2-4A1F-A862-93A51EBCFD61}">
      <dsp:nvSpPr>
        <dsp:cNvPr id="0" name=""/>
        <dsp:cNvSpPr/>
      </dsp:nvSpPr>
      <dsp:spPr>
        <a:xfrm>
          <a:off x="0" y="2823649"/>
          <a:ext cx="8072494" cy="1105112"/>
        </a:xfrm>
        <a:prstGeom prst="roundRect">
          <a:avLst>
            <a:gd name="adj" fmla="val 1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Perolehan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secara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pertukaran</a:t>
          </a:r>
          <a:r>
            <a:rPr lang="en-US" sz="2800" kern="1200" dirty="0">
              <a:solidFill>
                <a:schemeClr val="tx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Diukur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dengan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nilai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wajar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42846" y="2823649"/>
        <a:ext cx="6329647" cy="1105112"/>
      </dsp:txXfrm>
    </dsp:sp>
    <dsp:sp modelId="{DCF44916-3DE7-436E-ACD0-9A1E4C0FE2CF}">
      <dsp:nvSpPr>
        <dsp:cNvPr id="0" name=""/>
        <dsp:cNvSpPr/>
      </dsp:nvSpPr>
      <dsp:spPr>
        <a:xfrm>
          <a:off x="128347" y="2862815"/>
          <a:ext cx="1614498" cy="102678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E392B-F12B-45CD-8446-52E6507CF39C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0EFCE1-908A-435A-932D-326D245A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98942-3FA6-4ECA-A64F-ABBD5AB9D690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E36A34-0997-4F6F-8E2B-8E18B456F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AE54A-96C0-4C9C-9A62-3F78FA345E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1-2 Juni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Workshop dan Diskusi “Pengaruh IFRS terhadap Silabus dan Materi Pengajaran Akuntansi Keuangan” serta Workshop "PSAK Terbaru"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TO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1" y="3481389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7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1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6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7" y="3206750"/>
            <a:ext cx="2533651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1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228600"/>
            <a:ext cx="2076451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28600"/>
            <a:ext cx="6076951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"/>
            <a:ext cx="8229600" cy="5635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5" imgW="13003175" imgH="1612698" progId="">
                  <p:embed/>
                </p:oleObj>
              </mc:Choice>
              <mc:Fallback>
                <p:oleObj name="Image" r:id="rId15" imgW="13003175" imgH="1612698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9D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1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9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357159" y="214291"/>
            <a:ext cx="8229600" cy="563563"/>
          </a:xfrm>
        </p:spPr>
        <p:txBody>
          <a:bodyPr/>
          <a:lstStyle/>
          <a:p>
            <a:r>
              <a:rPr lang="en-US" dirty="0"/>
              <a:t>BAB 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Title 6"/>
          <p:cNvSpPr txBox="1">
            <a:spLocks/>
          </p:cNvSpPr>
          <p:nvPr/>
        </p:nvSpPr>
        <p:spPr bwMode="gray">
          <a:xfrm>
            <a:off x="509559" y="1722429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Aset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Tetap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Investasi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building-clip-art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643182"/>
            <a:ext cx="3381234" cy="31227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682752"/>
            <a:ext cx="2286016" cy="369332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Kualifikasian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00364" y="1682752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yang </a:t>
            </a:r>
            <a:r>
              <a:rPr lang="en-US" i="1" dirty="0" err="1"/>
              <a:t>membutuhkan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periode</a:t>
            </a:r>
            <a:r>
              <a:rPr lang="en-US" i="1" dirty="0"/>
              <a:t> </a:t>
            </a:r>
            <a:r>
              <a:rPr lang="en-US" i="1" dirty="0" err="1"/>
              <a:t>waktu</a:t>
            </a:r>
            <a:r>
              <a:rPr lang="en-US" i="1" dirty="0"/>
              <a:t> yang </a:t>
            </a:r>
            <a:r>
              <a:rPr lang="en-US" i="1" dirty="0" err="1"/>
              <a:t>substansial</a:t>
            </a:r>
            <a:r>
              <a:rPr lang="en-US" i="1" dirty="0"/>
              <a:t> agar </a:t>
            </a:r>
            <a:r>
              <a:rPr lang="en-US" i="1" dirty="0" err="1"/>
              <a:t>siap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digunakan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dijual</a:t>
            </a:r>
            <a:r>
              <a:rPr lang="en-US" i="1" dirty="0"/>
              <a:t> </a:t>
            </a: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maksudnya</a:t>
            </a:r>
            <a:endParaRPr lang="en-US" i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214546" y="2825760"/>
          <a:ext cx="5929354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pen_paper_carto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5429264"/>
            <a:ext cx="1571604" cy="13633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4282" y="1357298"/>
            <a:ext cx="3643338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Kapitalisasi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Pinjaman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2071678"/>
          <a:ext cx="3762380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otched Right Arrow 6"/>
          <p:cNvSpPr/>
          <p:nvPr/>
        </p:nvSpPr>
        <p:spPr>
          <a:xfrm>
            <a:off x="4143372" y="2571744"/>
            <a:ext cx="357190" cy="571504"/>
          </a:xfrm>
          <a:prstGeom prst="notch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143372" y="4071942"/>
            <a:ext cx="357190" cy="571504"/>
          </a:xfrm>
          <a:prstGeom prst="notch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6314" y="2357430"/>
            <a:ext cx="37147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penghailan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86314" y="4014621"/>
            <a:ext cx="371477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fi-FI" dirty="0"/>
              <a:t>kapitalisasi untuk pengeluaran atas aset. Tingkat kapitalisasi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en-US" dirty="0"/>
              <a:t>rata-rata </a:t>
            </a:r>
            <a:r>
              <a:rPr lang="en-US" dirty="0" err="1"/>
              <a:t>tertimbang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6000768"/>
            <a:ext cx="7215238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yang </a:t>
            </a:r>
            <a:r>
              <a:rPr lang="en-US" dirty="0" err="1"/>
              <a:t>dikapitalisasi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/>
              <a:t>melebihi</a:t>
            </a:r>
            <a:r>
              <a:rPr lang="en-US" b="1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4282" y="1357298"/>
            <a:ext cx="3643338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Kapitalisasi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Pinjaman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357430"/>
            <a:ext cx="857256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kapitalisasi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terpenuhi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aset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maksudnya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3" name="Picture 12" descr="officeca_430x3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611856"/>
            <a:ext cx="2857520" cy="2246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429520" y="857232"/>
            <a:ext cx="1428760" cy="4286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357298"/>
            <a:ext cx="8572560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Desember</a:t>
            </a:r>
            <a:r>
              <a:rPr lang="en-US" dirty="0"/>
              <a:t> 2009 PT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PT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PT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.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PT </a:t>
            </a:r>
            <a:r>
              <a:rPr lang="en-US" dirty="0" err="1"/>
              <a:t>Semesta</a:t>
            </a:r>
            <a:r>
              <a:rPr lang="en-US" dirty="0"/>
              <a:t>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Rp2,55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, PT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: </a:t>
            </a:r>
            <a:r>
              <a:rPr lang="en-US" dirty="0" err="1"/>
              <a:t>Utang</a:t>
            </a:r>
            <a:r>
              <a:rPr lang="en-US" dirty="0"/>
              <a:t> bank Rp1.2 M </a:t>
            </a:r>
            <a:r>
              <a:rPr lang="en-US" dirty="0" err="1"/>
              <a:t>bunga</a:t>
            </a:r>
            <a:r>
              <a:rPr lang="en-US" dirty="0"/>
              <a:t> 12% PT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Rp30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Wesel </a:t>
            </a:r>
            <a:r>
              <a:rPr lang="en-US" dirty="0" err="1"/>
              <a:t>bayar</a:t>
            </a:r>
            <a:r>
              <a:rPr lang="en-US" dirty="0"/>
              <a:t> Rp1.5M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15%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/>
              <a:t>Obligasi</a:t>
            </a:r>
            <a:r>
              <a:rPr lang="en-US" dirty="0"/>
              <a:t> Rp1.8M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10%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 </a:t>
            </a:r>
            <a:r>
              <a:rPr lang="en-US" dirty="0" err="1"/>
              <a:t>Semesta</a:t>
            </a:r>
            <a:r>
              <a:rPr lang="en-US" dirty="0"/>
              <a:t>:</a:t>
            </a:r>
          </a:p>
          <a:p>
            <a:pPr marL="169863" indent="-169863">
              <a:buFont typeface="Arial" pitchFamily="34" charset="0"/>
              <a:buChar char="•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786" y="4572008"/>
          <a:ext cx="60960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Januari</a:t>
                      </a:r>
                      <a:r>
                        <a:rPr lang="en-US" baseline="0" dirty="0"/>
                        <a:t>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Rp500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juta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April</a:t>
                      </a:r>
                      <a:r>
                        <a:rPr lang="en-US" baseline="0" dirty="0"/>
                        <a:t>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Rp850 </a:t>
                      </a:r>
                      <a:r>
                        <a:rPr lang="en-US" dirty="0" err="1"/>
                        <a:t>juta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Agustus</a:t>
                      </a:r>
                      <a:r>
                        <a:rPr lang="en-US" dirty="0"/>
                        <a:t>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Rp600 </a:t>
                      </a:r>
                      <a:r>
                        <a:rPr lang="en-US" dirty="0" err="1"/>
                        <a:t>juta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Desember</a:t>
                      </a:r>
                      <a:r>
                        <a:rPr lang="en-US" dirty="0"/>
                        <a:t>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Rp600 </a:t>
                      </a:r>
                      <a:r>
                        <a:rPr lang="en-US" dirty="0" err="1"/>
                        <a:t>juta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Rp</a:t>
                      </a:r>
                      <a:r>
                        <a:rPr lang="en-US" dirty="0"/>
                        <a:t> 2.550 </a:t>
                      </a:r>
                      <a:r>
                        <a:rPr lang="en-US" dirty="0" err="1"/>
                        <a:t>juta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0892" y="4572008"/>
            <a:ext cx="17145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Pembangunan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pPr lvl="1"/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500826" y="857232"/>
            <a:ext cx="2357454" cy="4286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r>
              <a:rPr lang="en-US" b="1" dirty="0">
                <a:solidFill>
                  <a:schemeClr val="tx1"/>
                </a:solidFill>
              </a:rPr>
              <a:t>… </a:t>
            </a:r>
            <a:r>
              <a:rPr lang="en-US" b="1" dirty="0" err="1">
                <a:solidFill>
                  <a:schemeClr val="tx1"/>
                </a:solidFill>
              </a:rPr>
              <a:t>Lanjutan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500174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Mengalokasikan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/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err="1"/>
              <a:t>Mengalokasikan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: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yang </a:t>
            </a:r>
            <a:r>
              <a:rPr lang="en-US" dirty="0" err="1"/>
              <a:t>dikapitalisasi</a:t>
            </a:r>
            <a:r>
              <a:rPr lang="en-US" dirty="0"/>
              <a:t>:</a:t>
            </a:r>
          </a:p>
          <a:p>
            <a:pPr marL="342900" indent="-34290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7810" r="15144" b="45562"/>
          <a:stretch>
            <a:fillRect/>
          </a:stretch>
        </p:blipFill>
        <p:spPr bwMode="auto">
          <a:xfrm>
            <a:off x="785786" y="1857364"/>
            <a:ext cx="62151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28395" r="21154" b="56173"/>
          <a:stretch>
            <a:fillRect/>
          </a:stretch>
        </p:blipFill>
        <p:spPr bwMode="auto">
          <a:xfrm>
            <a:off x="714348" y="3643314"/>
            <a:ext cx="62151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8750" t="53086" r="19952" b="31482"/>
          <a:stretch>
            <a:fillRect/>
          </a:stretch>
        </p:blipFill>
        <p:spPr bwMode="auto">
          <a:xfrm>
            <a:off x="642910" y="5500702"/>
            <a:ext cx="6500858" cy="12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err="1"/>
              <a:t>Ayat</a:t>
            </a:r>
            <a:r>
              <a:rPr lang="en-US" sz="1800" dirty="0"/>
              <a:t> </a:t>
            </a:r>
            <a:r>
              <a:rPr lang="en-US" sz="1800" dirty="0" err="1"/>
              <a:t>jurnal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500826" y="857232"/>
            <a:ext cx="2357454" cy="4286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r>
              <a:rPr lang="en-US" b="1" dirty="0">
                <a:solidFill>
                  <a:schemeClr val="tx1"/>
                </a:solidFill>
              </a:rPr>
              <a:t>… </a:t>
            </a:r>
            <a:r>
              <a:rPr lang="en-US" b="1" dirty="0" err="1">
                <a:solidFill>
                  <a:schemeClr val="tx1"/>
                </a:solidFill>
              </a:rPr>
              <a:t>Lanjutan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558" t="23127" r="25961" b="18241"/>
          <a:stretch>
            <a:fillRect/>
          </a:stretch>
        </p:blipFill>
        <p:spPr bwMode="auto">
          <a:xfrm>
            <a:off x="357158" y="1643050"/>
            <a:ext cx="585791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>
                <a:solidFill>
                  <a:srgbClr val="37399B"/>
                </a:solidFill>
              </a:rPr>
              <a:t>Pengukuran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Awal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492409"/>
            <a:ext cx="1949917" cy="507831"/>
          </a:xfrm>
          <a:prstGeom prst="rect">
            <a:avLst/>
          </a:prstGeom>
          <a:solidFill>
            <a:srgbClr val="E8F0FC"/>
          </a:solidFill>
          <a:ln w="38100">
            <a:solidFill>
              <a:srgbClr val="3399FF"/>
            </a:solidFill>
            <a:prstDash val="dashDot"/>
          </a:ln>
          <a:effectLst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b="1" dirty="0" err="1"/>
              <a:t>Pertukaran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endParaRPr lang="id-ID" b="1" dirty="0"/>
          </a:p>
        </p:txBody>
      </p:sp>
      <p:sp>
        <p:nvSpPr>
          <p:cNvPr id="7" name="Rectangle 6"/>
          <p:cNvSpPr/>
          <p:nvPr/>
        </p:nvSpPr>
        <p:spPr>
          <a:xfrm>
            <a:off x="1071538" y="2428868"/>
            <a:ext cx="4643470" cy="5000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Pertukaran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Memiliki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Substansi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Komersial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42886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84" y="136266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Jika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yang </a:t>
            </a:r>
            <a:r>
              <a:rPr lang="en-US" i="1" dirty="0" err="1"/>
              <a:t>diperoleh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diukur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nilai</a:t>
            </a:r>
            <a:r>
              <a:rPr lang="en-US" i="1" dirty="0"/>
              <a:t> </a:t>
            </a:r>
            <a:r>
              <a:rPr lang="en-US" i="1" dirty="0" err="1"/>
              <a:t>wajar</a:t>
            </a:r>
            <a:r>
              <a:rPr lang="en-US" i="1" dirty="0"/>
              <a:t>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n-US" i="1" dirty="0" err="1">
                <a:sym typeface="Wingdings" pitchFamily="2" charset="2"/>
              </a:rPr>
              <a:t>biaya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perolehannya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diukur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dengan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jumlah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tercatat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aset</a:t>
            </a:r>
            <a:r>
              <a:rPr lang="en-US" i="1" dirty="0">
                <a:sym typeface="Wingdings" pitchFamily="2" charset="2"/>
              </a:rPr>
              <a:t> yang </a:t>
            </a:r>
            <a:r>
              <a:rPr lang="en-US" i="1" dirty="0" err="1">
                <a:sym typeface="Wingdings" pitchFamily="2" charset="2"/>
              </a:rPr>
              <a:t>diserahkan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3166402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A </a:t>
            </a:r>
            <a:r>
              <a:rPr lang="en-US" dirty="0" err="1"/>
              <a:t>menukar</a:t>
            </a:r>
            <a:r>
              <a:rPr lang="en-US" dirty="0"/>
              <a:t> </a:t>
            </a:r>
            <a:r>
              <a:rPr lang="en-US" dirty="0" err="1"/>
              <a:t>sebidang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Rp400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Rp800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Rp1.000 </a:t>
            </a:r>
            <a:r>
              <a:rPr lang="en-US" dirty="0" err="1"/>
              <a:t>juta</a:t>
            </a:r>
            <a:r>
              <a:rPr lang="en-US" dirty="0"/>
              <a:t>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diestimasi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Rp1.800 </a:t>
            </a:r>
            <a:r>
              <a:rPr lang="en-US" dirty="0" err="1"/>
              <a:t>juta</a:t>
            </a:r>
            <a:r>
              <a:rPr lang="en-US" dirty="0"/>
              <a:t>.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Rp1.000 </a:t>
            </a:r>
            <a:r>
              <a:rPr lang="en-US" dirty="0" err="1"/>
              <a:t>juta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(</a:t>
            </a:r>
            <a:r>
              <a:rPr lang="en-US" dirty="0" err="1"/>
              <a:t>tanah</a:t>
            </a:r>
            <a:r>
              <a:rPr lang="en-US" dirty="0"/>
              <a:t>) yang </a:t>
            </a:r>
            <a:r>
              <a:rPr lang="en-US" dirty="0" err="1"/>
              <a:t>diserahkan</a:t>
            </a:r>
            <a:r>
              <a:rPr lang="en-US" dirty="0"/>
              <a:t> (Rp1.800 </a:t>
            </a:r>
            <a:r>
              <a:rPr lang="en-US" dirty="0" err="1"/>
              <a:t>juta</a:t>
            </a:r>
            <a:r>
              <a:rPr lang="en-US" dirty="0"/>
              <a:t>)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(Rp800 </a:t>
            </a:r>
            <a:r>
              <a:rPr lang="en-US" dirty="0" err="1"/>
              <a:t>juta</a:t>
            </a:r>
            <a:r>
              <a:rPr lang="en-US" dirty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356" t="51267" r="25961" b="34797"/>
          <a:stretch>
            <a:fillRect/>
          </a:stretch>
        </p:blipFill>
        <p:spPr bwMode="auto">
          <a:xfrm>
            <a:off x="1142976" y="5500703"/>
            <a:ext cx="5643602" cy="114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>
                <a:solidFill>
                  <a:srgbClr val="37399B"/>
                </a:solidFill>
              </a:rPr>
              <a:t>Pengukuran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Awal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1538" y="1428736"/>
            <a:ext cx="5715040" cy="500066"/>
          </a:xfrm>
          <a:prstGeom prst="rect">
            <a:avLst/>
          </a:prstGeom>
          <a:solidFill>
            <a:srgbClr val="BEEEF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Pertukaran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Tidak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Memiliki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Substansi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Komersial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73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00" y="2214554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PT A </a:t>
            </a:r>
            <a:r>
              <a:rPr lang="en-US" dirty="0" err="1"/>
              <a:t>menukarkan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X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Rp130 </a:t>
            </a:r>
            <a:r>
              <a:rPr lang="en-US" dirty="0" err="1"/>
              <a:t>juta</a:t>
            </a:r>
            <a:r>
              <a:rPr lang="en-US" dirty="0"/>
              <a:t> (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Rp200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Rp70 </a:t>
            </a:r>
            <a:r>
              <a:rPr lang="en-US" dirty="0" err="1"/>
              <a:t>juta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Rp132,5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Rp1,5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Rp131 </a:t>
            </a:r>
            <a:r>
              <a:rPr lang="en-US" dirty="0" err="1"/>
              <a:t>juta</a:t>
            </a:r>
            <a:r>
              <a:rPr lang="en-US" dirty="0"/>
              <a:t>. Mobil X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PT A.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substansi</a:t>
            </a:r>
            <a:endParaRPr lang="en-US" dirty="0"/>
          </a:p>
          <a:p>
            <a:pPr algn="just"/>
            <a:r>
              <a:rPr lang="en-US" dirty="0" err="1"/>
              <a:t>Komersial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Mobil Y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X (Rp130 </a:t>
            </a:r>
            <a:r>
              <a:rPr lang="en-US" dirty="0" err="1"/>
              <a:t>juta</a:t>
            </a:r>
            <a:r>
              <a:rPr lang="en-US" dirty="0"/>
              <a:t>)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(Rp1,5 </a:t>
            </a:r>
            <a:r>
              <a:rPr lang="en-US" dirty="0" err="1"/>
              <a:t>juta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Rp128,5 </a:t>
            </a:r>
            <a:r>
              <a:rPr lang="en-US" dirty="0" err="1"/>
              <a:t>juta</a:t>
            </a:r>
            <a:r>
              <a:rPr lang="en-US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759" t="57426" r="23558" b="22153"/>
          <a:stretch>
            <a:fillRect/>
          </a:stretch>
        </p:blipFill>
        <p:spPr bwMode="auto">
          <a:xfrm>
            <a:off x="1071538" y="4929198"/>
            <a:ext cx="5786478" cy="148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>
                <a:solidFill>
                  <a:srgbClr val="37399B"/>
                </a:solidFill>
              </a:rPr>
              <a:t>Pengukuran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Setelahnya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2500298" y="2214554"/>
            <a:ext cx="1857388" cy="571504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 </a:t>
            </a:r>
            <a:r>
              <a:rPr lang="en-US" b="1" dirty="0" err="1">
                <a:solidFill>
                  <a:schemeClr val="tx1"/>
                </a:solidFill>
              </a:rPr>
              <a:t>Biaya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571736" y="3500438"/>
            <a:ext cx="1785950" cy="571504"/>
          </a:xfrm>
          <a:prstGeom prst="round2DiagRect">
            <a:avLst/>
          </a:prstGeom>
          <a:solidFill>
            <a:schemeClr val="accent3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 </a:t>
            </a:r>
            <a:r>
              <a:rPr lang="en-US" b="1" dirty="0" err="1">
                <a:solidFill>
                  <a:schemeClr val="tx1"/>
                </a:solidFill>
              </a:rPr>
              <a:t>Revaluasi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71462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, </a:t>
            </a:r>
            <a:r>
              <a:rPr lang="en-US" dirty="0" err="1"/>
              <a:t>pilih</a:t>
            </a:r>
            <a:r>
              <a:rPr lang="en-US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64" y="29882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ATAU</a:t>
            </a:r>
          </a:p>
        </p:txBody>
      </p:sp>
      <p:sp>
        <p:nvSpPr>
          <p:cNvPr id="12" name="Right Arrow 11"/>
          <p:cNvSpPr/>
          <p:nvPr/>
        </p:nvSpPr>
        <p:spPr>
          <a:xfrm rot="18737616">
            <a:off x="1714480" y="2500306"/>
            <a:ext cx="357190" cy="3571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716845">
            <a:off x="1847105" y="3450355"/>
            <a:ext cx="300245" cy="357190"/>
          </a:xfrm>
          <a:prstGeom prst="rightArrow">
            <a:avLst>
              <a:gd name="adj1" fmla="val 50000"/>
              <a:gd name="adj2" fmla="val 219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929190" y="2500306"/>
            <a:ext cx="357190" cy="142876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6446" y="271462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</p:txBody>
      </p:sp>
      <p:pic>
        <p:nvPicPr>
          <p:cNvPr id="16" name="Picture 15" descr="Etrn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5" y="5061412"/>
            <a:ext cx="3929061" cy="17251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150793"/>
            <a:ext cx="8229600" cy="563563"/>
          </a:xfrm>
        </p:spPr>
        <p:txBody>
          <a:bodyPr/>
          <a:lstStyle/>
          <a:p>
            <a:r>
              <a:rPr lang="en-US" dirty="0" err="1">
                <a:solidFill>
                  <a:srgbClr val="37399B"/>
                </a:solidFill>
              </a:rPr>
              <a:t>Pengukuran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97501"/>
            <a:ext cx="3816424" cy="4944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Biaya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471" y="1857364"/>
            <a:ext cx="8640960" cy="2585323"/>
          </a:xfrm>
          <a:prstGeom prst="rect">
            <a:avLst/>
          </a:prstGeom>
          <a:solidFill>
            <a:srgbClr val="E8F0F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33613" indent="-2233613"/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(</a:t>
            </a:r>
            <a:r>
              <a:rPr lang="en-US" dirty="0" err="1"/>
              <a:t>tercatat</a:t>
            </a:r>
            <a:r>
              <a:rPr lang="en-US" dirty="0"/>
              <a:t>) =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-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-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.</a:t>
            </a:r>
          </a:p>
          <a:p>
            <a:pPr marL="2233613" indent="-2233613"/>
            <a:endParaRPr lang="en-US" i="1" dirty="0">
              <a:solidFill>
                <a:srgbClr val="00B050"/>
              </a:solidFill>
            </a:endParaRPr>
          </a:p>
          <a:p>
            <a:pPr marL="2233613" indent="-2233613"/>
            <a:r>
              <a:rPr lang="en-US" i="1" dirty="0" err="1">
                <a:solidFill>
                  <a:srgbClr val="00B050"/>
                </a:solidFill>
              </a:rPr>
              <a:t>Contoh</a:t>
            </a:r>
            <a:r>
              <a:rPr lang="en-US" i="1" dirty="0">
                <a:solidFill>
                  <a:srgbClr val="00B050"/>
                </a:solidFill>
              </a:rPr>
              <a:t>:</a:t>
            </a:r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: Rp500 </a:t>
            </a:r>
            <a:r>
              <a:rPr lang="en-US" dirty="0" err="1"/>
              <a:t>juta</a:t>
            </a:r>
            <a:r>
              <a:rPr lang="en-US" dirty="0"/>
              <a:t> (2 </a:t>
            </a:r>
            <a:r>
              <a:rPr lang="en-US" dirty="0" err="1"/>
              <a:t>Januari</a:t>
            </a:r>
            <a:r>
              <a:rPr lang="en-US" dirty="0"/>
              <a:t> 2010). </a:t>
            </a:r>
          </a:p>
          <a:p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:10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. </a:t>
            </a:r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: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. 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, </a:t>
            </a:r>
            <a:r>
              <a:rPr lang="en-US" dirty="0" err="1"/>
              <a:t>diestimasi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 </a:t>
            </a:r>
            <a:r>
              <a:rPr lang="en-US" dirty="0" err="1"/>
              <a:t>juta</a:t>
            </a:r>
            <a:r>
              <a:rPr lang="en-US" dirty="0"/>
              <a:t>.</a:t>
            </a:r>
            <a:endParaRPr lang="id-ID" i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4572008"/>
            <a:ext cx="6286544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2 Jan 2010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Peralatan</a:t>
            </a:r>
            <a:r>
              <a:rPr lang="en-US" dirty="0">
                <a:solidFill>
                  <a:schemeClr val="tx1"/>
                </a:solidFill>
              </a:rPr>
              <a:t>			Rp500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Kas</a:t>
            </a:r>
            <a:r>
              <a:rPr lang="en-US" dirty="0">
                <a:solidFill>
                  <a:schemeClr val="tx1"/>
                </a:solidFill>
              </a:rPr>
              <a:t>				Rp500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5643578"/>
            <a:ext cx="6286544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2 Jan 2010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Beban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Penyusutan</a:t>
            </a:r>
            <a:r>
              <a:rPr lang="en-US" dirty="0">
                <a:solidFill>
                  <a:schemeClr val="tx1"/>
                </a:solidFill>
              </a:rPr>
              <a:t>		Rp50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Akumulasi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Penyusutan</a:t>
            </a:r>
            <a:r>
              <a:rPr lang="en-US" dirty="0">
                <a:solidFill>
                  <a:schemeClr val="tx1"/>
                </a:solidFill>
              </a:rPr>
              <a:t>		Rp50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Pembuka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20" y="1374098"/>
          <a:ext cx="8572528" cy="5126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200"/>
                        </a:spcAft>
                        <a:tabLst>
                          <a:tab pos="270510" algn="l"/>
                        </a:tabLs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PT</a:t>
                      </a:r>
                      <a:r>
                        <a:rPr lang="id-ID" sz="18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PLN</a:t>
                      </a:r>
                    </a:p>
                    <a:p>
                      <a:pPr algn="just"/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Sebagian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perusahaan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menginvestasikan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sebagian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besar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modalnya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bentuk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bersifat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tahan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lama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digunakan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untuk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operasi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sehari-harinya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bersifat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tahan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lama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biasa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disebut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tetap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tetap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adalah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berwujud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diperoleh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bentuk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siap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pakai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atau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dibangun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terlebih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dahulu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digunakan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operasi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perusahaan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dimaksudkan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untuk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dijual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rangka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normal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perusahaan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mempunyai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masa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manfaat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lebih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satu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tahun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algn="just"/>
                      <a:endParaRPr lang="en-US" sz="1800" b="0" kern="12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PT Perusahaan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Listrik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Negara (PLN)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sebagai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badan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usaha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milik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negara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berbentuk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perusahaan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perseroan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Persero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memiliki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neraca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PT PLN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menempatkan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tetap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sebagai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bagian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lancar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bagian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paling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atas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tetap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PT PLN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merupakan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bernilai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paling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besar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danpaling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penting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dimiliki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perusahaan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tersebut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yaitu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sebesar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57% per 31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Desember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2010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62% per 31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Desember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2009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total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dimiliki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PT PLN (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Persero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). </a:t>
                      </a:r>
                    </a:p>
                    <a:p>
                      <a:pPr algn="just"/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Wewenang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pengelolaan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tetap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berwujud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berada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sepenuhnya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kebijakan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PT PLN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Pusat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Namun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sv-SE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suatu aset tetap berwujud tidak dapat digunakan secara terus-menerus karena memiliki batas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waktu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penggunaan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tertentu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hingga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suatu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saat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dapat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dimanfaatkan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lagi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>
                <a:solidFill>
                  <a:srgbClr val="37399B"/>
                </a:solidFill>
              </a:rPr>
              <a:t>Pengukuran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97501"/>
            <a:ext cx="3816424" cy="4944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Biaya</a:t>
            </a:r>
            <a:r>
              <a:rPr lang="en-US" sz="2000" b="1" dirty="0">
                <a:latin typeface="Century Gothic" pitchFamily="34" charset="0"/>
              </a:rPr>
              <a:t>… </a:t>
            </a:r>
            <a:r>
              <a:rPr lang="en-US" sz="2000" b="1" dirty="0" err="1">
                <a:latin typeface="Century Gothic" pitchFamily="34" charset="0"/>
              </a:rPr>
              <a:t>Lanjutan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596" y="2084741"/>
            <a:ext cx="6792733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2 Jan 2010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Rugi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			Rp10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Akumulasi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		Rp10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3429000"/>
            <a:ext cx="6072230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per 31 </a:t>
            </a:r>
            <a:r>
              <a:rPr lang="en-US" dirty="0" err="1"/>
              <a:t>Desember</a:t>
            </a:r>
            <a:r>
              <a:rPr lang="en-US" dirty="0"/>
              <a:t> 2010:</a:t>
            </a:r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				Rp500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 err="1"/>
              <a:t>Dikurangi</a:t>
            </a:r>
            <a:r>
              <a:rPr lang="en-US" dirty="0"/>
              <a:t> –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		(Rp50 </a:t>
            </a:r>
            <a:r>
              <a:rPr lang="en-US" dirty="0" err="1"/>
              <a:t>juta</a:t>
            </a:r>
            <a:r>
              <a:rPr lang="en-US" dirty="0"/>
              <a:t>)</a:t>
            </a:r>
          </a:p>
          <a:p>
            <a:r>
              <a:rPr lang="en-US" dirty="0" err="1"/>
              <a:t>Dikurangi</a:t>
            </a:r>
            <a:r>
              <a:rPr lang="en-US" dirty="0"/>
              <a:t> –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	</a:t>
            </a:r>
            <a:r>
              <a:rPr lang="en-US" u="sng" dirty="0"/>
              <a:t>(Rp10 </a:t>
            </a:r>
            <a:r>
              <a:rPr lang="en-US" u="sng" dirty="0" err="1"/>
              <a:t>juta</a:t>
            </a:r>
            <a:r>
              <a:rPr lang="en-US" u="sng" dirty="0"/>
              <a:t>)</a:t>
            </a:r>
          </a:p>
          <a:p>
            <a:r>
              <a:rPr lang="en-US" dirty="0" err="1"/>
              <a:t>Peralatan</a:t>
            </a:r>
            <a:r>
              <a:rPr lang="en-US" dirty="0"/>
              <a:t> – </a:t>
            </a:r>
            <a:r>
              <a:rPr lang="en-US" dirty="0" err="1"/>
              <a:t>neto</a:t>
            </a:r>
            <a:r>
              <a:rPr lang="en-US" dirty="0"/>
              <a:t> 				Rp440 </a:t>
            </a:r>
            <a:r>
              <a:rPr lang="en-US" dirty="0" err="1"/>
              <a:t>juta</a:t>
            </a:r>
            <a:endParaRPr lang="en-US" dirty="0"/>
          </a:p>
        </p:txBody>
      </p:sp>
      <p:pic>
        <p:nvPicPr>
          <p:cNvPr id="8" name="Picture 7" descr="12065559172064609959chlopaya_Building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857784"/>
            <a:ext cx="2440174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97501"/>
            <a:ext cx="3816424" cy="4944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9" y="1928802"/>
            <a:ext cx="8640960" cy="4247317"/>
          </a:xfrm>
          <a:prstGeom prst="rect">
            <a:avLst/>
          </a:prstGeom>
          <a:solidFill>
            <a:srgbClr val="E8F0F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33613" indent="-2233613"/>
            <a:endParaRPr lang="en-US" dirty="0">
              <a:solidFill>
                <a:schemeClr val="tx1"/>
              </a:solidFill>
            </a:endParaRPr>
          </a:p>
          <a:p>
            <a:pPr marL="2233613" indent="-2233613"/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revaluasian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tanggal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revaluasi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akumulasi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penyusutan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akumulasi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tanggal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revaluasi</a:t>
            </a:r>
            <a:endParaRPr lang="en-US" dirty="0">
              <a:solidFill>
                <a:schemeClr val="tx1"/>
              </a:solidFill>
            </a:endParaRPr>
          </a:p>
          <a:p>
            <a:pPr marL="2233613" indent="-2233613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wajar</a:t>
            </a:r>
            <a:r>
              <a:rPr lang="en-US" dirty="0">
                <a:solidFill>
                  <a:schemeClr val="tx1"/>
                </a:solidFill>
              </a:rPr>
              <a:t> (PSAK 16)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i="1" dirty="0" err="1"/>
              <a:t>jumlah</a:t>
            </a:r>
            <a:r>
              <a:rPr lang="en-US" i="1" dirty="0"/>
              <a:t> yang </a:t>
            </a:r>
            <a:r>
              <a:rPr lang="en-US" i="1" dirty="0" err="1"/>
              <a:t>dipakai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mempertukarkan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</a:t>
            </a:r>
            <a:r>
              <a:rPr lang="en-US" i="1" dirty="0" err="1"/>
              <a:t>antara</a:t>
            </a:r>
            <a:r>
              <a:rPr lang="en-US" i="1" dirty="0"/>
              <a:t> </a:t>
            </a:r>
            <a:r>
              <a:rPr lang="en-US" i="1" dirty="0" err="1"/>
              <a:t>pihak-pihak</a:t>
            </a:r>
            <a:r>
              <a:rPr lang="en-US" i="1" dirty="0"/>
              <a:t> yang </a:t>
            </a:r>
            <a:r>
              <a:rPr lang="en-US" i="1" dirty="0" err="1"/>
              <a:t>berkeinginan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memiliki</a:t>
            </a:r>
            <a:r>
              <a:rPr lang="en-US" i="1" dirty="0"/>
              <a:t> </a:t>
            </a:r>
            <a:r>
              <a:rPr lang="en-US" i="1" dirty="0" err="1"/>
              <a:t>pengetahuan</a:t>
            </a:r>
            <a:r>
              <a:rPr lang="en-US" i="1" dirty="0"/>
              <a:t> </a:t>
            </a:r>
            <a:r>
              <a:rPr lang="en-US" i="1" dirty="0" err="1"/>
              <a:t>memadai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transaksi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wajar</a:t>
            </a:r>
            <a:r>
              <a:rPr lang="en-US" i="1" dirty="0"/>
              <a:t>.</a:t>
            </a:r>
          </a:p>
          <a:p>
            <a:pPr algn="just"/>
            <a:endParaRPr lang="en-US" i="1" dirty="0"/>
          </a:p>
          <a:p>
            <a:pPr algn="just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mengestimasi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yang </a:t>
            </a:r>
            <a:r>
              <a:rPr lang="en-US" dirty="0" err="1"/>
              <a:t>disusutkan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surplus </a:t>
            </a:r>
            <a:r>
              <a:rPr lang="en-US" dirty="0" err="1">
                <a:sym typeface="Wingdings" pitchFamily="2" charset="2"/>
              </a:rPr>
              <a:t>revaluasi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komponen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pendapatan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komprehensif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lainnya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97501"/>
            <a:ext cx="3816424" cy="4944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9" y="1928802"/>
            <a:ext cx="8640960" cy="3416320"/>
          </a:xfrm>
          <a:prstGeom prst="rect">
            <a:avLst/>
          </a:prstGeom>
          <a:solidFill>
            <a:srgbClr val="E8F0F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direvaluasi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ada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2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alternatif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perlakuan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untuk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akumulasi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penyusutan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aset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tetap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pPr algn="just"/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Disajikan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proposional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revaluasi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revaluasian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err="1">
                <a:sym typeface="Wingdings" pitchFamily="2" charset="2"/>
              </a:rPr>
              <a:t>jika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aset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direvaluasi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indeks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menentukan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biaya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pengganti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disusutkan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/>
              <a:t>Dieliminasi</a:t>
            </a:r>
            <a:r>
              <a:rPr lang="it-IT" dirty="0"/>
              <a:t> terhadap jumlah tercatat bruto dari aset dan jumlah tercatat neto setelah </a:t>
            </a:r>
            <a:r>
              <a:rPr lang="en-US" dirty="0" err="1"/>
              <a:t>eliminasi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revaluasian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sering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digunakan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bangunan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7" name="Picture 6" descr="commercial-factory-building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419650"/>
            <a:ext cx="1428728" cy="1438350"/>
          </a:xfrm>
          <a:prstGeom prst="rect">
            <a:avLst/>
          </a:prstGeom>
        </p:spPr>
      </p:pic>
      <p:pic>
        <p:nvPicPr>
          <p:cNvPr id="8" name="Picture 7" descr="commercial-factory-building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14480" y="5419650"/>
            <a:ext cx="1500198" cy="1438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97501"/>
            <a:ext cx="3816424" cy="4944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9" y="1902674"/>
            <a:ext cx="8640960" cy="1477328"/>
          </a:xfrm>
          <a:prstGeom prst="rect">
            <a:avLst/>
          </a:prstGeom>
          <a:solidFill>
            <a:srgbClr val="E8F0F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33613" indent="-2233613"/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sv-SE" dirty="0"/>
              <a:t>PT B memiliki Peralatan dengan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Rp780 </a:t>
            </a:r>
            <a:r>
              <a:rPr lang="en-US" dirty="0" err="1"/>
              <a:t>juta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Desember</a:t>
            </a:r>
            <a:r>
              <a:rPr lang="en-US" dirty="0"/>
              <a:t> 2010.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. PT B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revaluasi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2011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Rp800 </a:t>
            </a:r>
            <a:r>
              <a:rPr lang="en-US" dirty="0" err="1"/>
              <a:t>juta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470" y="3714752"/>
            <a:ext cx="8533371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 Jan 2010</a:t>
            </a:r>
          </a:p>
          <a:p>
            <a:r>
              <a:rPr lang="en-US" dirty="0"/>
              <a:t>	</a:t>
            </a:r>
            <a:r>
              <a:rPr lang="en-US" dirty="0" err="1"/>
              <a:t>Peralatan</a:t>
            </a:r>
            <a:r>
              <a:rPr lang="en-US" dirty="0"/>
              <a:t>			Rp780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Kas</a:t>
            </a:r>
            <a:r>
              <a:rPr lang="en-US" dirty="0"/>
              <a:t>				Rp780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20" y="4714884"/>
            <a:ext cx="8533371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31 Des 2010</a:t>
            </a:r>
          </a:p>
          <a:p>
            <a:r>
              <a:rPr lang="en-US" dirty="0"/>
              <a:t>	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		Rp130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		Rp130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8783" y="5715016"/>
            <a:ext cx="8533371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31 Des 2011</a:t>
            </a:r>
          </a:p>
          <a:p>
            <a:r>
              <a:rPr lang="en-US" dirty="0"/>
              <a:t>	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		Rp130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		Rp130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072330" y="4286256"/>
            <a:ext cx="1785950" cy="1928826"/>
          </a:xfrm>
          <a:prstGeom prst="wedgeRoundRectCallout">
            <a:avLst>
              <a:gd name="adj1" fmla="val -73495"/>
              <a:gd name="adj2" fmla="val 492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Buku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31 Des 2011: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Rp520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juta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Surplus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Revaluasi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Rp280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juta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67749"/>
            <a:ext cx="560636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- </a:t>
            </a:r>
            <a:r>
              <a:rPr lang="en-US" sz="2000" b="1" dirty="0" err="1">
                <a:latin typeface="Century Gothic" pitchFamily="34" charset="0"/>
              </a:rPr>
              <a:t>Metode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Proporsional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471" y="1928802"/>
            <a:ext cx="6604546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Peralatan</a:t>
            </a:r>
            <a:r>
              <a:rPr lang="en-US" dirty="0"/>
              <a:t>			Rp420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		Rp140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/>
              <a:t>	Surplus </a:t>
            </a:r>
            <a:r>
              <a:rPr lang="en-US" dirty="0" err="1"/>
              <a:t>Revaluasi</a:t>
            </a:r>
            <a:r>
              <a:rPr lang="en-US" dirty="0"/>
              <a:t>		Rp280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7000892" y="1785926"/>
            <a:ext cx="1928826" cy="114300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i="1" dirty="0"/>
              <a:t>Gross-up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peralatan</a:t>
            </a:r>
            <a:r>
              <a:rPr lang="en-US" sz="1600" dirty="0"/>
              <a:t>: </a:t>
            </a:r>
          </a:p>
          <a:p>
            <a:r>
              <a:rPr lang="en-US" sz="1600" dirty="0"/>
              <a:t>Rp800 </a:t>
            </a:r>
            <a:r>
              <a:rPr lang="en-US" sz="1600" dirty="0" err="1"/>
              <a:t>juta</a:t>
            </a:r>
            <a:r>
              <a:rPr lang="en-US" sz="1600" dirty="0"/>
              <a:t> x 6/4 = Rp1.2 </a:t>
            </a:r>
            <a:r>
              <a:rPr lang="en-US" sz="1600" dirty="0" err="1"/>
              <a:t>juta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000372"/>
            <a:ext cx="560636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- </a:t>
            </a:r>
            <a:r>
              <a:rPr lang="en-US" sz="2000" b="1" dirty="0" err="1">
                <a:latin typeface="Century Gothic" pitchFamily="34" charset="0"/>
              </a:rPr>
              <a:t>Metode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Eliminasi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671" y="3561425"/>
            <a:ext cx="6604546" cy="6463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		Rp260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Peralatan</a:t>
            </a:r>
            <a:r>
              <a:rPr lang="en-US" dirty="0"/>
              <a:t>			Rp260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20" y="4286256"/>
            <a:ext cx="6604546" cy="6463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Peralatan</a:t>
            </a:r>
            <a:r>
              <a:rPr lang="en-US" dirty="0"/>
              <a:t> 			Rp280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/>
              <a:t>	Surplus </a:t>
            </a:r>
            <a:r>
              <a:rPr lang="en-US" dirty="0" err="1"/>
              <a:t>Revaluasi</a:t>
            </a:r>
            <a:r>
              <a:rPr lang="en-US" dirty="0"/>
              <a:t>		Rp280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4282" y="5143512"/>
            <a:ext cx="7286676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Jika</a:t>
            </a:r>
            <a:r>
              <a:rPr lang="en-US" i="1" dirty="0"/>
              <a:t> </a:t>
            </a:r>
            <a:r>
              <a:rPr lang="en-US" i="1" dirty="0" err="1"/>
              <a:t>jumlah</a:t>
            </a:r>
            <a:r>
              <a:rPr lang="en-US" i="1" dirty="0"/>
              <a:t> </a:t>
            </a:r>
            <a:r>
              <a:rPr lang="en-US" i="1" dirty="0" err="1"/>
              <a:t>tercatat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meningkat</a:t>
            </a:r>
            <a:r>
              <a:rPr lang="en-US" i="1" dirty="0"/>
              <a:t> </a:t>
            </a:r>
            <a:r>
              <a:rPr lang="en-US" i="1" dirty="0" err="1"/>
              <a:t>akibat</a:t>
            </a:r>
            <a:r>
              <a:rPr lang="en-US" i="1" dirty="0"/>
              <a:t> </a:t>
            </a:r>
            <a:r>
              <a:rPr lang="en-US" i="1" dirty="0" err="1"/>
              <a:t>revaluasi</a:t>
            </a:r>
            <a:r>
              <a:rPr lang="en-US" i="1" dirty="0"/>
              <a:t>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n-US" b="1" i="1" dirty="0" err="1">
                <a:solidFill>
                  <a:srgbClr val="FF0000"/>
                </a:solidFill>
              </a:rPr>
              <a:t>dikredit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ke</a:t>
            </a:r>
            <a:r>
              <a:rPr lang="en-US" b="1" i="1" dirty="0">
                <a:solidFill>
                  <a:srgbClr val="FF0000"/>
                </a:solidFill>
              </a:rPr>
              <a:t> surplus </a:t>
            </a:r>
            <a:r>
              <a:rPr lang="en-US" b="1" i="1" dirty="0" err="1">
                <a:solidFill>
                  <a:srgbClr val="FF0000"/>
                </a:solidFill>
              </a:rPr>
              <a:t>revaluasi</a:t>
            </a:r>
            <a:r>
              <a:rPr lang="en-US" b="1" i="1" dirty="0">
                <a:solidFill>
                  <a:srgbClr val="FF0000"/>
                </a:solidFill>
              </a:rPr>
              <a:t>;</a:t>
            </a:r>
          </a:p>
          <a:p>
            <a:endParaRPr lang="en-US" i="1" dirty="0"/>
          </a:p>
          <a:p>
            <a:r>
              <a:rPr lang="en-US" i="1" dirty="0" err="1"/>
              <a:t>Jika</a:t>
            </a:r>
            <a:r>
              <a:rPr lang="en-US" i="1" dirty="0"/>
              <a:t> </a:t>
            </a:r>
            <a:r>
              <a:rPr lang="en-US" i="1" dirty="0" err="1"/>
              <a:t>jumlah</a:t>
            </a:r>
            <a:r>
              <a:rPr lang="en-US" i="1" dirty="0"/>
              <a:t> </a:t>
            </a:r>
            <a:r>
              <a:rPr lang="en-US" i="1" dirty="0" err="1"/>
              <a:t>tercatat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turun</a:t>
            </a:r>
            <a:r>
              <a:rPr lang="en-US" i="1" dirty="0"/>
              <a:t> </a:t>
            </a:r>
            <a:r>
              <a:rPr lang="en-US" i="1" dirty="0" err="1"/>
              <a:t>akibat</a:t>
            </a:r>
            <a:r>
              <a:rPr lang="en-US" i="1" dirty="0"/>
              <a:t> </a:t>
            </a:r>
            <a:r>
              <a:rPr lang="en-US" i="1" dirty="0" err="1"/>
              <a:t>revaluasi</a:t>
            </a:r>
            <a:r>
              <a:rPr lang="en-US" i="1" dirty="0">
                <a:sym typeface="Wingdings" pitchFamily="2" charset="2"/>
              </a:rPr>
              <a:t>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diakui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dalam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laporan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laba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rugi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komprehensif</a:t>
            </a:r>
            <a:r>
              <a:rPr lang="en-US" i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67749"/>
            <a:ext cx="560636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– </a:t>
            </a:r>
            <a:r>
              <a:rPr lang="en-US" sz="2000" b="1" dirty="0" err="1">
                <a:latin typeface="Century Gothic" pitchFamily="34" charset="0"/>
              </a:rPr>
              <a:t>Kondisi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Setelah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3702" y="1357298"/>
            <a:ext cx="214314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Kondisi</a:t>
            </a:r>
            <a:r>
              <a:rPr lang="en-US" b="1" dirty="0"/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471" y="2071678"/>
            <a:ext cx="7961867" cy="6463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Rp100.000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Rp55.000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/>
              <a:t>revaluasi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Rp65.000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961" t="36715" r="23558" b="46377"/>
          <a:stretch>
            <a:fillRect/>
          </a:stretch>
        </p:blipFill>
        <p:spPr bwMode="auto">
          <a:xfrm>
            <a:off x="214282" y="2928935"/>
            <a:ext cx="7215238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office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94488"/>
            <a:ext cx="2071670" cy="18635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ipart-shak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088742"/>
            <a:ext cx="2214578" cy="16978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67749"/>
            <a:ext cx="560636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– </a:t>
            </a:r>
            <a:r>
              <a:rPr lang="en-US" sz="2000" b="1" dirty="0" err="1">
                <a:latin typeface="Century Gothic" pitchFamily="34" charset="0"/>
              </a:rPr>
              <a:t>Kondisi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Setelah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75951" y="1357298"/>
            <a:ext cx="214314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Kondisi</a:t>
            </a:r>
            <a:r>
              <a:rPr lang="en-US" b="1" dirty="0"/>
              <a:t>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20" y="2071678"/>
            <a:ext cx="7961867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Rp100.000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Rp55.000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revaluasi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Rp65.000.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direvaluasi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Rp15.000.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759" t="26440" r="22356" b="51309"/>
          <a:stretch>
            <a:fillRect/>
          </a:stretch>
        </p:blipFill>
        <p:spPr bwMode="auto">
          <a:xfrm>
            <a:off x="357158" y="3143248"/>
            <a:ext cx="71438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67749"/>
            <a:ext cx="560636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– </a:t>
            </a:r>
            <a:r>
              <a:rPr lang="en-US" sz="2000" b="1" dirty="0" err="1">
                <a:latin typeface="Century Gothic" pitchFamily="34" charset="0"/>
              </a:rPr>
              <a:t>Kondisi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Setelah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75951" y="1357298"/>
            <a:ext cx="214314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Kondisi</a:t>
            </a:r>
            <a:r>
              <a:rPr lang="en-US" b="1" dirty="0"/>
              <a:t>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20" y="2071678"/>
            <a:ext cx="7961867" cy="6463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Rp100.000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Rp55.000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revaluasi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Rp35.000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961" t="63089" r="23558" b="18586"/>
          <a:stretch>
            <a:fillRect/>
          </a:stretch>
        </p:blipFill>
        <p:spPr bwMode="auto">
          <a:xfrm>
            <a:off x="500034" y="2857496"/>
            <a:ext cx="700092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business_office_186830_t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143512"/>
            <a:ext cx="1143008" cy="16430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tp_bsnss0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000636"/>
            <a:ext cx="1928806" cy="16812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67749"/>
            <a:ext cx="560636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– </a:t>
            </a:r>
            <a:r>
              <a:rPr lang="en-US" sz="2000" b="1" dirty="0" err="1">
                <a:latin typeface="Century Gothic" pitchFamily="34" charset="0"/>
              </a:rPr>
              <a:t>Kondisi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Setelah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75951" y="1357298"/>
            <a:ext cx="214314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Kondisi</a:t>
            </a:r>
            <a:r>
              <a:rPr lang="en-US" b="1" dirty="0"/>
              <a:t>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20" y="2071678"/>
            <a:ext cx="7961867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Rp100.000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Rp55.000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revaluasi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Rp35.000.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direvaluasi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surplus Rp4.000.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2356" t="22705" r="25961" b="57121"/>
          <a:stretch>
            <a:fillRect/>
          </a:stretch>
        </p:blipFill>
        <p:spPr bwMode="auto">
          <a:xfrm>
            <a:off x="500034" y="3143247"/>
            <a:ext cx="714380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367749"/>
            <a:ext cx="667793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– </a:t>
            </a:r>
            <a:r>
              <a:rPr lang="en-US" sz="2000" b="1" dirty="0" err="1">
                <a:latin typeface="Century Gothic" pitchFamily="34" charset="0"/>
              </a:rPr>
              <a:t>Perlakuan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Akun</a:t>
            </a:r>
            <a:r>
              <a:rPr lang="en-US" sz="2000" b="1" dirty="0">
                <a:latin typeface="Century Gothic" pitchFamily="34" charset="0"/>
              </a:rPr>
              <a:t> Surplus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5" y="2291356"/>
            <a:ext cx="7390363" cy="923330"/>
          </a:xfrm>
          <a:prstGeom prst="rect">
            <a:avLst/>
          </a:prstGeom>
          <a:solidFill>
            <a:srgbClr val="E8F0FC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Surplus </a:t>
            </a:r>
            <a:r>
              <a:rPr lang="en-US" dirty="0" err="1">
                <a:solidFill>
                  <a:schemeClr val="tx1"/>
                </a:solidFill>
              </a:rPr>
              <a:t>revaluasi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disajikan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pendapatan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komprehensif</a:t>
            </a:r>
            <a:r>
              <a:rPr lang="en-US" dirty="0">
                <a:solidFill>
                  <a:schemeClr val="tx1"/>
                </a:solidFill>
              </a:rPr>
              <a:t> lain </a:t>
            </a:r>
            <a:r>
              <a:rPr lang="en-US" dirty="0" err="1">
                <a:solidFill>
                  <a:schemeClr val="tx1"/>
                </a:solidFill>
              </a:rPr>
              <a:t>dipindahkan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tteap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dihentikan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pengakuannya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28599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3594746"/>
            <a:ext cx="7390363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 err="1"/>
              <a:t>Sebagian</a:t>
            </a:r>
            <a:r>
              <a:rPr lang="en-US" dirty="0"/>
              <a:t> surplus </a:t>
            </a:r>
            <a:r>
              <a:rPr lang="en-US" dirty="0" err="1"/>
              <a:t>revaluasi</a:t>
            </a:r>
            <a:r>
              <a:rPr lang="en-US" dirty="0"/>
              <a:t> </a:t>
            </a:r>
            <a:r>
              <a:rPr lang="en-US" dirty="0" err="1"/>
              <a:t>dipindahkan</a:t>
            </a:r>
            <a:r>
              <a:rPr lang="en-US" dirty="0"/>
              <a:t> </a:t>
            </a:r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dipindahkan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.</a:t>
            </a:r>
          </a:p>
          <a:p>
            <a:pPr algn="just"/>
            <a:r>
              <a:rPr lang="sv-SE" dirty="0"/>
              <a:t>Besar yang dipindahkan</a:t>
            </a:r>
            <a:r>
              <a:rPr lang="sv-SE" dirty="0">
                <a:sym typeface="Wingdings" pitchFamily="2" charset="2"/>
              </a:rPr>
              <a:t></a:t>
            </a:r>
            <a:r>
              <a:rPr lang="sv-SE" dirty="0"/>
              <a:t> perbedaan antara jumlah penyusutan berdasarkan nilai revaluasian aset dengan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6" y="2714620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alternatif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372011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8" y="4148744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alternatif</a:t>
            </a:r>
            <a:endParaRPr lang="en-US" dirty="0"/>
          </a:p>
        </p:txBody>
      </p:sp>
      <p:pic>
        <p:nvPicPr>
          <p:cNvPr id="12" name="Picture 11" descr="0511-0901-0904-4510_Smoke_Pouring_Out_of_a_Factory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143512"/>
            <a:ext cx="1714512" cy="1650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endParaRPr lang="en-US" sz="2000" b="1" dirty="0"/>
          </a:p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2000" b="1" dirty="0" err="1"/>
              <a:t>Definisi</a:t>
            </a:r>
            <a:endParaRPr lang="en-US" sz="2000" b="1" dirty="0"/>
          </a:p>
          <a:p>
            <a:pPr marL="857250" lvl="1" indent="-457200">
              <a:spcBef>
                <a:spcPts val="0"/>
              </a:spcBef>
              <a:buClrTx/>
            </a:pPr>
            <a:r>
              <a:rPr lang="en-US" sz="1600" b="1" dirty="0" err="1"/>
              <a:t>Aset</a:t>
            </a:r>
            <a:r>
              <a:rPr lang="en-US" sz="1600" b="1" dirty="0"/>
              <a:t> </a:t>
            </a:r>
            <a:r>
              <a:rPr lang="en-US" sz="1600" b="1" dirty="0" err="1"/>
              <a:t>Tetap</a:t>
            </a:r>
            <a:endParaRPr lang="en-US" sz="1600" b="1" dirty="0"/>
          </a:p>
          <a:p>
            <a:pPr marL="857250" lvl="1" indent="-457200">
              <a:spcBef>
                <a:spcPts val="0"/>
              </a:spcBef>
              <a:buClrTx/>
            </a:pPr>
            <a:r>
              <a:rPr lang="en-US" sz="1600" b="1" dirty="0" err="1"/>
              <a:t>Properti</a:t>
            </a:r>
            <a:r>
              <a:rPr lang="en-US" sz="1600" b="1" dirty="0"/>
              <a:t> </a:t>
            </a:r>
            <a:r>
              <a:rPr lang="en-US" sz="1600" b="1" dirty="0" err="1"/>
              <a:t>Investasi</a:t>
            </a:r>
            <a:endParaRPr lang="en-US" sz="1600" b="1" dirty="0"/>
          </a:p>
          <a:p>
            <a:pPr marL="857250" lvl="1" indent="-457200">
              <a:spcBef>
                <a:spcPts val="0"/>
              </a:spcBef>
              <a:buClrTx/>
            </a:pPr>
            <a:endParaRPr lang="en-US" sz="1600" b="1" dirty="0"/>
          </a:p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2000" b="1" dirty="0" err="1"/>
              <a:t>Pengakuan</a:t>
            </a:r>
            <a:endParaRPr lang="en-US" sz="2000" b="1" dirty="0"/>
          </a:p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endParaRPr lang="en-US" sz="2000" b="1" dirty="0"/>
          </a:p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2000" b="1" dirty="0" err="1"/>
              <a:t>Pengukuran</a:t>
            </a:r>
            <a:r>
              <a:rPr lang="en-US" sz="2000" b="1" dirty="0"/>
              <a:t> </a:t>
            </a:r>
            <a:r>
              <a:rPr lang="en-US" sz="2000" b="1" dirty="0" err="1"/>
              <a:t>Awal</a:t>
            </a:r>
            <a:endParaRPr lang="en-US" sz="2000" b="1" dirty="0"/>
          </a:p>
          <a:p>
            <a:pPr marL="857250" lvl="1" indent="-457200">
              <a:spcBef>
                <a:spcPts val="0"/>
              </a:spcBef>
              <a:buClrTx/>
            </a:pPr>
            <a:r>
              <a:rPr lang="en-US" sz="1600" b="1" dirty="0" err="1"/>
              <a:t>Biaya</a:t>
            </a:r>
            <a:r>
              <a:rPr lang="en-US" sz="1600" b="1" dirty="0"/>
              <a:t> </a:t>
            </a:r>
            <a:r>
              <a:rPr lang="en-US" sz="1600" b="1" dirty="0" err="1"/>
              <a:t>Perolehan</a:t>
            </a:r>
            <a:r>
              <a:rPr lang="en-US" sz="1600" b="1" dirty="0"/>
              <a:t> </a:t>
            </a:r>
            <a:r>
              <a:rPr lang="en-US" sz="1600" b="1" dirty="0" err="1"/>
              <a:t>Awal</a:t>
            </a:r>
            <a:endParaRPr lang="en-US" sz="1600" b="1" dirty="0"/>
          </a:p>
          <a:p>
            <a:pPr marL="857250" lvl="1" indent="-457200">
              <a:spcBef>
                <a:spcPts val="0"/>
              </a:spcBef>
              <a:buClrTx/>
            </a:pPr>
            <a:r>
              <a:rPr lang="en-US" sz="1600" b="1" dirty="0" err="1"/>
              <a:t>Aset</a:t>
            </a:r>
            <a:r>
              <a:rPr lang="en-US" sz="1600" b="1" dirty="0"/>
              <a:t> </a:t>
            </a:r>
            <a:r>
              <a:rPr lang="en-US" sz="1600" b="1" dirty="0" err="1"/>
              <a:t>Tetap</a:t>
            </a:r>
            <a:r>
              <a:rPr lang="en-US" sz="1600" b="1" dirty="0"/>
              <a:t>: </a:t>
            </a:r>
            <a:r>
              <a:rPr lang="en-US" sz="1600" b="1" dirty="0" err="1"/>
              <a:t>Bunga</a:t>
            </a:r>
            <a:r>
              <a:rPr lang="en-US" sz="1600" b="1" dirty="0"/>
              <a:t> </a:t>
            </a:r>
            <a:r>
              <a:rPr lang="en-US" sz="1600" b="1" dirty="0" err="1"/>
              <a:t>Pinjaman</a:t>
            </a:r>
            <a:endParaRPr lang="en-US" sz="1600" b="1" dirty="0"/>
          </a:p>
          <a:p>
            <a:pPr marL="857250" lvl="1" indent="-457200">
              <a:spcBef>
                <a:spcPts val="0"/>
              </a:spcBef>
              <a:buClrTx/>
            </a:pPr>
            <a:r>
              <a:rPr lang="en-US" sz="1600" b="1" dirty="0" err="1"/>
              <a:t>Pertukaran</a:t>
            </a:r>
            <a:endParaRPr lang="en-US" sz="1600" b="1" dirty="0"/>
          </a:p>
          <a:p>
            <a:pPr marL="857250" lvl="1" indent="-457200">
              <a:spcBef>
                <a:spcPts val="0"/>
              </a:spcBef>
              <a:buClrTx/>
            </a:pPr>
            <a:endParaRPr lang="en-US" sz="1600" b="1" dirty="0"/>
          </a:p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2000" b="1" dirty="0" err="1"/>
              <a:t>Pengukuran</a:t>
            </a:r>
            <a:r>
              <a:rPr lang="en-US" sz="2000" b="1" dirty="0"/>
              <a:t> </a:t>
            </a:r>
            <a:r>
              <a:rPr lang="en-US" sz="2000" b="1" dirty="0" err="1"/>
              <a:t>Setelahnya</a:t>
            </a:r>
            <a:endParaRPr lang="en-US" sz="2000" b="1" dirty="0"/>
          </a:p>
          <a:p>
            <a:pPr marL="857250" lvl="1" indent="-457200">
              <a:spcBef>
                <a:spcPts val="0"/>
              </a:spcBef>
              <a:buClrTx/>
            </a:pPr>
            <a:r>
              <a:rPr lang="en-US" sz="1600" b="1" dirty="0" err="1"/>
              <a:t>Aset</a:t>
            </a:r>
            <a:r>
              <a:rPr lang="en-US" sz="1600" b="1" dirty="0"/>
              <a:t> </a:t>
            </a:r>
            <a:r>
              <a:rPr lang="en-US" sz="1600" b="1" dirty="0" err="1"/>
              <a:t>Tetap</a:t>
            </a:r>
            <a:r>
              <a:rPr lang="en-US" sz="1600" b="1" dirty="0"/>
              <a:t>: Model </a:t>
            </a:r>
            <a:r>
              <a:rPr lang="en-US" sz="1600" b="1" dirty="0" err="1"/>
              <a:t>Biaya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Model </a:t>
            </a:r>
            <a:r>
              <a:rPr lang="en-US" sz="1600" b="1" dirty="0" err="1"/>
              <a:t>Revaluasi</a:t>
            </a:r>
            <a:endParaRPr lang="en-US" sz="1600" b="1" dirty="0"/>
          </a:p>
          <a:p>
            <a:pPr marL="857250" lvl="1" indent="-457200">
              <a:spcBef>
                <a:spcPts val="0"/>
              </a:spcBef>
              <a:buClrTx/>
            </a:pPr>
            <a:r>
              <a:rPr lang="en-US" sz="1600" b="1" dirty="0" err="1"/>
              <a:t>Properti</a:t>
            </a:r>
            <a:r>
              <a:rPr lang="en-US" sz="1600" b="1" dirty="0"/>
              <a:t> </a:t>
            </a:r>
            <a:r>
              <a:rPr lang="en-US" sz="1600" b="1" dirty="0" err="1"/>
              <a:t>Investasi</a:t>
            </a:r>
            <a:r>
              <a:rPr lang="en-US" sz="1600" b="1" dirty="0"/>
              <a:t>: Model </a:t>
            </a:r>
            <a:r>
              <a:rPr lang="en-US" sz="1600" b="1" dirty="0" err="1"/>
              <a:t>Biaya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Model </a:t>
            </a:r>
            <a:r>
              <a:rPr lang="en-US" sz="1600" b="1" dirty="0" err="1"/>
              <a:t>Nilai</a:t>
            </a:r>
            <a:r>
              <a:rPr lang="en-US" sz="1600" b="1" dirty="0"/>
              <a:t> </a:t>
            </a:r>
            <a:r>
              <a:rPr lang="en-US" sz="1600" b="1" dirty="0" err="1"/>
              <a:t>Wajar</a:t>
            </a:r>
            <a:endParaRPr lang="en-US" sz="1600" b="1" dirty="0"/>
          </a:p>
          <a:p>
            <a:pPr marL="857250" lvl="1" indent="-457200">
              <a:spcBef>
                <a:spcPts val="0"/>
              </a:spcBef>
              <a:buClrTx/>
              <a:buNone/>
            </a:pPr>
            <a:endParaRPr lang="en-US" sz="1600" b="1" dirty="0"/>
          </a:p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2000" b="1" dirty="0" err="1"/>
              <a:t>Penghentian</a:t>
            </a:r>
            <a:r>
              <a:rPr lang="en-US" sz="2000" b="1" dirty="0"/>
              <a:t> </a:t>
            </a:r>
            <a:r>
              <a:rPr lang="en-US" sz="2000" b="1" dirty="0" err="1"/>
              <a:t>Pengakuan</a:t>
            </a:r>
            <a:endParaRPr lang="en-US" sz="2000" b="1" dirty="0"/>
          </a:p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2000" b="1" dirty="0" err="1"/>
              <a:t>Penyajian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Pengungkapan</a:t>
            </a:r>
            <a:endParaRPr lang="id-ID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0511-0903-2623-1938_Handyman_Holding_a_Bunch_of_Tools_clipar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500570"/>
            <a:ext cx="2033325" cy="19113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285860"/>
            <a:ext cx="6677934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Gothic" pitchFamily="34" charset="0"/>
              </a:rPr>
              <a:t>Model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r>
              <a:rPr lang="en-US" sz="2000" b="1" dirty="0">
                <a:latin typeface="Century Gothic" pitchFamily="34" charset="0"/>
              </a:rPr>
              <a:t> – </a:t>
            </a:r>
            <a:r>
              <a:rPr lang="en-US" sz="2000" b="1" dirty="0" err="1">
                <a:latin typeface="Century Gothic" pitchFamily="34" charset="0"/>
              </a:rPr>
              <a:t>Perlakuan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Akun</a:t>
            </a:r>
            <a:r>
              <a:rPr lang="en-US" sz="2000" b="1" dirty="0">
                <a:latin typeface="Century Gothic" pitchFamily="34" charset="0"/>
              </a:rPr>
              <a:t> Surplus </a:t>
            </a:r>
            <a:r>
              <a:rPr lang="en-US" sz="2000" b="1" dirty="0" err="1">
                <a:latin typeface="Century Gothic" pitchFamily="34" charset="0"/>
              </a:rPr>
              <a:t>Revaluasi</a:t>
            </a:r>
            <a:endParaRPr lang="id-ID" sz="2000" b="1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68" y="1857364"/>
            <a:ext cx="8572560" cy="49291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PT </a:t>
            </a:r>
            <a:r>
              <a:rPr lang="en-US" dirty="0" err="1"/>
              <a:t>Bayu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Rp400 </a:t>
            </a:r>
            <a:r>
              <a:rPr lang="sv-SE" dirty="0"/>
              <a:t>juta. Bangunan disusutkan dengan metode garis lurus selama 50 tahun, tanpa nilai </a:t>
            </a:r>
            <a:r>
              <a:rPr lang="en-US" dirty="0" err="1"/>
              <a:t>sisa</a:t>
            </a:r>
            <a:r>
              <a:rPr lang="en-US" dirty="0"/>
              <a:t>. PT </a:t>
            </a:r>
            <a:r>
              <a:rPr lang="en-US" dirty="0" err="1"/>
              <a:t>Bayu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model </a:t>
            </a:r>
            <a:r>
              <a:rPr lang="en-US" dirty="0" err="1"/>
              <a:t>revaluasi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nn-NO" dirty="0"/>
              <a:t>Bangunan telah direvaluasi sebanyak 3 kali: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r>
              <a:rPr lang="nn-NO" dirty="0"/>
              <a:t>Penyusutan yang dilakukan atas bangunan: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472" y="3071810"/>
          <a:ext cx="328614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12">
                <a:tc>
                  <a:txBody>
                    <a:bodyPr/>
                    <a:lstStyle/>
                    <a:p>
                      <a:r>
                        <a:rPr lang="en-US" sz="1600" dirty="0" err="1"/>
                        <a:t>Akhir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Tahun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Nilai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Wajar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Rp460 </a:t>
                      </a:r>
                      <a:r>
                        <a:rPr lang="en-US" sz="1600" dirty="0" err="1"/>
                        <a:t>juta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Rp520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juta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Rp600 </a:t>
                      </a:r>
                      <a:r>
                        <a:rPr lang="en-US" sz="1600" dirty="0" err="1"/>
                        <a:t>juta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3723" y="5000636"/>
          <a:ext cx="735811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Th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yg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disusutkan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Penyusutan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</a:t>
                      </a:r>
                      <a:r>
                        <a:rPr lang="en-US" sz="1600" baseline="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yg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disusutkan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Penyusutan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400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520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/47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11,064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460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/49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9,388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520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/47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11,064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460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/49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9,388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/45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13,333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3468" y="1285860"/>
            <a:ext cx="8572560" cy="53553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Surplus </a:t>
            </a:r>
            <a:r>
              <a:rPr lang="en-US" dirty="0" err="1"/>
              <a:t>Revaluasi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 err="1"/>
              <a:t>Akhir</a:t>
            </a:r>
            <a:r>
              <a:rPr lang="en-US" u="sng" dirty="0"/>
              <a:t> </a:t>
            </a:r>
            <a:r>
              <a:rPr lang="en-US" u="sng" dirty="0" err="1"/>
              <a:t>Tahun</a:t>
            </a:r>
            <a:r>
              <a:rPr lang="en-US" u="sng" dirty="0"/>
              <a:t> 1</a:t>
            </a:r>
          </a:p>
          <a:p>
            <a:pPr indent="117475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: Rp400 </a:t>
            </a:r>
            <a:r>
              <a:rPr lang="en-US" dirty="0" err="1"/>
              <a:t>jt</a:t>
            </a:r>
            <a:r>
              <a:rPr lang="en-US" dirty="0"/>
              <a:t> – Rp8 </a:t>
            </a:r>
            <a:r>
              <a:rPr lang="en-US" dirty="0" err="1"/>
              <a:t>jt</a:t>
            </a:r>
            <a:r>
              <a:rPr lang="en-US" dirty="0"/>
              <a:t> = Rp392 </a:t>
            </a:r>
            <a:r>
              <a:rPr lang="en-US" dirty="0" err="1"/>
              <a:t>jt</a:t>
            </a:r>
            <a:r>
              <a:rPr lang="en-US" dirty="0"/>
              <a:t> ;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: Rp460 </a:t>
            </a:r>
            <a:r>
              <a:rPr lang="en-US" dirty="0" err="1"/>
              <a:t>jt</a:t>
            </a:r>
            <a:endParaRPr lang="en-US" dirty="0"/>
          </a:p>
          <a:p>
            <a:pPr indent="117475"/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ditransfer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Surplus </a:t>
            </a:r>
            <a:r>
              <a:rPr lang="en-US" dirty="0" err="1"/>
              <a:t>Revaluasi</a:t>
            </a:r>
            <a:r>
              <a:rPr lang="en-US" dirty="0"/>
              <a:t>: Rp460 </a:t>
            </a:r>
            <a:r>
              <a:rPr lang="en-US" dirty="0" err="1"/>
              <a:t>jt</a:t>
            </a:r>
            <a:r>
              <a:rPr lang="en-US" dirty="0"/>
              <a:t> – Rp392 </a:t>
            </a:r>
            <a:r>
              <a:rPr lang="en-US" dirty="0" err="1"/>
              <a:t>jt</a:t>
            </a:r>
            <a:r>
              <a:rPr lang="en-US" dirty="0"/>
              <a:t> = Rp48 </a:t>
            </a:r>
            <a:r>
              <a:rPr lang="en-US" dirty="0" err="1"/>
              <a:t>jt</a:t>
            </a:r>
            <a:endParaRPr lang="en-US" dirty="0"/>
          </a:p>
          <a:p>
            <a:pPr indent="117475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 err="1"/>
              <a:t>Akhir</a:t>
            </a:r>
            <a:r>
              <a:rPr lang="en-US" u="sng" dirty="0"/>
              <a:t> </a:t>
            </a:r>
            <a:r>
              <a:rPr lang="en-US" u="sng" dirty="0" err="1"/>
              <a:t>Tahun</a:t>
            </a:r>
            <a:r>
              <a:rPr lang="en-US" u="sng" dirty="0"/>
              <a:t> 3</a:t>
            </a:r>
          </a:p>
          <a:p>
            <a:pPr indent="117475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: Rp460 </a:t>
            </a:r>
            <a:r>
              <a:rPr lang="en-US" dirty="0" err="1"/>
              <a:t>jt</a:t>
            </a:r>
            <a:r>
              <a:rPr lang="en-US" dirty="0"/>
              <a:t> – (Rp9,388 </a:t>
            </a:r>
            <a:r>
              <a:rPr lang="en-US" dirty="0" err="1"/>
              <a:t>jt</a:t>
            </a:r>
            <a:r>
              <a:rPr lang="en-US" dirty="0"/>
              <a:t> x 2) = Rp441,224 </a:t>
            </a:r>
            <a:r>
              <a:rPr lang="en-US" dirty="0" err="1"/>
              <a:t>jt</a:t>
            </a:r>
            <a:r>
              <a:rPr lang="en-US" dirty="0"/>
              <a:t>;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: Rp520 </a:t>
            </a:r>
            <a:r>
              <a:rPr lang="en-US" dirty="0" err="1"/>
              <a:t>jt</a:t>
            </a:r>
            <a:endParaRPr lang="en-US" dirty="0"/>
          </a:p>
          <a:p>
            <a:pPr indent="117475"/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ditransfer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Surplus </a:t>
            </a:r>
            <a:r>
              <a:rPr lang="en-US" dirty="0" err="1"/>
              <a:t>Revaluasi</a:t>
            </a:r>
            <a:r>
              <a:rPr lang="en-US" dirty="0"/>
              <a:t>: Rp520 </a:t>
            </a:r>
            <a:r>
              <a:rPr lang="en-US" dirty="0" err="1"/>
              <a:t>jt</a:t>
            </a:r>
            <a:r>
              <a:rPr lang="en-US" dirty="0"/>
              <a:t> - Rp441,224 </a:t>
            </a:r>
            <a:r>
              <a:rPr lang="en-US" dirty="0" err="1"/>
              <a:t>jt</a:t>
            </a:r>
            <a:r>
              <a:rPr lang="en-US" dirty="0"/>
              <a:t> = Rp78,776 </a:t>
            </a:r>
            <a:r>
              <a:rPr lang="en-US" dirty="0" err="1"/>
              <a:t>jt</a:t>
            </a:r>
            <a:endParaRPr lang="en-US" dirty="0"/>
          </a:p>
          <a:p>
            <a:pPr indent="117475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 err="1"/>
              <a:t>Akhir</a:t>
            </a:r>
            <a:r>
              <a:rPr lang="en-US" u="sng" dirty="0"/>
              <a:t> </a:t>
            </a:r>
            <a:r>
              <a:rPr lang="en-US" u="sng" dirty="0" err="1"/>
              <a:t>Tahun</a:t>
            </a:r>
            <a:r>
              <a:rPr lang="en-US" u="sng" dirty="0"/>
              <a:t> 5</a:t>
            </a:r>
          </a:p>
          <a:p>
            <a:pPr indent="117475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: Rp520 </a:t>
            </a:r>
            <a:r>
              <a:rPr lang="en-US" dirty="0" err="1"/>
              <a:t>jt</a:t>
            </a:r>
            <a:r>
              <a:rPr lang="en-US" dirty="0"/>
              <a:t> – (Rp11,064 </a:t>
            </a:r>
            <a:r>
              <a:rPr lang="en-US" dirty="0" err="1"/>
              <a:t>jt</a:t>
            </a:r>
            <a:r>
              <a:rPr lang="en-US" dirty="0"/>
              <a:t> x 2) = Rp497,872 </a:t>
            </a:r>
            <a:r>
              <a:rPr lang="en-US" dirty="0" err="1"/>
              <a:t>jt</a:t>
            </a:r>
            <a:r>
              <a:rPr lang="en-US" dirty="0"/>
              <a:t>;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: Rp600 </a:t>
            </a:r>
            <a:r>
              <a:rPr lang="en-US" dirty="0" err="1"/>
              <a:t>jt</a:t>
            </a:r>
            <a:endParaRPr lang="en-US" dirty="0"/>
          </a:p>
          <a:p>
            <a:pPr indent="117475"/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ditransfer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Surplus </a:t>
            </a:r>
            <a:r>
              <a:rPr lang="en-US" dirty="0" err="1"/>
              <a:t>Revaluasi</a:t>
            </a:r>
            <a:r>
              <a:rPr lang="en-US" dirty="0"/>
              <a:t>: Rp600 </a:t>
            </a:r>
            <a:r>
              <a:rPr lang="en-US" dirty="0" err="1"/>
              <a:t>jt</a:t>
            </a:r>
            <a:r>
              <a:rPr lang="en-US" dirty="0"/>
              <a:t> - Rp497,872 </a:t>
            </a:r>
            <a:r>
              <a:rPr lang="en-US" dirty="0" err="1"/>
              <a:t>jt</a:t>
            </a:r>
            <a:r>
              <a:rPr lang="en-US" dirty="0"/>
              <a:t> = Rp102,128 </a:t>
            </a:r>
            <a:r>
              <a:rPr lang="en-US" dirty="0" err="1"/>
              <a:t>jt</a:t>
            </a:r>
            <a:endParaRPr lang="en-US" dirty="0"/>
          </a:p>
          <a:p>
            <a:pPr indent="117475"/>
            <a:endParaRPr lang="en-US" dirty="0"/>
          </a:p>
          <a:p>
            <a:pPr indent="117475"/>
            <a:endParaRPr lang="en-US" dirty="0"/>
          </a:p>
          <a:p>
            <a:pPr indent="117475"/>
            <a:endParaRPr lang="en-US" dirty="0"/>
          </a:p>
          <a:p>
            <a:pPr indent="117475"/>
            <a:endParaRPr lang="en-US" dirty="0"/>
          </a:p>
          <a:p>
            <a:pPr indent="117475"/>
            <a:endParaRPr lang="en-US" dirty="0"/>
          </a:p>
          <a:p>
            <a:pPr indent="117475"/>
            <a:endParaRPr lang="en-US" dirty="0"/>
          </a:p>
          <a:p>
            <a:pPr indent="117475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4714884"/>
          <a:ext cx="8358246" cy="189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756">
                <a:tc>
                  <a:txBody>
                    <a:bodyPr/>
                    <a:lstStyle/>
                    <a:p>
                      <a:r>
                        <a:rPr lang="en-US" sz="1600" dirty="0" err="1"/>
                        <a:t>Th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r>
                        <a:rPr lang="en-US" sz="1600" baseline="0" dirty="0"/>
                        <a:t> surplus </a:t>
                      </a:r>
                      <a:r>
                        <a:rPr lang="en-US" sz="1600" baseline="0" dirty="0" err="1"/>
                        <a:t>revaluasi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Surplus </a:t>
                      </a:r>
                      <a:r>
                        <a:rPr lang="en-US" sz="1600" dirty="0" err="1"/>
                        <a:t>Revaluasi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Diakui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Saldo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Laba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</a:t>
                      </a:r>
                      <a:r>
                        <a:rPr lang="en-US" sz="1600" baseline="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r>
                        <a:rPr lang="en-US" sz="1600" baseline="0" dirty="0"/>
                        <a:t> surplus </a:t>
                      </a:r>
                      <a:r>
                        <a:rPr lang="en-US" sz="1600" baseline="0" dirty="0" err="1"/>
                        <a:t>revaluasi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Surplus </a:t>
                      </a:r>
                      <a:r>
                        <a:rPr lang="en-US" sz="1600" dirty="0" err="1"/>
                        <a:t>Revaluasi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Diakui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Saldo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Laba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Nil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11,064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 – 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3,064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9,388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 – 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1,388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11,064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 – 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3,064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77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9,388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 – 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1,388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13,333 </a:t>
                      </a:r>
                      <a:r>
                        <a:rPr lang="en-US" sz="1600" dirty="0" err="1"/>
                        <a:t>jt</a:t>
                      </a:r>
                      <a:r>
                        <a:rPr lang="en-US" sz="1600" dirty="0"/>
                        <a:t> –</a:t>
                      </a:r>
                      <a:r>
                        <a:rPr lang="en-US" sz="1600" baseline="0" dirty="0"/>
                        <a:t> 8 </a:t>
                      </a:r>
                      <a:r>
                        <a:rPr lang="en-US" sz="1600" baseline="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5,333 </a:t>
                      </a:r>
                      <a:r>
                        <a:rPr lang="en-US" sz="1600" dirty="0" err="1"/>
                        <a:t>jt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Arc 13"/>
          <p:cNvSpPr/>
          <p:nvPr/>
        </p:nvSpPr>
        <p:spPr>
          <a:xfrm rot="10800000">
            <a:off x="3500430" y="4500569"/>
            <a:ext cx="1928826" cy="1714512"/>
          </a:xfrm>
          <a:prstGeom prst="blockArc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5400000">
            <a:off x="5857884" y="3286123"/>
            <a:ext cx="1143008" cy="1571636"/>
          </a:xfrm>
          <a:prstGeom prst="blockArc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3571868" y="1643049"/>
            <a:ext cx="1928826" cy="1714512"/>
          </a:xfrm>
          <a:prstGeom prst="blockArc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2107389" y="3107528"/>
            <a:ext cx="1357322" cy="1714512"/>
          </a:xfrm>
          <a:prstGeom prst="blockArc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357158" y="2000239"/>
            <a:ext cx="3857652" cy="1605915"/>
          </a:xfrm>
          <a:prstGeom prst="snip1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perolehan</a:t>
            </a:r>
            <a:r>
              <a:rPr lang="en-US" b="1" dirty="0"/>
              <a:t> </a:t>
            </a:r>
            <a:r>
              <a:rPr lang="en-US" b="1" dirty="0" err="1"/>
              <a:t>cukup</a:t>
            </a:r>
            <a:r>
              <a:rPr lang="en-US" b="1" dirty="0"/>
              <a:t> </a:t>
            </a:r>
            <a:r>
              <a:rPr lang="en-US" b="1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b="1" dirty="0" err="1"/>
              <a:t>disusutkan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terpisah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29190" y="2000239"/>
            <a:ext cx="3714776" cy="157163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Entitas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mengestimasi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residu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umur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manfaat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tetap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n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menentukan </a:t>
            </a:r>
            <a:r>
              <a:rPr lang="nn-N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besaran penyusutan </a:t>
            </a:r>
            <a:r>
              <a:rPr lang="nn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tiap periode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57158" y="4143379"/>
            <a:ext cx="3857652" cy="1428760"/>
          </a:xfrm>
          <a:prstGeom prst="round2Diag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Alternatif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metode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penyusutan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Garis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lurus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Saldo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menurun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628" y="4143379"/>
            <a:ext cx="3643338" cy="19288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residu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umur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manfaat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setiap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eview.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review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berbeda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estimasi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sebelumnya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perbedaan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diperlakukan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sebagai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estimasi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akuntansi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(PSAK 25 R 2009)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00034" y="1500174"/>
          <a:ext cx="821537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0060-0808-0119-1460_Cartoon_Office_Worker_Overwhelmed_with_Paperwork_clipart_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4969261"/>
            <a:ext cx="1500198" cy="188873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142852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43768" y="928670"/>
            <a:ext cx="1643074" cy="357190"/>
          </a:xfrm>
          <a:prstGeom prst="roundRect">
            <a:avLst/>
          </a:prstGeom>
          <a:solidFill>
            <a:srgbClr val="00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1571612"/>
            <a:ext cx="8215370" cy="2000264"/>
          </a:xfrm>
          <a:prstGeom prst="rect">
            <a:avLst/>
          </a:prstGeom>
          <a:gradFill flip="none" rotWithShape="1">
            <a:gsLst>
              <a:gs pos="0">
                <a:srgbClr val="BEEEF4">
                  <a:shade val="30000"/>
                  <a:satMod val="115000"/>
                </a:srgbClr>
              </a:gs>
              <a:gs pos="50000">
                <a:srgbClr val="BEEEF4">
                  <a:shade val="67500"/>
                  <a:satMod val="115000"/>
                </a:srgbClr>
              </a:gs>
              <a:gs pos="100000">
                <a:srgbClr val="BEEEF4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PT C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peralatan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dibeli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tanggal</a:t>
            </a:r>
            <a:r>
              <a:rPr lang="en-US" dirty="0">
                <a:solidFill>
                  <a:schemeClr val="tx1"/>
                </a:solidFill>
              </a:rPr>
              <a:t> 1 </a:t>
            </a:r>
            <a:r>
              <a:rPr lang="en-US" dirty="0" err="1">
                <a:solidFill>
                  <a:schemeClr val="tx1"/>
                </a:solidFill>
              </a:rPr>
              <a:t>Januari</a:t>
            </a:r>
            <a:r>
              <a:rPr lang="en-US" dirty="0">
                <a:solidFill>
                  <a:schemeClr val="tx1"/>
                </a:solidFill>
              </a:rPr>
              <a:t> 2008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perolehan</a:t>
            </a:r>
            <a:r>
              <a:rPr lang="en-US" dirty="0">
                <a:solidFill>
                  <a:schemeClr val="tx1"/>
                </a:solidFill>
              </a:rPr>
              <a:t> Rp300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Estimasi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manfaat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peralatan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6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tanpa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sisa</a:t>
            </a:r>
            <a:r>
              <a:rPr lang="en-US" dirty="0">
                <a:solidFill>
                  <a:schemeClr val="tx1"/>
                </a:solidFill>
              </a:rPr>
              <a:t>. PT C </a:t>
            </a:r>
            <a:r>
              <a:rPr lang="en-US" dirty="0" err="1">
                <a:solidFill>
                  <a:schemeClr val="tx1"/>
                </a:solidFill>
              </a:rPr>
              <a:t>menyusutkan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peralatan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lurus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2010 PT C </a:t>
            </a:r>
            <a:r>
              <a:rPr lang="en-US" dirty="0" err="1">
                <a:solidFill>
                  <a:schemeClr val="tx1"/>
                </a:solidFill>
              </a:rPr>
              <a:t>memutuskan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merevisi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manfaat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peralatan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7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2428860" y="3571877"/>
            <a:ext cx="6215106" cy="2576215"/>
          </a:xfrm>
          <a:prstGeom prst="foldedCorner">
            <a:avLst>
              <a:gd name="adj" fmla="val 23657"/>
            </a:avLst>
          </a:prstGeom>
          <a:gradFill flip="none" rotWithShape="1">
            <a:gsLst>
              <a:gs pos="0">
                <a:srgbClr val="BEEEF4">
                  <a:shade val="30000"/>
                  <a:satMod val="115000"/>
                </a:srgbClr>
              </a:gs>
              <a:gs pos="50000">
                <a:srgbClr val="BEEEF4">
                  <a:shade val="67500"/>
                  <a:satMod val="115000"/>
                </a:srgbClr>
              </a:gs>
              <a:gs pos="100000">
                <a:srgbClr val="BEEEF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2008 </a:t>
            </a:r>
            <a:r>
              <a:rPr lang="en-US" dirty="0" err="1"/>
              <a:t>dan</a:t>
            </a:r>
            <a:r>
              <a:rPr lang="en-US" dirty="0"/>
              <a:t> 2009 = </a:t>
            </a:r>
          </a:p>
          <a:p>
            <a:pPr marL="169863" indent="-25400"/>
            <a:r>
              <a:rPr lang="en-US" dirty="0"/>
              <a:t>Rp300 </a:t>
            </a:r>
            <a:r>
              <a:rPr lang="en-US" dirty="0" err="1"/>
              <a:t>juta</a:t>
            </a:r>
            <a:r>
              <a:rPr lang="en-US" dirty="0"/>
              <a:t> ÷ 6 = </a:t>
            </a:r>
            <a:r>
              <a:rPr lang="en-US" dirty="0" err="1"/>
              <a:t>Rp</a:t>
            </a:r>
            <a:r>
              <a:rPr lang="en-US" dirty="0"/>
              <a:t> 50 </a:t>
            </a:r>
            <a:r>
              <a:rPr lang="en-US" dirty="0" err="1"/>
              <a:t>juta</a:t>
            </a:r>
            <a:endParaRPr lang="en-US" dirty="0"/>
          </a:p>
          <a:p>
            <a:pPr marL="169863" indent="-25400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per 31 </a:t>
            </a:r>
            <a:r>
              <a:rPr lang="en-US" dirty="0" err="1"/>
              <a:t>Desember</a:t>
            </a:r>
            <a:r>
              <a:rPr lang="en-US" dirty="0"/>
              <a:t> 2009 = </a:t>
            </a:r>
          </a:p>
          <a:p>
            <a:pPr indent="117475"/>
            <a:r>
              <a:rPr lang="en-US" dirty="0"/>
              <a:t>Rp300 </a:t>
            </a:r>
            <a:r>
              <a:rPr lang="en-US" dirty="0" err="1"/>
              <a:t>juta</a:t>
            </a:r>
            <a:r>
              <a:rPr lang="en-US" dirty="0"/>
              <a:t> – (2 × Rp50 </a:t>
            </a:r>
            <a:r>
              <a:rPr lang="en-US" dirty="0" err="1"/>
              <a:t>juta</a:t>
            </a:r>
            <a:r>
              <a:rPr lang="en-US" dirty="0"/>
              <a:t>) = Rp200 </a:t>
            </a:r>
            <a:r>
              <a:rPr lang="en-US" dirty="0" err="1"/>
              <a:t>juta</a:t>
            </a:r>
            <a:endParaRPr lang="en-US" dirty="0"/>
          </a:p>
          <a:p>
            <a:pPr indent="117475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revisi</a:t>
            </a:r>
            <a:r>
              <a:rPr lang="en-US" b="1" dirty="0"/>
              <a:t> </a:t>
            </a:r>
            <a:r>
              <a:rPr lang="en-US" b="1" dirty="0" err="1"/>
              <a:t>umur</a:t>
            </a:r>
            <a:r>
              <a:rPr lang="en-US" b="1" dirty="0"/>
              <a:t> </a:t>
            </a:r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dirty="0"/>
              <a:t>= </a:t>
            </a:r>
          </a:p>
          <a:p>
            <a:pPr indent="117475"/>
            <a:r>
              <a:rPr lang="en-US" dirty="0"/>
              <a:t>Rp200 </a:t>
            </a:r>
            <a:r>
              <a:rPr lang="en-US" dirty="0" err="1"/>
              <a:t>juta</a:t>
            </a:r>
            <a:r>
              <a:rPr lang="en-US" dirty="0"/>
              <a:t> ÷ 5 = </a:t>
            </a:r>
            <a:r>
              <a:rPr lang="en-US" dirty="0" err="1"/>
              <a:t>Rp</a:t>
            </a:r>
            <a:r>
              <a:rPr lang="en-US" dirty="0"/>
              <a:t> 40 </a:t>
            </a:r>
            <a:r>
              <a:rPr lang="en-US" dirty="0" err="1"/>
              <a:t>juta</a:t>
            </a:r>
            <a:endParaRPr lang="en-US" dirty="0"/>
          </a:p>
        </p:txBody>
      </p:sp>
      <p:pic>
        <p:nvPicPr>
          <p:cNvPr id="9" name="Picture 8" descr="Clipart-Cartoon-Design-05.gif"/>
          <p:cNvPicPr>
            <a:picLocks noChangeAspect="1"/>
          </p:cNvPicPr>
          <p:nvPr/>
        </p:nvPicPr>
        <p:blipFill>
          <a:blip r:embed="rId2" cstate="print"/>
          <a:srcRect l="23750" t="6875" r="25625" b="8750"/>
          <a:stretch>
            <a:fillRect/>
          </a:stretch>
        </p:blipFill>
        <p:spPr>
          <a:xfrm>
            <a:off x="500034" y="4000504"/>
            <a:ext cx="1371595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4414" y="142873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/>
              <a:t>Jumlah tercatat aset tetap dihentikan pengakuannya saat:</a:t>
            </a:r>
            <a:endParaRPr lang="en-US" u="sng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095372" y="1928802"/>
          <a:ext cx="6834214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85786" y="421481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Laba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rugi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penghentian</a:t>
            </a:r>
            <a:r>
              <a:rPr lang="en-US" i="1" dirty="0"/>
              <a:t> </a:t>
            </a:r>
            <a:r>
              <a:rPr lang="en-US" i="1" dirty="0" err="1"/>
              <a:t>pengakuan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</a:t>
            </a:r>
            <a:r>
              <a:rPr lang="en-US" i="1" dirty="0" err="1"/>
              <a:t>tetap</a:t>
            </a:r>
            <a:r>
              <a:rPr lang="en-US" i="1" dirty="0"/>
              <a:t> </a:t>
            </a:r>
            <a:r>
              <a:rPr lang="en-US" i="1" dirty="0">
                <a:sym typeface="Wingdings" pitchFamily="2" charset="2"/>
              </a:rPr>
              <a:t></a:t>
            </a:r>
            <a:r>
              <a:rPr lang="en-US" i="1" dirty="0"/>
              <a:t> </a:t>
            </a:r>
            <a:r>
              <a:rPr lang="en-US" i="1" dirty="0" err="1"/>
              <a:t>laporan</a:t>
            </a:r>
            <a:r>
              <a:rPr lang="en-US" i="1" dirty="0"/>
              <a:t> </a:t>
            </a:r>
            <a:r>
              <a:rPr lang="en-US" i="1" dirty="0" err="1"/>
              <a:t>laba</a:t>
            </a:r>
            <a:r>
              <a:rPr lang="en-US" i="1" dirty="0"/>
              <a:t> </a:t>
            </a:r>
            <a:r>
              <a:rPr lang="en-US" i="1" dirty="0" err="1"/>
              <a:t>rugi</a:t>
            </a:r>
            <a:r>
              <a:rPr lang="en-US" i="1" dirty="0"/>
              <a:t> </a:t>
            </a:r>
            <a:r>
              <a:rPr lang="en-US" i="1" dirty="0" err="1"/>
              <a:t>komprehensif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saat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</a:t>
            </a:r>
            <a:r>
              <a:rPr lang="en-US" i="1" dirty="0" err="1"/>
              <a:t>tersebut</a:t>
            </a:r>
            <a:r>
              <a:rPr lang="en-US" i="1" dirty="0"/>
              <a:t> </a:t>
            </a:r>
            <a:r>
              <a:rPr lang="en-US" i="1" dirty="0" err="1"/>
              <a:t>dihentikan</a:t>
            </a:r>
            <a:r>
              <a:rPr lang="en-US" i="1" dirty="0"/>
              <a:t> </a:t>
            </a:r>
            <a:r>
              <a:rPr lang="en-US" i="1" dirty="0" err="1"/>
              <a:t>pengakuannya</a:t>
            </a:r>
            <a:endParaRPr lang="en-US" i="1" dirty="0"/>
          </a:p>
        </p:txBody>
      </p:sp>
      <p:pic>
        <p:nvPicPr>
          <p:cNvPr id="9" name="Picture 8" descr="Desk_Office_Clipa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7" y="5429264"/>
            <a:ext cx="195234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1571612"/>
            <a:ext cx="8429684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PT Mara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Juli</a:t>
            </a:r>
            <a:r>
              <a:rPr lang="en-US" dirty="0"/>
              <a:t> 2007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Rp200 </a:t>
            </a:r>
            <a:r>
              <a:rPr lang="en-US" dirty="0" err="1"/>
              <a:t>juta</a:t>
            </a:r>
            <a:r>
              <a:rPr lang="en-US" dirty="0"/>
              <a:t>.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Rp40juta.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2010, PT Mara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sv-SE" dirty="0"/>
              <a:t>dengan harga Rp162 juta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143768" y="928670"/>
            <a:ext cx="1643074" cy="3571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2928934"/>
            <a:ext cx="8358246" cy="175432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39725" indent="-339725" algn="just">
              <a:buFont typeface="Wingdings" pitchFamily="2" charset="2"/>
              <a:buChar char="§"/>
            </a:pPr>
            <a:r>
              <a:rPr lang="en-US" dirty="0" err="1"/>
              <a:t>Penyusutan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= (Rp200 </a:t>
            </a:r>
            <a:r>
              <a:rPr lang="en-US" dirty="0" err="1"/>
              <a:t>juta</a:t>
            </a:r>
            <a:r>
              <a:rPr lang="en-US" dirty="0"/>
              <a:t> – Rp40 </a:t>
            </a:r>
            <a:r>
              <a:rPr lang="en-US" dirty="0" err="1"/>
              <a:t>juta</a:t>
            </a:r>
            <a:r>
              <a:rPr lang="en-US" dirty="0"/>
              <a:t>) / 10 </a:t>
            </a:r>
            <a:r>
              <a:rPr lang="en-US" dirty="0" err="1"/>
              <a:t>tahun</a:t>
            </a:r>
            <a:r>
              <a:rPr lang="en-US" dirty="0"/>
              <a:t> = Rp16 </a:t>
            </a:r>
            <a:r>
              <a:rPr lang="en-US" dirty="0" err="1"/>
              <a:t>juta</a:t>
            </a:r>
            <a:endParaRPr lang="en-US" dirty="0"/>
          </a:p>
          <a:p>
            <a:pPr marL="339725" indent="-339725" algn="just">
              <a:buFont typeface="Wingdings" pitchFamily="2" charset="2"/>
              <a:buChar char="§"/>
            </a:pP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2010 = </a:t>
            </a:r>
          </a:p>
          <a:p>
            <a:pPr marL="339725" indent="-339725" algn="just"/>
            <a:r>
              <a:rPr lang="en-US" dirty="0"/>
              <a:t>	Rp16 </a:t>
            </a:r>
            <a:r>
              <a:rPr lang="en-US" dirty="0" err="1"/>
              <a:t>juta</a:t>
            </a:r>
            <a:r>
              <a:rPr lang="en-US" dirty="0"/>
              <a:t> × 2,5 </a:t>
            </a:r>
            <a:r>
              <a:rPr lang="en-US" dirty="0" err="1"/>
              <a:t>tahun</a:t>
            </a:r>
            <a:r>
              <a:rPr lang="en-US" dirty="0"/>
              <a:t> = Rp40 </a:t>
            </a:r>
            <a:r>
              <a:rPr lang="en-US" dirty="0" err="1"/>
              <a:t>juta</a:t>
            </a:r>
            <a:endParaRPr lang="en-US" dirty="0"/>
          </a:p>
          <a:p>
            <a:pPr marL="339725" indent="-339725" algn="just">
              <a:buFont typeface="Wingdings" pitchFamily="2" charset="2"/>
              <a:buChar char="§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2010 = </a:t>
            </a:r>
          </a:p>
          <a:p>
            <a:pPr marL="339725" indent="-339725" algn="just"/>
            <a:r>
              <a:rPr lang="en-US" dirty="0"/>
              <a:t>	Rp200 </a:t>
            </a:r>
            <a:r>
              <a:rPr lang="en-US" dirty="0" err="1"/>
              <a:t>juta</a:t>
            </a:r>
            <a:r>
              <a:rPr lang="en-US" dirty="0"/>
              <a:t> – Rp40 </a:t>
            </a:r>
            <a:r>
              <a:rPr lang="en-US" dirty="0" err="1"/>
              <a:t>juta</a:t>
            </a:r>
            <a:r>
              <a:rPr lang="en-US" dirty="0"/>
              <a:t> = Rp160 </a:t>
            </a:r>
            <a:r>
              <a:rPr lang="en-US" dirty="0" err="1"/>
              <a:t>juta</a:t>
            </a:r>
            <a:endParaRPr lang="en-US" dirty="0"/>
          </a:p>
          <a:p>
            <a:pPr marL="339725" indent="-339725" algn="just">
              <a:buFont typeface="Wingdings" pitchFamily="2" charset="2"/>
              <a:buChar char="§"/>
            </a:pPr>
            <a:r>
              <a:rPr lang="fi-FI" dirty="0"/>
              <a:t>Keuntungan penjualan aset tetap = Rp162 juta – Rp160 juta = Rp2 juta</a:t>
            </a:r>
            <a:endParaRPr lang="en-US" dirty="0"/>
          </a:p>
        </p:txBody>
      </p:sp>
      <p:pic>
        <p:nvPicPr>
          <p:cNvPr id="8" name="Picture 7" descr="MB900448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4950"/>
            <a:ext cx="1828800" cy="1828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7651" t="39130" r="22444" b="41848"/>
          <a:stretch>
            <a:fillRect/>
          </a:stretch>
        </p:blipFill>
        <p:spPr bwMode="auto">
          <a:xfrm>
            <a:off x="1714480" y="4883479"/>
            <a:ext cx="6286544" cy="176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PSAK 48 (R2009)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5950" y="1500174"/>
            <a:ext cx="564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Review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mengetahui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2432257"/>
            <a:ext cx="800105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tercatat</a:t>
            </a:r>
            <a:r>
              <a:rPr lang="en-US" sz="2400" b="1" dirty="0"/>
              <a:t> </a:t>
            </a:r>
            <a:r>
              <a:rPr lang="en-US" sz="3600" b="1" dirty="0"/>
              <a:t>&gt;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terpulihkan</a:t>
            </a:r>
            <a:r>
              <a:rPr lang="en-US" sz="2400" b="1" dirty="0"/>
              <a:t> (</a:t>
            </a:r>
            <a:r>
              <a:rPr lang="en-US" sz="2400" b="1" i="1" dirty="0"/>
              <a:t>recoverable amount)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786050" y="3718141"/>
            <a:ext cx="3276624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Penurunan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aset</a:t>
            </a:r>
            <a:endParaRPr lang="en-US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000496" y="3218075"/>
            <a:ext cx="714380" cy="35719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5786" y="4572008"/>
            <a:ext cx="7715304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terpulihkan</a:t>
            </a:r>
            <a:r>
              <a:rPr lang="en-US" b="1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b="1" dirty="0" err="1"/>
              <a:t>tertinggi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wajar</a:t>
            </a:r>
            <a:r>
              <a:rPr lang="en-US" b="1" dirty="0"/>
              <a:t> </a:t>
            </a:r>
            <a:r>
              <a:rPr lang="en-US" b="1" dirty="0" err="1"/>
              <a:t>dikurangi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menjual</a:t>
            </a:r>
            <a:r>
              <a:rPr lang="en-US" dirty="0"/>
              <a:t> (</a:t>
            </a:r>
            <a:r>
              <a:rPr lang="en-US" i="1" dirty="0"/>
              <a:t>fair value less cost to sell)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pakai</a:t>
            </a:r>
            <a:r>
              <a:rPr lang="en-US" b="1" dirty="0"/>
              <a:t> </a:t>
            </a:r>
            <a:r>
              <a:rPr lang="en-US" i="1" dirty="0"/>
              <a:t>(value in use)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417122"/>
            <a:ext cx="8786842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err="1"/>
              <a:t>Hasil</a:t>
            </a:r>
            <a:r>
              <a:rPr lang="en-US" dirty="0"/>
              <a:t> r</a:t>
            </a:r>
            <a:r>
              <a:rPr lang="en-US" i="1" dirty="0"/>
              <a:t>eview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estimasi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jumlah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terpulihkan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PSAK 48 (R2009)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8" y="928670"/>
          <a:ext cx="8929718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Sumber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Informasi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Eksternal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Sumber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Informasi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Internal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turun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akibat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berjalannya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pemakaian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bukti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mengenai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keusangan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kerusakan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lingkup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entitas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beroperasi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dikaryakan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terjadi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dekat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berdampak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merugikan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sehubungan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seberapa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jauh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sv-SE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Suku bunga pasar atau tingkat imbalan pasar dari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investasi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bukti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pelaporan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internal yang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mengindikasikan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buruk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buruk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tercatat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neto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entitas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melebihi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kapitalisasi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PSAK 48 (R2009)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1428736"/>
            <a:ext cx="8286808" cy="2000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Desember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2010, PT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Mentawai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menetapkan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indikasi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penurunan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bangunan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tercatat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Rp870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juta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dikurangi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menjual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Rp825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juta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pakai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Rp840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terpulihkan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Rp840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tinggi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Rp825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414" y="4143380"/>
            <a:ext cx="66437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fi-FI" dirty="0"/>
              <a:t>Kerugian penurunan nilai: Rp30 juta (Rp870 juta – Rp840 juta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 rot="5400000">
            <a:off x="3820861" y="3465759"/>
            <a:ext cx="464088" cy="53344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444" t="56579" r="21246" b="33553"/>
          <a:stretch>
            <a:fillRect/>
          </a:stretch>
        </p:blipFill>
        <p:spPr bwMode="auto">
          <a:xfrm>
            <a:off x="1774009" y="5429288"/>
            <a:ext cx="615557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1956934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Penyajian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859" t="33010" r="14057" b="43932"/>
          <a:stretch>
            <a:fillRect/>
          </a:stretch>
        </p:blipFill>
        <p:spPr bwMode="auto">
          <a:xfrm>
            <a:off x="1142976" y="2428868"/>
            <a:ext cx="6880607" cy="2143140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90" y="4857760"/>
            <a:ext cx="892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Sumber</a:t>
            </a:r>
            <a:r>
              <a:rPr lang="en-US" sz="1200" i="1" dirty="0"/>
              <a:t>: </a:t>
            </a:r>
            <a:r>
              <a:rPr lang="en-US" sz="1200" i="1" dirty="0" err="1"/>
              <a:t>Laporan</a:t>
            </a:r>
            <a:r>
              <a:rPr lang="en-US" sz="1200" i="1" dirty="0"/>
              <a:t> </a:t>
            </a:r>
            <a:r>
              <a:rPr lang="en-US" sz="1200" i="1" dirty="0" err="1"/>
              <a:t>Keuangan</a:t>
            </a:r>
            <a:r>
              <a:rPr lang="en-US" sz="1200" i="1" dirty="0"/>
              <a:t> PT Semen Gresik (</a:t>
            </a:r>
            <a:r>
              <a:rPr lang="en-US" sz="1200" i="1" dirty="0" err="1"/>
              <a:t>Persero</a:t>
            </a:r>
            <a:r>
              <a:rPr lang="en-US" sz="1200" i="1" dirty="0"/>
              <a:t>) </a:t>
            </a:r>
            <a:r>
              <a:rPr lang="en-US" sz="1200" i="1" dirty="0" err="1"/>
              <a:t>Tbk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Anak</a:t>
            </a:r>
            <a:r>
              <a:rPr lang="en-US" sz="1200" i="1" dirty="0"/>
              <a:t> Perusahaan per 31 </a:t>
            </a:r>
            <a:r>
              <a:rPr lang="en-US" sz="1200" i="1" dirty="0" err="1"/>
              <a:t>Desember</a:t>
            </a:r>
            <a:r>
              <a:rPr lang="en-US" sz="1200" i="1" dirty="0"/>
              <a:t> 2010 </a:t>
            </a:r>
            <a:r>
              <a:rPr lang="en-US" sz="1200" i="1" dirty="0" err="1"/>
              <a:t>dan</a:t>
            </a:r>
            <a:r>
              <a:rPr lang="en-US" sz="1200" i="1" dirty="0"/>
              <a:t>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71448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disajikan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komponen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Lancar</a:t>
            </a:r>
            <a:endParaRPr lang="en-US" b="1" dirty="0"/>
          </a:p>
        </p:txBody>
      </p:sp>
      <p:pic>
        <p:nvPicPr>
          <p:cNvPr id="8" name="Picture 7" descr="pen_paper_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680523"/>
            <a:ext cx="1357322" cy="117747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596" y="150017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Pengungkapan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0034" y="2000240"/>
            <a:ext cx="8072494" cy="5715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bruto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2643182"/>
            <a:ext cx="8072494" cy="5715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Meode</a:t>
            </a:r>
            <a:r>
              <a:rPr lang="en-US" dirty="0"/>
              <a:t> </a:t>
            </a:r>
            <a:r>
              <a:rPr lang="en-US" dirty="0" err="1"/>
              <a:t>penyusutan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0034" y="3286124"/>
            <a:ext cx="8072494" cy="5715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penyusutan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0034" y="3929066"/>
            <a:ext cx="8072494" cy="5715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(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0034" y="4572008"/>
            <a:ext cx="8072494" cy="5715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Rekonsiliasi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endParaRPr lang="en-US" dirty="0"/>
          </a:p>
        </p:txBody>
      </p:sp>
      <p:pic>
        <p:nvPicPr>
          <p:cNvPr id="12" name="Picture 11" descr="business_office_186830_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49514">
            <a:off x="500034" y="5251090"/>
            <a:ext cx="1285884" cy="14964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mengungkapkan</a:t>
            </a:r>
            <a:r>
              <a:rPr lang="en-US" dirty="0"/>
              <a:t>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1857364"/>
          <a:ext cx="7929618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844" y="2000240"/>
            <a:ext cx="4286280" cy="46434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residu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Estimasi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pembongkaran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pemindahan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restorasi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tetap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Umur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manfaat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Metode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penyusutan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7338" indent="-287338"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876" y="2000240"/>
            <a:ext cx="4286280" cy="464347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Tanggal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efektif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revaluasi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69863" indent="-169863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independen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dilbatkan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69863" indent="-169863" algn="just">
              <a:buFont typeface="Arial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Metode dan asumsi signifikan dalam mengestimasi nilai wajar aset</a:t>
            </a:r>
          </a:p>
          <a:p>
            <a:pPr marL="169863" indent="-169863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Penjelasan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mengenai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ditentukan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langsung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berdasar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harga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yang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diobservasi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pasar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aktif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transaksi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pasar</a:t>
            </a:r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terakhir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wajar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diestimasi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teknik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penilaian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lainnya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69863" indent="-169863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tercatat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metode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69863" indent="-169863" algn="just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Surplus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revaluasi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69863" indent="-169863" algn="just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1357298"/>
            <a:ext cx="4286280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terdapat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estimasi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4876" y="1357298"/>
            <a:ext cx="4286280" cy="6429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tetap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disajikan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metode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revaluasian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5950" y="128586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1928802"/>
          <a:ext cx="89297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– PSAK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8501122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Properti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p</a:t>
            </a:r>
            <a:r>
              <a:rPr lang="en-US" b="1" dirty="0" err="1"/>
              <a:t>roperti</a:t>
            </a:r>
            <a:r>
              <a:rPr lang="en-US" dirty="0"/>
              <a:t> (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kedua-duanya</a:t>
            </a:r>
            <a:r>
              <a:rPr lang="en-US" dirty="0"/>
              <a:t>) yang </a:t>
            </a:r>
            <a:r>
              <a:rPr lang="en-US" dirty="0" err="1"/>
              <a:t>dikuasai</a:t>
            </a:r>
            <a:r>
              <a:rPr lang="en-US" dirty="0"/>
              <a:t> (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lessee/ </a:t>
            </a:r>
            <a:r>
              <a:rPr lang="en-US" dirty="0" err="1"/>
              <a:t>penyewa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i="1" dirty="0"/>
              <a:t>rental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kenaikan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kedua-duanya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:</a:t>
            </a:r>
          </a:p>
          <a:p>
            <a:pPr algn="just"/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; </a:t>
            </a:r>
            <a:r>
              <a:rPr lang="en-US" dirty="0" err="1"/>
              <a:t>atau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sv-SE" dirty="0"/>
              <a:t>Dijual dalam kegiatan usaha sehari-hari.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8501122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Properti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properti</a:t>
            </a:r>
            <a:r>
              <a:rPr lang="en-US" dirty="0"/>
              <a:t> yang </a:t>
            </a:r>
            <a:r>
              <a:rPr lang="en-US" dirty="0" err="1"/>
              <a:t>dikuasai</a:t>
            </a:r>
            <a:r>
              <a:rPr lang="en-US" dirty="0"/>
              <a:t> (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lessee </a:t>
            </a:r>
            <a:r>
              <a:rPr lang="en-US" i="1" dirty="0" err="1"/>
              <a:t>melalui</a:t>
            </a:r>
            <a:r>
              <a:rPr lang="en-US" i="1" dirty="0"/>
              <a:t> </a:t>
            </a:r>
            <a:r>
              <a:rPr lang="en-US" i="1" dirty="0" err="1"/>
              <a:t>sewa</a:t>
            </a:r>
            <a:r>
              <a:rPr lang="en-US" i="1" dirty="0"/>
              <a:t> </a:t>
            </a:r>
            <a:r>
              <a:rPr lang="en-US" dirty="0" err="1"/>
              <a:t>pembiayaan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penyediaan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administratif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5143512"/>
            <a:ext cx="8501122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Apabila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properti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dijual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terpisah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disewakan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terpisah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pembiayaan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chemeClr val="tx1"/>
                </a:solidFill>
              </a:rPr>
              <a:t>mencatat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kedua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terpisah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9355"/>
            <a:ext cx="8229600" cy="563563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43768" y="928670"/>
            <a:ext cx="1571636" cy="35719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1397000"/>
          <a:ext cx="8286808" cy="5217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Ilustrasi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Kategori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/>
                        <a:t>Tanah yang </a:t>
                      </a:r>
                      <a:r>
                        <a:rPr lang="en-US" sz="1800" kern="1200" baseline="0" dirty="0" err="1"/>
                        <a:t>dimiliki</a:t>
                      </a:r>
                      <a:r>
                        <a:rPr lang="en-US" sz="1800" kern="1200" baseline="0" dirty="0"/>
                        <a:t> PT Global, yang </a:t>
                      </a:r>
                      <a:r>
                        <a:rPr lang="en-US" sz="1800" kern="1200" baseline="0" dirty="0" err="1"/>
                        <a:t>dibeli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dengan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tujuan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untuk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dijual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kembali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apabila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harganya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meningkat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Properti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Investasi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/>
                        <a:t>Bangunan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kosong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milik</a:t>
                      </a:r>
                      <a:r>
                        <a:rPr lang="en-US" sz="1800" kern="1200" baseline="0" dirty="0"/>
                        <a:t> PT Global </a:t>
                      </a:r>
                      <a:r>
                        <a:rPr lang="en-US" sz="1800" kern="1200" baseline="0" dirty="0" err="1"/>
                        <a:t>dan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disewakan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sebagai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sewa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operasi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Properti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Investasi</a:t>
                      </a:r>
                      <a:endParaRPr lang="en-US" dirty="0"/>
                    </a:p>
                    <a:p>
                      <a:pPr algn="ju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/>
                        <a:t>Properti</a:t>
                      </a:r>
                      <a:r>
                        <a:rPr lang="en-US" sz="1800" kern="1200" baseline="0" dirty="0"/>
                        <a:t> yang </a:t>
                      </a:r>
                      <a:r>
                        <a:rPr lang="en-US" sz="1800" kern="1200" baseline="0" dirty="0" err="1"/>
                        <a:t>dimiliki</a:t>
                      </a:r>
                      <a:r>
                        <a:rPr lang="en-US" sz="1800" kern="1200" baseline="0" dirty="0"/>
                        <a:t> PT Duta, </a:t>
                      </a:r>
                      <a:r>
                        <a:rPr lang="en-US" sz="1800" kern="1200" baseline="0" dirty="0" err="1"/>
                        <a:t>anak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perusahaan</a:t>
                      </a:r>
                      <a:r>
                        <a:rPr lang="en-US" sz="1800" kern="1200" baseline="0" dirty="0"/>
                        <a:t> PT Global (</a:t>
                      </a:r>
                      <a:r>
                        <a:rPr lang="en-US" sz="1800" kern="1200" baseline="0" dirty="0" err="1"/>
                        <a:t>perusahaan</a:t>
                      </a:r>
                      <a:endParaRPr lang="en-US" sz="1800" kern="1200" baseline="0" dirty="0"/>
                    </a:p>
                    <a:p>
                      <a:pPr algn="just"/>
                      <a:r>
                        <a:rPr lang="en-US" sz="1800" kern="1200" baseline="0" dirty="0"/>
                        <a:t>real </a:t>
                      </a:r>
                      <a:r>
                        <a:rPr lang="en-US" sz="1800" kern="1200" baseline="0" dirty="0" err="1"/>
                        <a:t>estat</a:t>
                      </a:r>
                      <a:r>
                        <a:rPr lang="en-US" sz="1800" kern="1200" baseline="0" dirty="0"/>
                        <a:t>), yang </a:t>
                      </a:r>
                      <a:r>
                        <a:rPr lang="en-US" sz="1800" kern="1200" baseline="0" dirty="0" err="1"/>
                        <a:t>akan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dijual</a:t>
                      </a:r>
                      <a:r>
                        <a:rPr lang="en-US" sz="1800" kern="1200" baseline="0" dirty="0"/>
                        <a:t>  </a:t>
                      </a:r>
                      <a:r>
                        <a:rPr lang="en-US" sz="1800" kern="1200" baseline="0" dirty="0" err="1"/>
                        <a:t>perusahaan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sebagai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bagian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dari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aktivitas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bisnisnya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Persediaan</a:t>
                      </a:r>
                      <a:r>
                        <a:rPr lang="en-US" dirty="0"/>
                        <a:t> (PSAK 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/>
                        <a:t>Properti</a:t>
                      </a:r>
                      <a:r>
                        <a:rPr lang="en-US" sz="1800" kern="1200" baseline="0" dirty="0"/>
                        <a:t> PT Global yang </a:t>
                      </a:r>
                      <a:r>
                        <a:rPr lang="en-US" sz="1800" kern="1200" baseline="0" dirty="0" err="1"/>
                        <a:t>digunakan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dalam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proses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produksi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Aset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Tetap</a:t>
                      </a:r>
                      <a:r>
                        <a:rPr lang="en-US" dirty="0"/>
                        <a:t> (PSAK 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/>
                        <a:t>Hotel yang </a:t>
                      </a:r>
                      <a:r>
                        <a:rPr lang="en-US" sz="1800" kern="1200" baseline="0" dirty="0" err="1"/>
                        <a:t>dimiliki</a:t>
                      </a:r>
                      <a:r>
                        <a:rPr lang="en-US" sz="1800" kern="1200" baseline="0" dirty="0"/>
                        <a:t> PT Royal, </a:t>
                      </a:r>
                      <a:r>
                        <a:rPr lang="en-US" sz="1800" kern="1200" baseline="0" dirty="0" err="1"/>
                        <a:t>anak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perusahaan</a:t>
                      </a:r>
                      <a:r>
                        <a:rPr lang="en-US" sz="1800" kern="1200" baseline="0" dirty="0"/>
                        <a:t> PT Global </a:t>
                      </a:r>
                      <a:r>
                        <a:rPr lang="en-US" sz="1800" kern="1200" baseline="0" dirty="0" err="1"/>
                        <a:t>lainnya</a:t>
                      </a:r>
                      <a:r>
                        <a:rPr lang="en-US" sz="1800" kern="1200" baseline="0" dirty="0"/>
                        <a:t>, </a:t>
                      </a:r>
                      <a:r>
                        <a:rPr lang="en-US" sz="1800" kern="1200" baseline="0" dirty="0" err="1"/>
                        <a:t>dan</a:t>
                      </a:r>
                      <a:r>
                        <a:rPr lang="en-US" sz="1800" kern="1200" baseline="0" dirty="0"/>
                        <a:t> PT Royal </a:t>
                      </a:r>
                      <a:r>
                        <a:rPr lang="en-US" sz="1800" kern="1200" baseline="0" dirty="0" err="1"/>
                        <a:t>memberikan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jasa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keamanan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untuk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barang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milik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tamu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hotelnya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Properti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Investasi</a:t>
                      </a:r>
                      <a:endParaRPr lang="en-US" dirty="0"/>
                    </a:p>
                    <a:p>
                      <a:pPr algn="just"/>
                      <a:r>
                        <a:rPr lang="en-US" dirty="0" err="1"/>
                        <a:t>Jika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jasa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keamanan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barang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merupakan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komponen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signifikan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100" y="157161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kapitalisasi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071538" y="1428736"/>
          <a:ext cx="69294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office_building_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6" y="5429264"/>
            <a:ext cx="1719303" cy="177895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biaya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perolehan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2143116"/>
          <a:ext cx="807249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150793"/>
            <a:ext cx="8229600" cy="563563"/>
          </a:xfrm>
        </p:spPr>
        <p:txBody>
          <a:bodyPr/>
          <a:lstStyle/>
          <a:p>
            <a:pPr indent="0" eaLnBrk="1" hangingPunct="1"/>
            <a:r>
              <a:rPr lang="en-US" dirty="0" err="1"/>
              <a:t>Definisi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642910" y="1397000"/>
          <a:ext cx="7715304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office_building_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5286549"/>
            <a:ext cx="1785917" cy="18478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Perolehan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142976" y="2000240"/>
          <a:ext cx="6096000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Vertical Scroll 6"/>
          <p:cNvSpPr/>
          <p:nvPr/>
        </p:nvSpPr>
        <p:spPr>
          <a:xfrm>
            <a:off x="71406" y="1500174"/>
            <a:ext cx="2357454" cy="2786082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perolehan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dikurangi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penyusutan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857916" y="1500174"/>
            <a:ext cx="3214678" cy="4357718"/>
          </a:xfrm>
          <a:prstGeom prst="vertic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Beda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model </a:t>
            </a:r>
            <a:r>
              <a:rPr lang="en-US" dirty="0" err="1">
                <a:solidFill>
                  <a:schemeClr val="tx1"/>
                </a:solidFill>
              </a:rPr>
              <a:t>revaluasi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diterapkan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seluruh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investasi</a:t>
            </a:r>
            <a:endParaRPr lang="en-US" dirty="0">
              <a:solidFill>
                <a:schemeClr val="tx1"/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Selisih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timbul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penyesuaian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diakui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laporan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komprehensif</a:t>
            </a:r>
            <a:endParaRPr lang="en-US" dirty="0">
              <a:solidFill>
                <a:schemeClr val="tx1"/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penghitungan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penyusutan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office_worker_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5357826"/>
            <a:ext cx="1944670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1428736"/>
            <a:ext cx="571504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Syarat</a:t>
            </a:r>
            <a:r>
              <a:rPr lang="en-US" sz="2400" b="1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Pelepasan</a:t>
            </a:r>
            <a:r>
              <a:rPr lang="en-US" sz="2400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permanen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depan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643182"/>
            <a:ext cx="7643866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haroni" pitchFamily="2" charset="-79"/>
                <a:cs typeface="Aharoni" pitchFamily="2" charset="-79"/>
              </a:rPr>
              <a:t>Bila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properti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investasi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terdiri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dari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beberapa</a:t>
            </a:r>
            <a:r>
              <a:rPr lang="en-US" sz="2400" b="1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bagian</a:t>
            </a:r>
            <a:r>
              <a:rPr lang="en-US" sz="2400" b="1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400" b="1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bernilai</a:t>
            </a:r>
            <a:r>
              <a:rPr lang="en-US" sz="2400" b="1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signifikan</a:t>
            </a:r>
            <a:r>
              <a:rPr lang="en-US" sz="2400" b="1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339725" indent="-339725" algn="just">
              <a:buFont typeface="Wingdings" pitchFamily="2" charset="2"/>
              <a:buChar char="ü"/>
            </a:pP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pPr marL="339725" indent="-339725" algn="just">
              <a:buFont typeface="Wingdings" pitchFamily="2" charset="2"/>
              <a:buChar char="ü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disusutkan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penggantian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diganti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286388"/>
            <a:ext cx="7643866" cy="1277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haroni" pitchFamily="2" charset="-79"/>
                <a:cs typeface="Aharoni" pitchFamily="2" charset="-79"/>
              </a:rPr>
              <a:t>Bila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dinilai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300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nilai</a:t>
            </a:r>
            <a:r>
              <a:rPr lang="en-US" sz="2300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300" dirty="0" err="1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wajar</a:t>
            </a:r>
            <a:r>
              <a:rPr lang="en-US" b="1" dirty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sv-SE" dirty="0"/>
              <a:t>biaya penggantian ke dalam jumlah tercatat aset tersebut</a:t>
            </a:r>
          </a:p>
          <a:p>
            <a:r>
              <a:rPr lang="fi-FI" dirty="0"/>
              <a:t>dan kemudian menentukan kembali nilai wajar dari aset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pic>
        <p:nvPicPr>
          <p:cNvPr id="8" name="Picture 7" descr="12065559172064609959chlopaya_Building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000108"/>
            <a:ext cx="2345122" cy="157904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Pengakuan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2190736" cy="490526"/>
          </a:xfrm>
        </p:spPr>
        <p:txBody>
          <a:bodyPr/>
          <a:lstStyle/>
          <a:p>
            <a:pPr>
              <a:buNone/>
            </a:pP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Transfer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90" y="2071678"/>
          <a:ext cx="842965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04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Kejadian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Jenis</a:t>
                      </a:r>
                      <a:r>
                        <a:rPr lang="en-US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Transfer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Dimulainya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pemilik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Properti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investasi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properti</a:t>
                      </a:r>
                      <a:r>
                        <a:rPr lang="en-US" baseline="0" dirty="0">
                          <a:sym typeface="Wingdings" pitchFamily="2" charset="2"/>
                        </a:rPr>
                        <a:t> yang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digunakan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sendiri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Dimulainya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dijual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Properti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investasi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persediaan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Berakhirnya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pemakaian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pemilik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rental</a:t>
                      </a:r>
                    </a:p>
                    <a:p>
                      <a:r>
                        <a:rPr lang="fi-FI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 kenaikan nilai atau keduanya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Properti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sendiri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itchFamily="2" charset="2"/>
                        </a:rPr>
                        <a:t>properti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investasi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Dimulainya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sewa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operasi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pihak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lain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sebelumnya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dijual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Persediaan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itchFamily="2" charset="2"/>
                        </a:rPr>
                        <a:t>properti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investasi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Berakhirnya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pembangunan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properti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Properti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sedang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dibangun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properti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investasi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Penyajian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8276"/>
            <a:ext cx="8305800" cy="84771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err="1"/>
              <a:t>Disajikan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lancar</a:t>
            </a:r>
            <a:r>
              <a:rPr lang="en-US" sz="2000" b="1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859" t="42969" r="14057" b="28906"/>
          <a:stretch>
            <a:fillRect/>
          </a:stretch>
        </p:blipFill>
        <p:spPr bwMode="auto">
          <a:xfrm>
            <a:off x="803645" y="2414312"/>
            <a:ext cx="7268817" cy="1157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39290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Sumber</a:t>
            </a:r>
            <a:r>
              <a:rPr lang="en-US" sz="1400" i="1" dirty="0"/>
              <a:t>: </a:t>
            </a:r>
            <a:r>
              <a:rPr lang="en-US" sz="1400" i="1" dirty="0" err="1"/>
              <a:t>Laporan</a:t>
            </a:r>
            <a:r>
              <a:rPr lang="en-US" sz="1400" i="1" dirty="0"/>
              <a:t> </a:t>
            </a:r>
            <a:r>
              <a:rPr lang="en-US" sz="1400" i="1" dirty="0" err="1"/>
              <a:t>Posisi</a:t>
            </a:r>
            <a:r>
              <a:rPr lang="en-US" sz="1400" i="1" dirty="0"/>
              <a:t> </a:t>
            </a:r>
            <a:r>
              <a:rPr lang="en-US" sz="1400" i="1" dirty="0" err="1"/>
              <a:t>Keuangan</a:t>
            </a:r>
            <a:r>
              <a:rPr lang="en-US" sz="1400" i="1" dirty="0"/>
              <a:t> PT Semen Gresik (</a:t>
            </a:r>
            <a:r>
              <a:rPr lang="en-US" sz="1400" i="1" dirty="0" err="1"/>
              <a:t>Persero</a:t>
            </a:r>
            <a:r>
              <a:rPr lang="en-US" sz="1400" i="1" dirty="0"/>
              <a:t>) </a:t>
            </a:r>
            <a:r>
              <a:rPr lang="en-US" sz="1400" i="1" dirty="0" err="1"/>
              <a:t>Tbk</a:t>
            </a:r>
            <a:r>
              <a:rPr lang="en-US" sz="1400" i="1" dirty="0"/>
              <a:t>. </a:t>
            </a:r>
            <a:r>
              <a:rPr lang="en-US" sz="1400" i="1" dirty="0" err="1"/>
              <a:t>dan</a:t>
            </a:r>
            <a:r>
              <a:rPr lang="en-US" sz="1400" i="1" dirty="0"/>
              <a:t> </a:t>
            </a:r>
            <a:r>
              <a:rPr lang="en-US" sz="1400" i="1" dirty="0" err="1"/>
              <a:t>anak</a:t>
            </a:r>
            <a:r>
              <a:rPr lang="en-US" sz="1400" i="1" dirty="0"/>
              <a:t> </a:t>
            </a:r>
            <a:r>
              <a:rPr lang="en-US" sz="1400" i="1" dirty="0" err="1"/>
              <a:t>perusahaan</a:t>
            </a:r>
            <a:r>
              <a:rPr lang="en-US" sz="1400" i="1" dirty="0"/>
              <a:t> per 31 </a:t>
            </a:r>
            <a:r>
              <a:rPr lang="en-US" sz="1400" i="1" dirty="0" err="1"/>
              <a:t>Desember</a:t>
            </a:r>
            <a:r>
              <a:rPr lang="en-US" sz="1400" i="1" dirty="0"/>
              <a:t> 2010 </a:t>
            </a:r>
            <a:r>
              <a:rPr lang="en-US" sz="1400" i="1" dirty="0" err="1"/>
              <a:t>dan</a:t>
            </a:r>
            <a:r>
              <a:rPr lang="en-US" sz="1400" i="1" dirty="0"/>
              <a:t> 2009</a:t>
            </a:r>
          </a:p>
        </p:txBody>
      </p:sp>
      <p:pic>
        <p:nvPicPr>
          <p:cNvPr id="7" name="Picture 6" descr="k4464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174" y="4572008"/>
            <a:ext cx="21590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6838"/>
            <a:ext cx="8305800" cy="704840"/>
          </a:xfrm>
        </p:spPr>
        <p:txBody>
          <a:bodyPr/>
          <a:lstStyle/>
          <a:p>
            <a:pPr>
              <a:buNone/>
            </a:pPr>
            <a:r>
              <a:rPr lang="en-US" sz="2800" u="sng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Informasi</a:t>
            </a:r>
            <a:r>
              <a:rPr lang="en-US" sz="2800" u="sng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u="sng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dasar</a:t>
            </a:r>
            <a:r>
              <a:rPr lang="en-US" sz="2800" u="sng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800" u="sng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diungkapkan</a:t>
            </a:r>
            <a:r>
              <a:rPr lang="en-US" sz="2800" u="sng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034" y="2071678"/>
            <a:ext cx="8358246" cy="369331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Model yang </a:t>
            </a:r>
            <a:r>
              <a:rPr lang="en-US" dirty="0" err="1"/>
              <a:t>digunakan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Model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keadaan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sewa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operasi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diklasifikasikan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dicatat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properti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investasi</a:t>
            </a:r>
            <a:endParaRPr lang="en-US" dirty="0"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Kriteria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pembeda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properti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investasi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properti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digunakan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sendiri</a:t>
            </a:r>
            <a:endParaRPr lang="en-US" dirty="0"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Metode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asumsi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signifikan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menentukan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nilai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wajar</a:t>
            </a:r>
            <a:endParaRPr lang="en-US" dirty="0"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Sejauh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nilai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wajar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ditentukan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oleh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penilai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independen</a:t>
            </a:r>
            <a:endParaRPr lang="en-US" dirty="0"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Jumlah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pendapatan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beban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terkait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properti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investasi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diakui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laporan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laba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rugi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komprehensif</a:t>
            </a:r>
            <a:endParaRPr lang="en-US" dirty="0"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Eksistensi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it-IT" dirty="0"/>
              <a:t>jumlah pembatasan atas realisasi dari properti investasi atau pembayaran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pelepasan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kontraktual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,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fi-FI" dirty="0"/>
              <a:t>investasi atau untuk perbaikan, pemeliharaan atau peningkatan</a:t>
            </a:r>
            <a:endParaRPr lang="en-US" dirty="0">
              <a:sym typeface="Wingdings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r>
              <a:rPr lang="en-US" dirty="0"/>
              <a:t> – Model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910" y="1571612"/>
            <a:ext cx="7786742" cy="313932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b="1" dirty="0" err="1"/>
              <a:t>rekonsiliasi</a:t>
            </a:r>
            <a:r>
              <a:rPr lang="en-US" dirty="0"/>
              <a:t> </a:t>
            </a:r>
            <a:r>
              <a:rPr lang="it-IT" dirty="0"/>
              <a:t>jumlah tercatat properti investasi, meliputi: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Penambahan </a:t>
            </a:r>
            <a:r>
              <a:rPr lang="it-IT" dirty="0">
                <a:sym typeface="Wingdings" pitchFamily="2" charset="2"/>
              </a:rPr>
              <a:t> pengungkapan terpisah untuk penambahan dari akuisisi dengan penambahan dari pengeluaran setelah perolehan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ym typeface="Wingdings" pitchFamily="2" charset="2"/>
              </a:rPr>
              <a:t>Penambahan karena penggabungan usaha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ym typeface="Wingdings" pitchFamily="2" charset="2"/>
              </a:rPr>
              <a:t>Aset yang diklasifikasikan sebagai dimiliki untuk dijual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ym typeface="Wingdings" pitchFamily="2" charset="2"/>
              </a:rPr>
              <a:t>Laba atau rugi neto atas penyesuaian nilai wajar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penjabaran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laporan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keuangan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fungsional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penyajian</a:t>
            </a:r>
            <a:endParaRPr lang="en-US" dirty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Transfer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Perubahan</a:t>
            </a:r>
            <a:r>
              <a:rPr lang="en-US" dirty="0">
                <a:sym typeface="Wingdings" pitchFamily="2" charset="2"/>
              </a:rPr>
              <a:t> lain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929198"/>
            <a:ext cx="7786742" cy="14773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wajar</a:t>
            </a:r>
            <a:r>
              <a:rPr lang="en-US" b="1" dirty="0"/>
              <a:t> </a:t>
            </a:r>
            <a:r>
              <a:rPr lang="en-US" b="1" dirty="0" err="1"/>
              <a:t>sulit</a:t>
            </a:r>
            <a:r>
              <a:rPr lang="en-US" b="1" dirty="0"/>
              <a:t> </a:t>
            </a:r>
            <a:r>
              <a:rPr lang="en-US" b="1" dirty="0" err="1"/>
              <a:t>diukur</a:t>
            </a:r>
            <a:r>
              <a:rPr lang="en-US" b="1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andal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Kisaran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Transfer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Pengungkapan</a:t>
            </a:r>
            <a:r>
              <a:rPr lang="en-US" dirty="0"/>
              <a:t> – Model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910" y="1428736"/>
            <a:ext cx="7786742" cy="20313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penyusutan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mafaat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penyusutan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Rekonsiliasi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786190"/>
            <a:ext cx="7786742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wajar</a:t>
            </a:r>
            <a:r>
              <a:rPr lang="en-US" b="1" dirty="0"/>
              <a:t> </a:t>
            </a:r>
            <a:r>
              <a:rPr lang="en-US" b="1" dirty="0" err="1"/>
              <a:t>sulit</a:t>
            </a:r>
            <a:r>
              <a:rPr lang="en-US" b="1" dirty="0"/>
              <a:t> </a:t>
            </a:r>
            <a:r>
              <a:rPr lang="en-US" b="1" dirty="0" err="1"/>
              <a:t>diukur</a:t>
            </a:r>
            <a:r>
              <a:rPr lang="en-US" b="1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andal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Kisaran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endParaRPr lang="en-US" dirty="0"/>
          </a:p>
        </p:txBody>
      </p:sp>
      <p:pic>
        <p:nvPicPr>
          <p:cNvPr id="8" name="Picture 7" descr="Business_Part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1328"/>
            <a:ext cx="2143108" cy="153667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772400" cy="1362075"/>
          </a:xfrm>
        </p:spPr>
        <p:txBody>
          <a:bodyPr/>
          <a:lstStyle/>
          <a:p>
            <a:r>
              <a:rPr lang="id-ID" sz="5400" u="sng" dirty="0">
                <a:solidFill>
                  <a:srgbClr val="CC3399"/>
                </a:solidFill>
              </a:rPr>
              <a:t>TERIMA KASIH</a:t>
            </a:r>
            <a:endParaRPr lang="en-US" sz="5400" u="sng" dirty="0">
              <a:solidFill>
                <a:srgbClr val="CC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pPr indent="0" eaLnBrk="1" hangingPunct="1"/>
            <a:r>
              <a:rPr lang="en-US" dirty="0" err="1"/>
              <a:t>Pengakuan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100" y="141659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 rot="490704">
            <a:off x="1000100" y="1955690"/>
            <a:ext cx="428628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 rot="20989484">
            <a:off x="987819" y="3032666"/>
            <a:ext cx="428628" cy="707886"/>
          </a:xfrm>
          <a:prstGeom prst="rect">
            <a:avLst/>
          </a:prstGeom>
          <a:solidFill>
            <a:srgbClr val="FF6699"/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205953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b="1" dirty="0"/>
              <a:t>besar kemungkinan manfaat ekonomis </a:t>
            </a:r>
            <a:r>
              <a:rPr lang="sv-SE" dirty="0"/>
              <a:t>di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dirty="0" err="1"/>
              <a:t>mengalir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entitas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313110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b="1" dirty="0"/>
              <a:t>biaya perolehan </a:t>
            </a:r>
            <a:r>
              <a:rPr lang="sv-SE" dirty="0"/>
              <a:t>aset dapat </a:t>
            </a:r>
            <a:r>
              <a:rPr lang="sv-SE" b="1" dirty="0"/>
              <a:t>diukur secara andal</a:t>
            </a:r>
            <a:endParaRPr lang="en-US" b="1" dirty="0"/>
          </a:p>
        </p:txBody>
      </p:sp>
      <p:sp>
        <p:nvSpPr>
          <p:cNvPr id="12" name="Chevron 11"/>
          <p:cNvSpPr/>
          <p:nvPr/>
        </p:nvSpPr>
        <p:spPr>
          <a:xfrm rot="5400000">
            <a:off x="4071934" y="3929066"/>
            <a:ext cx="500066" cy="642942"/>
          </a:xfrm>
          <a:prstGeom prst="chevron">
            <a:avLst/>
          </a:prstGeom>
          <a:solidFill>
            <a:srgbClr val="00FF99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4925809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:</a:t>
            </a:r>
          </a:p>
          <a:p>
            <a:pPr algn="ctr">
              <a:buFont typeface="Wingdings" pitchFamily="2" charset="2"/>
              <a:buChar char="ü"/>
            </a:pPr>
            <a:r>
              <a:rPr lang="en-US" b="1" dirty="0" err="1"/>
              <a:t>Pengakuan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endParaRPr lang="en-US" b="1" dirty="0"/>
          </a:p>
          <a:p>
            <a:pPr algn="ctr">
              <a:buFont typeface="Wingdings" pitchFamily="2" charset="2"/>
              <a:buChar char="ü"/>
            </a:pPr>
            <a:r>
              <a:rPr lang="en-US" b="1" dirty="0" err="1"/>
              <a:t>Penggantian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endParaRPr lang="en-US" b="1" dirty="0"/>
          </a:p>
          <a:p>
            <a:pPr algn="ctr">
              <a:buFont typeface="Wingdings" pitchFamily="2" charset="2"/>
              <a:buChar char="ü"/>
            </a:pPr>
            <a:r>
              <a:rPr lang="en-US" b="1" dirty="0" err="1"/>
              <a:t>Pengeluaran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mafaat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endParaRPr lang="en-US" b="1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7" y="1571612"/>
            <a:ext cx="8352928" cy="2585323"/>
          </a:xfrm>
          <a:prstGeom prst="rect">
            <a:avLst/>
          </a:prstGeom>
          <a:solidFill>
            <a:srgbClr val="E8F0FC"/>
          </a:solidFill>
          <a:ln w="38100">
            <a:solidFill>
              <a:schemeClr val="accent6"/>
            </a:solidFill>
            <a:prstDash val="dashDot"/>
          </a:ln>
          <a:effectLst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5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Pengukuran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awal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aset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tetap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sebesar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biaya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perolehannya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meliputi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7338" lvl="1" indent="-287338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Harga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perolehan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termasuk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impor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pajak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dikurangkan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diskon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7338" lvl="1" indent="-287338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Biaya-biaya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diatribusikan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langsung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membawa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siap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digunakan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7338" lvl="1" indent="-287338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Estimasi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awal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biaya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pembongkaran dan pemindahan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aset tetap dan restorasi lokasi aset.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4429132"/>
            <a:ext cx="385765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diestimasi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(</a:t>
            </a:r>
            <a:r>
              <a:rPr lang="en-US" i="1" dirty="0"/>
              <a:t>present value)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pembongkaran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restorasi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6314" y="4791686"/>
            <a:ext cx="392909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fi-FI" dirty="0"/>
              <a:t>disusutkan selama estimasi masa manfaatnya.</a:t>
            </a:r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4357686" y="4929198"/>
            <a:ext cx="285752" cy="71438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b="0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500174"/>
            <a:ext cx="835824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PT ABC </a:t>
            </a:r>
            <a:r>
              <a:rPr lang="en-US" dirty="0" err="1"/>
              <a:t>menyewa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renovasi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Rp500 </a:t>
            </a:r>
            <a:r>
              <a:rPr lang="en-US" dirty="0" err="1"/>
              <a:t>juta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dirty="0" err="1"/>
              <a:t>mengharuskan</a:t>
            </a:r>
            <a:r>
              <a:rPr lang="en-US" dirty="0"/>
              <a:t> PT ABC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merestorasi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yang </a:t>
            </a:r>
            <a:r>
              <a:rPr lang="en-US" dirty="0" err="1"/>
              <a:t>disewanya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. </a:t>
            </a:r>
            <a:r>
              <a:rPr lang="en-US" dirty="0" err="1"/>
              <a:t>Estimasi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restorasi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Rp60.000.000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diskonto</a:t>
            </a:r>
            <a:r>
              <a:rPr lang="en-US" dirty="0"/>
              <a:t> 6%.</a:t>
            </a:r>
            <a:endParaRPr lang="id-ID" dirty="0"/>
          </a:p>
        </p:txBody>
      </p:sp>
      <p:sp>
        <p:nvSpPr>
          <p:cNvPr id="15" name="Rounded Rectangle 14"/>
          <p:cNvSpPr/>
          <p:nvPr/>
        </p:nvSpPr>
        <p:spPr>
          <a:xfrm>
            <a:off x="7358082" y="928670"/>
            <a:ext cx="1500198" cy="3571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Ilustrasi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143248"/>
            <a:ext cx="835824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renovasi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: Rp500 </a:t>
            </a:r>
            <a:r>
              <a:rPr lang="en-US" dirty="0" err="1"/>
              <a:t>juta</a:t>
            </a:r>
            <a:r>
              <a:rPr lang="en-US" dirty="0"/>
              <a:t>,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restorasi</a:t>
            </a:r>
            <a:r>
              <a:rPr lang="en-US" dirty="0"/>
              <a:t> Rp60.000.000 ÷ (1 + 6%)5 = Rp44.835.000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renovasi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PT ABC </a:t>
            </a:r>
            <a:r>
              <a:rPr lang="en-US" dirty="0" err="1"/>
              <a:t>adalah</a:t>
            </a:r>
            <a:r>
              <a:rPr lang="en-US" dirty="0"/>
              <a:t> Rp544.835.000</a:t>
            </a:r>
            <a:endParaRPr lang="id-ID" dirty="0"/>
          </a:p>
        </p:txBody>
      </p:sp>
      <p:pic>
        <p:nvPicPr>
          <p:cNvPr id="7" name="Picture 6" descr="auditor_at_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248275"/>
            <a:ext cx="1905000" cy="16097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142852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pic>
        <p:nvPicPr>
          <p:cNvPr id="10" name="Picture 9" descr="contruction-worker-clip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500306"/>
            <a:ext cx="1643074" cy="1643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357298"/>
            <a:ext cx="4286280" cy="1687890"/>
          </a:xfrm>
          <a:prstGeom prst="wedgeEllipseCallout">
            <a:avLst>
              <a:gd name="adj1" fmla="val 41993"/>
              <a:gd name="adj2" fmla="val 439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meminjam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2" y="1571612"/>
            <a:ext cx="3643338" cy="1298377"/>
          </a:xfrm>
          <a:prstGeom prst="wedgeEllipseCallout">
            <a:avLst>
              <a:gd name="adj1" fmla="val -39879"/>
              <a:gd name="adj2" fmla="val 514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dikapitalisasi</a:t>
            </a:r>
            <a:r>
              <a:rPr lang="en-US" dirty="0"/>
              <a:t>?</a:t>
            </a:r>
          </a:p>
        </p:txBody>
      </p:sp>
      <p:pic>
        <p:nvPicPr>
          <p:cNvPr id="11" name="Picture 10" descr="business-clipart-secret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214950"/>
            <a:ext cx="1143008" cy="1643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4455754"/>
            <a:ext cx="7072362" cy="2077403"/>
          </a:xfrm>
          <a:prstGeom prst="wedgeEllipseCallout">
            <a:avLst>
              <a:gd name="adj1" fmla="val -57192"/>
              <a:gd name="adj2" fmla="val 36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PSAK 26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pinjaman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diatribusikan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, </a:t>
            </a:r>
            <a:r>
              <a:rPr lang="en-US" dirty="0" err="1"/>
              <a:t>konstruksi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kualifikasian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perolehan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db2004165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Template1</Template>
  <TotalTime>6599</TotalTime>
  <Words>3815</Words>
  <Application>Microsoft Office PowerPoint</Application>
  <PresentationFormat>On-screen Show (4:3)</PresentationFormat>
  <Paragraphs>617</Paragraphs>
  <Slides>57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Aharoni</vt:lpstr>
      <vt:lpstr>Arial</vt:lpstr>
      <vt:lpstr>Arial Narrow</vt:lpstr>
      <vt:lpstr>Calibri</vt:lpstr>
      <vt:lpstr>Century Gothic</vt:lpstr>
      <vt:lpstr>Wingdings</vt:lpstr>
      <vt:lpstr>cdb2004165l</vt:lpstr>
      <vt:lpstr>Image</vt:lpstr>
      <vt:lpstr>BAB 7</vt:lpstr>
      <vt:lpstr>Ilustrasi Pembuka</vt:lpstr>
      <vt:lpstr>Agenda</vt:lpstr>
      <vt:lpstr>Aset Tetap</vt:lpstr>
      <vt:lpstr>Definisi</vt:lpstr>
      <vt:lpstr>Pengakuan</vt:lpstr>
      <vt:lpstr>Pengukuran Awal</vt:lpstr>
      <vt:lpstr>Pengukuran Awal</vt:lpstr>
      <vt:lpstr>Pengukuran Awal</vt:lpstr>
      <vt:lpstr>Pengukuran Awal </vt:lpstr>
      <vt:lpstr>Pengukuran Awal</vt:lpstr>
      <vt:lpstr>Pengukuran Awal</vt:lpstr>
      <vt:lpstr>Pengukuran Awal</vt:lpstr>
      <vt:lpstr>Pengukuran Awal</vt:lpstr>
      <vt:lpstr>Pengukuran Awal</vt:lpstr>
      <vt:lpstr>Pengukuran Awal</vt:lpstr>
      <vt:lpstr>Pengukuran Awal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Pengukuran Setelahnya</vt:lpstr>
      <vt:lpstr>Penghentian Pengakuan</vt:lpstr>
      <vt:lpstr>Penghentian Pengakuan</vt:lpstr>
      <vt:lpstr>Penurunan Nilai – PSAK 48 (R2009)</vt:lpstr>
      <vt:lpstr>Penurunan Nilai – PSAK 48 (R2009)</vt:lpstr>
      <vt:lpstr>Penurunan Nilai – PSAK 48 (R2009)</vt:lpstr>
      <vt:lpstr>Penyajian</vt:lpstr>
      <vt:lpstr>Pengungkapan</vt:lpstr>
      <vt:lpstr>Pengungkapan</vt:lpstr>
      <vt:lpstr>Pengungkapan </vt:lpstr>
      <vt:lpstr>Pengungkapan</vt:lpstr>
      <vt:lpstr>Properti Investasi</vt:lpstr>
      <vt:lpstr>Definisi – PSAK 13</vt:lpstr>
      <vt:lpstr>Definisi</vt:lpstr>
      <vt:lpstr>Pengakuan</vt:lpstr>
      <vt:lpstr>Pengukuran Awal</vt:lpstr>
      <vt:lpstr>Pengukuran Setelah Perolehan</vt:lpstr>
      <vt:lpstr>Penghentian Pengakuan</vt:lpstr>
      <vt:lpstr>Penghentian Pengakuan</vt:lpstr>
      <vt:lpstr>Penyajian</vt:lpstr>
      <vt:lpstr>Pengungkapan </vt:lpstr>
      <vt:lpstr>Pengungkapan – Model Nilai Wajar</vt:lpstr>
      <vt:lpstr>Pengungkapan – Model Biaya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PERISTIWA SETELAH TANGGAL NERACA</dc:title>
  <dc:creator>Manager Teknis</dc:creator>
  <cp:lastModifiedBy>Agung Sugiarto</cp:lastModifiedBy>
  <cp:revision>513</cp:revision>
  <dcterms:created xsi:type="dcterms:W3CDTF">2010-02-16T14:58:04Z</dcterms:created>
  <dcterms:modified xsi:type="dcterms:W3CDTF">2019-08-29T19:47:57Z</dcterms:modified>
</cp:coreProperties>
</file>