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2"/>
  </p:notesMasterIdLst>
  <p:handoutMasterIdLst>
    <p:handoutMasterId r:id="rId23"/>
  </p:handoutMasterIdLst>
  <p:sldIdLst>
    <p:sldId id="932" r:id="rId2"/>
    <p:sldId id="1029" r:id="rId3"/>
    <p:sldId id="933" r:id="rId4"/>
    <p:sldId id="917" r:id="rId5"/>
    <p:sldId id="1003" r:id="rId6"/>
    <p:sldId id="1006" r:id="rId7"/>
    <p:sldId id="1042" r:id="rId8"/>
    <p:sldId id="1030" r:id="rId9"/>
    <p:sldId id="1005" r:id="rId10"/>
    <p:sldId id="1043" r:id="rId11"/>
    <p:sldId id="1031" r:id="rId12"/>
    <p:sldId id="1044" r:id="rId13"/>
    <p:sldId id="1007" r:id="rId14"/>
    <p:sldId id="1045" r:id="rId15"/>
    <p:sldId id="1046" r:id="rId16"/>
    <p:sldId id="1047" r:id="rId17"/>
    <p:sldId id="1048" r:id="rId18"/>
    <p:sldId id="1049" r:id="rId19"/>
    <p:sldId id="1050" r:id="rId20"/>
    <p:sldId id="26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FF33"/>
    <a:srgbClr val="00FF99"/>
    <a:srgbClr val="3399FF"/>
    <a:srgbClr val="FFFFCC"/>
    <a:srgbClr val="FFFF99"/>
    <a:srgbClr val="6699FF"/>
    <a:srgbClr val="66CCFF"/>
    <a:srgbClr val="00FF00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982" autoAdjust="0"/>
  </p:normalViewPr>
  <p:slideViewPr>
    <p:cSldViewPr>
      <p:cViewPr>
        <p:scale>
          <a:sx n="70" d="100"/>
          <a:sy n="70" d="100"/>
        </p:scale>
        <p:origin x="-10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6.xml"/><Relationship Id="rId7" Type="http://schemas.openxmlformats.org/officeDocument/2006/relationships/slide" Target="slides/slide11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B448F6-6D11-4FF3-ADA1-D8376AED6A99}" type="doc">
      <dgm:prSet loTypeId="urn:microsoft.com/office/officeart/2005/8/layout/process2" loCatId="process" qsTypeId="urn:microsoft.com/office/officeart/2005/8/quickstyle/simple5" qsCatId="simple" csTypeId="urn:microsoft.com/office/officeart/2005/8/colors/accent2_2" csCatId="accent2" phldr="1"/>
      <dgm:spPr/>
    </dgm:pt>
    <dgm:pt modelId="{A61AE37A-019B-4C68-B0BF-6FB0BADE5BFB}">
      <dgm:prSet phldrT="[Text]" custT="1"/>
      <dgm:spPr/>
      <dgm:t>
        <a:bodyPr/>
        <a:lstStyle/>
        <a:p>
          <a:pPr algn="ctr"/>
          <a:r>
            <a:rPr lang="en-US" sz="1800" b="1" dirty="0" err="1" smtClean="0">
              <a:solidFill>
                <a:schemeClr val="tx1"/>
              </a:solidFill>
            </a:rPr>
            <a:t>Dapat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diidentifikasi</a:t>
          </a:r>
          <a:r>
            <a:rPr lang="en-US" sz="1800" dirty="0" smtClean="0">
              <a:solidFill>
                <a:schemeClr val="tx1"/>
              </a:solidFill>
            </a:rPr>
            <a:t>:</a:t>
          </a:r>
        </a:p>
        <a:p>
          <a:pPr marL="177800" indent="-177800" algn="just"/>
          <a:r>
            <a:rPr lang="en-US" sz="1800" dirty="0" smtClean="0">
              <a:solidFill>
                <a:schemeClr val="tx1"/>
              </a:solidFill>
            </a:rPr>
            <a:t>- </a:t>
          </a:r>
          <a:r>
            <a:rPr lang="en-US" sz="1800" dirty="0" err="1" smtClean="0">
              <a:solidFill>
                <a:schemeClr val="tx1"/>
              </a:solidFill>
            </a:rPr>
            <a:t>Dapat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dipisahkan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atau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dibedakan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entitas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dijual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disewakan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dilisensikan</a:t>
          </a:r>
          <a:r>
            <a:rPr lang="en-US" sz="1800" dirty="0" smtClean="0">
              <a:solidFill>
                <a:schemeClr val="tx1"/>
              </a:solidFill>
            </a:rPr>
            <a:t>, </a:t>
          </a:r>
          <a:r>
            <a:rPr lang="en-US" sz="1800" dirty="0" err="1" smtClean="0">
              <a:solidFill>
                <a:schemeClr val="tx1"/>
              </a:solidFill>
            </a:rPr>
            <a:t>atau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ditukarkan</a:t>
          </a:r>
          <a:r>
            <a:rPr lang="en-US" sz="1800" dirty="0" smtClean="0">
              <a:solidFill>
                <a:schemeClr val="tx1"/>
              </a:solidFill>
            </a:rPr>
            <a:t>.</a:t>
          </a:r>
        </a:p>
        <a:p>
          <a:pPr marL="177800" indent="-177800" algn="l"/>
          <a:r>
            <a:rPr lang="en-US" sz="1800" dirty="0" smtClean="0">
              <a:solidFill>
                <a:schemeClr val="tx1"/>
              </a:solidFill>
            </a:rPr>
            <a:t>- </a:t>
          </a:r>
          <a:r>
            <a:rPr lang="en-US" sz="1800" dirty="0" err="1" smtClean="0">
              <a:solidFill>
                <a:schemeClr val="tx1"/>
              </a:solidFill>
            </a:rPr>
            <a:t>Timbul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dari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kontrak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atau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hak</a:t>
          </a:r>
          <a:r>
            <a:rPr lang="en-US" sz="1800" dirty="0" smtClean="0">
              <a:solidFill>
                <a:schemeClr val="tx1"/>
              </a:solidFill>
            </a:rPr>
            <a:t> legal </a:t>
          </a:r>
          <a:r>
            <a:rPr lang="en-US" sz="1800" dirty="0" err="1" smtClean="0">
              <a:solidFill>
                <a:schemeClr val="tx1"/>
              </a:solidFill>
            </a:rPr>
            <a:t>lainnya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id-ID" sz="1800" dirty="0">
            <a:solidFill>
              <a:schemeClr val="tx1"/>
            </a:solidFill>
          </a:endParaRPr>
        </a:p>
      </dgm:t>
    </dgm:pt>
    <dgm:pt modelId="{9C606CAC-5FE8-4B7B-ACA7-BF3C9196CD8B}" type="parTrans" cxnId="{BA0F446D-E86E-4CFE-8A0B-C60F6036C3B6}">
      <dgm:prSet/>
      <dgm:spPr/>
      <dgm:t>
        <a:bodyPr/>
        <a:lstStyle/>
        <a:p>
          <a:endParaRPr lang="id-ID" sz="1800"/>
        </a:p>
      </dgm:t>
    </dgm:pt>
    <dgm:pt modelId="{7D96CE69-6F4F-4FA2-B44E-7EFC19A3897B}" type="sibTrans" cxnId="{BA0F446D-E86E-4CFE-8A0B-C60F6036C3B6}">
      <dgm:prSet/>
      <dgm:spPr/>
      <dgm:t>
        <a:bodyPr/>
        <a:lstStyle/>
        <a:p>
          <a:endParaRPr lang="id-ID" sz="1800"/>
        </a:p>
      </dgm:t>
    </dgm:pt>
    <dgm:pt modelId="{A33F81BC-1DA0-4210-B429-57A99DD92122}" type="pres">
      <dgm:prSet presAssocID="{C7B448F6-6D11-4FF3-ADA1-D8376AED6A99}" presName="linearFlow" presStyleCnt="0">
        <dgm:presLayoutVars>
          <dgm:resizeHandles val="exact"/>
        </dgm:presLayoutVars>
      </dgm:prSet>
      <dgm:spPr/>
    </dgm:pt>
    <dgm:pt modelId="{E63B8A86-9D5C-4488-AA13-83EA44B7B1A7}" type="pres">
      <dgm:prSet presAssocID="{A61AE37A-019B-4C68-B0BF-6FB0BADE5BFB}" presName="node" presStyleLbl="node1" presStyleIdx="0" presStyleCnt="1" custScaleX="137791" custLinFactNeighborY="-48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F446D-E86E-4CFE-8A0B-C60F6036C3B6}" srcId="{C7B448F6-6D11-4FF3-ADA1-D8376AED6A99}" destId="{A61AE37A-019B-4C68-B0BF-6FB0BADE5BFB}" srcOrd="0" destOrd="0" parTransId="{9C606CAC-5FE8-4B7B-ACA7-BF3C9196CD8B}" sibTransId="{7D96CE69-6F4F-4FA2-B44E-7EFC19A3897B}"/>
    <dgm:cxn modelId="{92BEEA68-6CA6-42A6-A7BC-55D2924284D0}" type="presOf" srcId="{C7B448F6-6D11-4FF3-ADA1-D8376AED6A99}" destId="{A33F81BC-1DA0-4210-B429-57A99DD92122}" srcOrd="0" destOrd="0" presId="urn:microsoft.com/office/officeart/2005/8/layout/process2"/>
    <dgm:cxn modelId="{AAB07C42-F3A1-47E4-86F6-1544B56AEF0E}" type="presOf" srcId="{A61AE37A-019B-4C68-B0BF-6FB0BADE5BFB}" destId="{E63B8A86-9D5C-4488-AA13-83EA44B7B1A7}" srcOrd="0" destOrd="0" presId="urn:microsoft.com/office/officeart/2005/8/layout/process2"/>
    <dgm:cxn modelId="{09440264-7A10-4D6D-A636-7CAB9F5DB723}" type="presParOf" srcId="{A33F81BC-1DA0-4210-B429-57A99DD92122}" destId="{E63B8A86-9D5C-4488-AA13-83EA44B7B1A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448F6-6D11-4FF3-ADA1-D8376AED6A99}" type="doc">
      <dgm:prSet loTypeId="urn:microsoft.com/office/officeart/2005/8/layout/process2" loCatId="process" qsTypeId="urn:microsoft.com/office/officeart/2005/8/quickstyle/simple5" qsCatId="simple" csTypeId="urn:microsoft.com/office/officeart/2005/8/colors/accent2_2" csCatId="accent2" phldr="1"/>
      <dgm:spPr/>
    </dgm:pt>
    <dgm:pt modelId="{A61AE37A-019B-4C68-B0BF-6FB0BADE5BFB}">
      <dgm:prSet phldrT="[Text]" custT="1"/>
      <dgm:spPr/>
      <dgm:t>
        <a:bodyPr/>
        <a:lstStyle/>
        <a:p>
          <a:pPr algn="ctr"/>
          <a:r>
            <a:rPr lang="en-US" sz="1800" b="1" dirty="0" err="1" smtClean="0">
              <a:solidFill>
                <a:schemeClr val="tx1"/>
              </a:solidFill>
            </a:rPr>
            <a:t>Kendali</a:t>
          </a:r>
          <a:r>
            <a:rPr lang="en-US" sz="1800" dirty="0" smtClean="0">
              <a:solidFill>
                <a:schemeClr val="tx1"/>
              </a:solidFill>
            </a:rPr>
            <a:t>:</a:t>
          </a:r>
        </a:p>
        <a:p>
          <a:pPr algn="ctr"/>
          <a:r>
            <a:rPr lang="en-US" sz="1800" dirty="0" err="1" smtClean="0">
              <a:solidFill>
                <a:schemeClr val="tx1"/>
              </a:solidFill>
            </a:rPr>
            <a:t>Entitas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memiliki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kemampuan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untuk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memperoleh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manfaat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ekonomis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aset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dan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dapat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membatasi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pihak</a:t>
          </a:r>
          <a:r>
            <a:rPr lang="en-US" sz="1800" dirty="0" smtClean="0">
              <a:solidFill>
                <a:schemeClr val="tx1"/>
              </a:solidFill>
            </a:rPr>
            <a:t> lain </a:t>
          </a:r>
          <a:r>
            <a:rPr lang="en-US" sz="1800" dirty="0" err="1" smtClean="0">
              <a:solidFill>
                <a:schemeClr val="tx1"/>
              </a:solidFill>
            </a:rPr>
            <a:t>untuk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memperoleh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manfaat</a:t>
          </a:r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1800" dirty="0" err="1" smtClean="0">
              <a:solidFill>
                <a:schemeClr val="tx1"/>
              </a:solidFill>
            </a:rPr>
            <a:t>ekonomis</a:t>
          </a:r>
          <a:r>
            <a:rPr lang="en-US" sz="1800" dirty="0" smtClean="0">
              <a:solidFill>
                <a:schemeClr val="tx1"/>
              </a:solidFill>
            </a:rPr>
            <a:t>.</a:t>
          </a:r>
          <a:endParaRPr lang="id-ID" sz="1800" dirty="0">
            <a:solidFill>
              <a:schemeClr val="tx1"/>
            </a:solidFill>
          </a:endParaRPr>
        </a:p>
      </dgm:t>
    </dgm:pt>
    <dgm:pt modelId="{9C606CAC-5FE8-4B7B-ACA7-BF3C9196CD8B}" type="parTrans" cxnId="{BA0F446D-E86E-4CFE-8A0B-C60F6036C3B6}">
      <dgm:prSet/>
      <dgm:spPr/>
      <dgm:t>
        <a:bodyPr/>
        <a:lstStyle/>
        <a:p>
          <a:endParaRPr lang="id-ID" sz="1800"/>
        </a:p>
      </dgm:t>
    </dgm:pt>
    <dgm:pt modelId="{7D96CE69-6F4F-4FA2-B44E-7EFC19A3897B}" type="sibTrans" cxnId="{BA0F446D-E86E-4CFE-8A0B-C60F6036C3B6}">
      <dgm:prSet/>
      <dgm:spPr/>
      <dgm:t>
        <a:bodyPr/>
        <a:lstStyle/>
        <a:p>
          <a:endParaRPr lang="id-ID" sz="1800"/>
        </a:p>
      </dgm:t>
    </dgm:pt>
    <dgm:pt modelId="{A33F81BC-1DA0-4210-B429-57A99DD92122}" type="pres">
      <dgm:prSet presAssocID="{C7B448F6-6D11-4FF3-ADA1-D8376AED6A99}" presName="linearFlow" presStyleCnt="0">
        <dgm:presLayoutVars>
          <dgm:resizeHandles val="exact"/>
        </dgm:presLayoutVars>
      </dgm:prSet>
      <dgm:spPr/>
    </dgm:pt>
    <dgm:pt modelId="{E63B8A86-9D5C-4488-AA13-83EA44B7B1A7}" type="pres">
      <dgm:prSet presAssocID="{A61AE37A-019B-4C68-B0BF-6FB0BADE5BFB}" presName="node" presStyleLbl="node1" presStyleIdx="0" presStyleCnt="1" custScaleX="137791" custLinFactNeighborY="-557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F446D-E86E-4CFE-8A0B-C60F6036C3B6}" srcId="{C7B448F6-6D11-4FF3-ADA1-D8376AED6A99}" destId="{A61AE37A-019B-4C68-B0BF-6FB0BADE5BFB}" srcOrd="0" destOrd="0" parTransId="{9C606CAC-5FE8-4B7B-ACA7-BF3C9196CD8B}" sibTransId="{7D96CE69-6F4F-4FA2-B44E-7EFC19A3897B}"/>
    <dgm:cxn modelId="{5117D89F-93FE-48D1-A0C7-29A72F3C6EA2}" type="presOf" srcId="{C7B448F6-6D11-4FF3-ADA1-D8376AED6A99}" destId="{A33F81BC-1DA0-4210-B429-57A99DD92122}" srcOrd="0" destOrd="0" presId="urn:microsoft.com/office/officeart/2005/8/layout/process2"/>
    <dgm:cxn modelId="{DCAE32CC-C3B2-4366-98FA-D4A9EB588BB0}" type="presOf" srcId="{A61AE37A-019B-4C68-B0BF-6FB0BADE5BFB}" destId="{E63B8A86-9D5C-4488-AA13-83EA44B7B1A7}" srcOrd="0" destOrd="0" presId="urn:microsoft.com/office/officeart/2005/8/layout/process2"/>
    <dgm:cxn modelId="{69A40EB5-A4BA-4A2C-96AF-6D89D953C9B2}" type="presParOf" srcId="{A33F81BC-1DA0-4210-B429-57A99DD92122}" destId="{E63B8A86-9D5C-4488-AA13-83EA44B7B1A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B448F6-6D11-4FF3-ADA1-D8376AED6A99}" type="doc">
      <dgm:prSet loTypeId="urn:microsoft.com/office/officeart/2005/8/layout/process2" loCatId="process" qsTypeId="urn:microsoft.com/office/officeart/2005/8/quickstyle/simple5" qsCatId="simple" csTypeId="urn:microsoft.com/office/officeart/2005/8/colors/accent2_2" csCatId="accent2" phldr="1"/>
      <dgm:spPr/>
    </dgm:pt>
    <dgm:pt modelId="{A61AE37A-019B-4C68-B0BF-6FB0BADE5BFB}">
      <dgm:prSet phldrT="[Text]" custT="1"/>
      <dgm:spPr/>
      <dgm:t>
        <a:bodyPr/>
        <a:lstStyle/>
        <a:p>
          <a:pPr algn="ctr"/>
          <a:r>
            <a:rPr lang="en-US" sz="1800" b="1" dirty="0" err="1" smtClean="0">
              <a:solidFill>
                <a:schemeClr val="tx1"/>
              </a:solidFill>
            </a:rPr>
            <a:t>Tidak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Mempunyai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Wujud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Fisik</a:t>
          </a:r>
          <a:endParaRPr lang="en-US" sz="1800" dirty="0" smtClean="0">
            <a:solidFill>
              <a:schemeClr val="tx1"/>
            </a:solidFill>
          </a:endParaRPr>
        </a:p>
      </dgm:t>
    </dgm:pt>
    <dgm:pt modelId="{9C606CAC-5FE8-4B7B-ACA7-BF3C9196CD8B}" type="parTrans" cxnId="{BA0F446D-E86E-4CFE-8A0B-C60F6036C3B6}">
      <dgm:prSet/>
      <dgm:spPr/>
      <dgm:t>
        <a:bodyPr/>
        <a:lstStyle/>
        <a:p>
          <a:endParaRPr lang="id-ID" sz="1800"/>
        </a:p>
      </dgm:t>
    </dgm:pt>
    <dgm:pt modelId="{7D96CE69-6F4F-4FA2-B44E-7EFC19A3897B}" type="sibTrans" cxnId="{BA0F446D-E86E-4CFE-8A0B-C60F6036C3B6}">
      <dgm:prSet/>
      <dgm:spPr/>
      <dgm:t>
        <a:bodyPr/>
        <a:lstStyle/>
        <a:p>
          <a:endParaRPr lang="id-ID" sz="1800"/>
        </a:p>
      </dgm:t>
    </dgm:pt>
    <dgm:pt modelId="{A33F81BC-1DA0-4210-B429-57A99DD92122}" type="pres">
      <dgm:prSet presAssocID="{C7B448F6-6D11-4FF3-ADA1-D8376AED6A99}" presName="linearFlow" presStyleCnt="0">
        <dgm:presLayoutVars>
          <dgm:resizeHandles val="exact"/>
        </dgm:presLayoutVars>
      </dgm:prSet>
      <dgm:spPr/>
    </dgm:pt>
    <dgm:pt modelId="{E63B8A86-9D5C-4488-AA13-83EA44B7B1A7}" type="pres">
      <dgm:prSet presAssocID="{A61AE37A-019B-4C68-B0BF-6FB0BADE5BFB}" presName="node" presStyleLbl="node1" presStyleIdx="0" presStyleCnt="1" custScaleX="331658" custLinFactNeighborY="-833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A0F446D-E86E-4CFE-8A0B-C60F6036C3B6}" srcId="{C7B448F6-6D11-4FF3-ADA1-D8376AED6A99}" destId="{A61AE37A-019B-4C68-B0BF-6FB0BADE5BFB}" srcOrd="0" destOrd="0" parTransId="{9C606CAC-5FE8-4B7B-ACA7-BF3C9196CD8B}" sibTransId="{7D96CE69-6F4F-4FA2-B44E-7EFC19A3897B}"/>
    <dgm:cxn modelId="{C0C88EFB-D692-4A2A-806A-701765BBFA10}" type="presOf" srcId="{A61AE37A-019B-4C68-B0BF-6FB0BADE5BFB}" destId="{E63B8A86-9D5C-4488-AA13-83EA44B7B1A7}" srcOrd="0" destOrd="0" presId="urn:microsoft.com/office/officeart/2005/8/layout/process2"/>
    <dgm:cxn modelId="{E74AD4B3-D2C2-40E0-AFCE-7483B5257CF4}" type="presOf" srcId="{C7B448F6-6D11-4FF3-ADA1-D8376AED6A99}" destId="{A33F81BC-1DA0-4210-B429-57A99DD92122}" srcOrd="0" destOrd="0" presId="urn:microsoft.com/office/officeart/2005/8/layout/process2"/>
    <dgm:cxn modelId="{0F3E9B2D-D47F-4CAF-8086-D564899D9FFF}" type="presParOf" srcId="{A33F81BC-1DA0-4210-B429-57A99DD92122}" destId="{E63B8A86-9D5C-4488-AA13-83EA44B7B1A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B8A86-9D5C-4488-AA13-83EA44B7B1A7}">
      <dsp:nvSpPr>
        <dsp:cNvPr id="0" name=""/>
        <dsp:cNvSpPr/>
      </dsp:nvSpPr>
      <dsp:spPr>
        <a:xfrm>
          <a:off x="214325" y="0"/>
          <a:ext cx="7072338" cy="1283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Dapat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diidentifikasi</a:t>
          </a:r>
          <a:r>
            <a:rPr lang="en-US" sz="1800" kern="1200" dirty="0" smtClean="0">
              <a:solidFill>
                <a:schemeClr val="tx1"/>
              </a:solidFill>
            </a:rPr>
            <a:t>:</a:t>
          </a:r>
        </a:p>
        <a:p>
          <a:pPr marL="177800" lvl="0" indent="-17780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</a:t>
          </a:r>
          <a:r>
            <a:rPr lang="en-US" sz="1800" kern="1200" dirty="0" err="1" smtClean="0">
              <a:solidFill>
                <a:schemeClr val="tx1"/>
              </a:solidFill>
            </a:rPr>
            <a:t>Dapat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dipisahkan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atau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dibedakan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entitas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dijual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disewakan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dilisensikan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  <a:r>
            <a:rPr lang="en-US" sz="1800" kern="1200" dirty="0" err="1" smtClean="0">
              <a:solidFill>
                <a:schemeClr val="tx1"/>
              </a:solidFill>
            </a:rPr>
            <a:t>atau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ditukarkan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</a:p>
        <a:p>
          <a:pPr marL="177800" lvl="0" indent="-1778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</a:t>
          </a:r>
          <a:r>
            <a:rPr lang="en-US" sz="1800" kern="1200" dirty="0" err="1" smtClean="0">
              <a:solidFill>
                <a:schemeClr val="tx1"/>
              </a:solidFill>
            </a:rPr>
            <a:t>Timbul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dari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kontrak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atau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hak</a:t>
          </a:r>
          <a:r>
            <a:rPr lang="en-US" sz="1800" kern="1200" dirty="0" smtClean="0">
              <a:solidFill>
                <a:schemeClr val="tx1"/>
              </a:solidFill>
            </a:rPr>
            <a:t> legal </a:t>
          </a:r>
          <a:r>
            <a:rPr lang="en-US" sz="1800" kern="1200" dirty="0" err="1" smtClean="0">
              <a:solidFill>
                <a:schemeClr val="tx1"/>
              </a:solidFill>
            </a:rPr>
            <a:t>lainnya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214325" y="0"/>
        <a:ext cx="7072338" cy="12831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B8A86-9D5C-4488-AA13-83EA44B7B1A7}">
      <dsp:nvSpPr>
        <dsp:cNvPr id="0" name=""/>
        <dsp:cNvSpPr/>
      </dsp:nvSpPr>
      <dsp:spPr>
        <a:xfrm>
          <a:off x="207408" y="0"/>
          <a:ext cx="7086172" cy="12856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Kendali</a:t>
          </a:r>
          <a:r>
            <a:rPr lang="en-US" sz="1800" kern="1200" dirty="0" smtClean="0">
              <a:solidFill>
                <a:schemeClr val="tx1"/>
              </a:solidFill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Entitas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memiliki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kemampuan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memperoleh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manfaat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ekonomis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aset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dan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dapat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membatasi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pihak</a:t>
          </a:r>
          <a:r>
            <a:rPr lang="en-US" sz="1800" kern="1200" dirty="0" smtClean="0">
              <a:solidFill>
                <a:schemeClr val="tx1"/>
              </a:solidFill>
            </a:rPr>
            <a:t> lain </a:t>
          </a:r>
          <a:r>
            <a:rPr lang="en-US" sz="1800" kern="1200" dirty="0" err="1" smtClean="0">
              <a:solidFill>
                <a:schemeClr val="tx1"/>
              </a:solidFill>
            </a:rPr>
            <a:t>untuk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memperoleh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manfaat</a:t>
          </a: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>
              <a:solidFill>
                <a:schemeClr val="tx1"/>
              </a:solidFill>
            </a:rPr>
            <a:t>ekonomis</a:t>
          </a:r>
          <a:r>
            <a:rPr lang="en-US" sz="1800" kern="1200" dirty="0" smtClean="0">
              <a:solidFill>
                <a:schemeClr val="tx1"/>
              </a:solidFill>
            </a:rPr>
            <a:t>.</a:t>
          </a:r>
          <a:endParaRPr lang="id-ID" sz="1800" kern="1200" dirty="0">
            <a:solidFill>
              <a:schemeClr val="tx1"/>
            </a:solidFill>
          </a:endParaRPr>
        </a:p>
      </dsp:txBody>
      <dsp:txXfrm>
        <a:off x="207408" y="0"/>
        <a:ext cx="7086172" cy="12856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B8A86-9D5C-4488-AA13-83EA44B7B1A7}">
      <dsp:nvSpPr>
        <dsp:cNvPr id="0" name=""/>
        <dsp:cNvSpPr/>
      </dsp:nvSpPr>
      <dsp:spPr>
        <a:xfrm>
          <a:off x="214317" y="0"/>
          <a:ext cx="7072355" cy="857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Tidak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Mempunyai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Wujud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Fisik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214317" y="0"/>
        <a:ext cx="7072355" cy="85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B9E392B-F12B-45CD-8446-52E6507CF39C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0EFCE1-908A-435A-932D-326D245ABF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8398942-3FA6-4ECA-A64F-ABBD5AB9D690}" type="datetimeFigureOut">
              <a:rPr lang="en-US" smtClean="0"/>
              <a:pPr/>
              <a:t>9/22/2012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E36A34-0997-4F6F-8E2B-8E18B456F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AE54A-96C0-4C9C-9A62-3F78FA345E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1-2 Juni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Workshop dan Diskusi “Pengaruh IFRS terhadap Silabus dan Materi Pengajaran Akuntansi Keuangan” serta Workshop "PSAK Terbaru"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 TO REVISION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36A34-0997-4F6F-8E2B-8E18B456F1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Freeform 31"/>
          <p:cNvSpPr>
            <a:spLocks/>
          </p:cNvSpPr>
          <p:nvPr/>
        </p:nvSpPr>
        <p:spPr bwMode="gray">
          <a:xfrm>
            <a:off x="1" y="3481389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104" name="AutoShape 32" descr="06"/>
          <p:cNvSpPr>
            <a:spLocks noChangeArrowheads="1"/>
          </p:cNvSpPr>
          <p:nvPr/>
        </p:nvSpPr>
        <p:spPr bwMode="gray">
          <a:xfrm rot="-1015610">
            <a:off x="-141287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5" name="AutoShape 33" descr="05"/>
          <p:cNvSpPr>
            <a:spLocks noChangeArrowheads="1"/>
          </p:cNvSpPr>
          <p:nvPr/>
        </p:nvSpPr>
        <p:spPr bwMode="gray">
          <a:xfrm rot="-1015610">
            <a:off x="2154238" y="4610100"/>
            <a:ext cx="2546351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6" name="AutoShape 34" descr="03"/>
          <p:cNvSpPr>
            <a:spLocks noChangeArrowheads="1"/>
          </p:cNvSpPr>
          <p:nvPr/>
        </p:nvSpPr>
        <p:spPr bwMode="gray">
          <a:xfrm rot="-1015610">
            <a:off x="4448175" y="3908426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07" name="AutoShape 35" descr="02"/>
          <p:cNvSpPr>
            <a:spLocks noChangeArrowheads="1"/>
          </p:cNvSpPr>
          <p:nvPr/>
        </p:nvSpPr>
        <p:spPr bwMode="gray">
          <a:xfrm rot="-1015610">
            <a:off x="6751637" y="3206750"/>
            <a:ext cx="2533651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1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49" y="228600"/>
            <a:ext cx="2076451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228600"/>
            <a:ext cx="6076951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1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400801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1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5" imgW="13003175" imgH="1612698" progId="">
              <p:embed/>
            </p:oleObj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6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1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917DDB-6779-4320-89F1-0A441ABEDE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1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357159" y="214291"/>
            <a:ext cx="8229600" cy="563563"/>
          </a:xfrm>
        </p:spPr>
        <p:txBody>
          <a:bodyPr/>
          <a:lstStyle/>
          <a:p>
            <a:r>
              <a:rPr lang="en-US" sz="2800" dirty="0" smtClean="0"/>
              <a:t>BAB 9</a:t>
            </a:r>
            <a:endParaRPr lang="en-GB" sz="2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3600" b="1" dirty="0" err="1" smtClean="0">
                <a:solidFill>
                  <a:srgbClr val="CC0099"/>
                </a:solidFill>
              </a:rPr>
              <a:t>Aset</a:t>
            </a:r>
            <a:r>
              <a:rPr lang="en-US" sz="3600" b="1" dirty="0" smtClean="0">
                <a:solidFill>
                  <a:srgbClr val="CC0099"/>
                </a:solidFill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</a:rPr>
              <a:t>Takberwujud</a:t>
            </a:r>
            <a:endParaRPr lang="en-GB" sz="2800" b="1" dirty="0" smtClean="0">
              <a:solidFill>
                <a:srgbClr val="9900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" name="Picture 8" descr="officeca_430x3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3" y="2571744"/>
            <a:ext cx="4642374" cy="36491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135729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Biaya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Pengembangan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Situs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Web</a:t>
            </a:r>
            <a:endParaRPr lang="en-US" sz="2400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92880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berwujud</a:t>
            </a:r>
            <a:r>
              <a:rPr lang="en-US" dirty="0" smtClean="0"/>
              <a:t>.</a:t>
            </a:r>
          </a:p>
          <a:p>
            <a:pPr marL="1309688" indent="-1309688" algn="just"/>
            <a:r>
              <a:rPr lang="en-US" dirty="0" smtClean="0"/>
              <a:t>ISAK 14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situs</a:t>
            </a:r>
            <a:r>
              <a:rPr lang="en-US" dirty="0" smtClean="0"/>
              <a:t> Web yang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Web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0312" y="3249889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Pengeluran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Setelah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Perolehan</a:t>
            </a:r>
            <a:endParaRPr lang="en-US" sz="2400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3718679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b="1" dirty="0" err="1" smtClean="0"/>
              <a:t>diakui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beban</a:t>
            </a:r>
            <a:r>
              <a:rPr lang="en-US" b="1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, </a:t>
            </a:r>
            <a:r>
              <a:rPr lang="en-US" b="1" dirty="0" err="1" smtClean="0"/>
              <a:t>kecuali</a:t>
            </a:r>
            <a:r>
              <a:rPr lang="en-US" b="1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b="1" dirty="0" err="1" smtClean="0"/>
              <a:t>kemungkinan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r>
              <a:rPr lang="en-US" b="1" dirty="0" smtClean="0"/>
              <a:t> </a:t>
            </a:r>
            <a:r>
              <a:rPr lang="en-US" b="1" dirty="0" err="1" smtClean="0"/>
              <a:t>memungkinkan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menghasilkan</a:t>
            </a:r>
            <a:r>
              <a:rPr lang="en-US" b="1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b="1" dirty="0" err="1" smtClean="0"/>
              <a:t>ekonomi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diatribusikan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andal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tp_bsnss0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2857496"/>
            <a:ext cx="2143140" cy="1928826"/>
          </a:xfrm>
          <a:prstGeom prst="rect">
            <a:avLst/>
          </a:prstGeom>
        </p:spPr>
      </p:pic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3000" dirty="0" err="1" smtClean="0"/>
              <a:t>Pengukuran</a:t>
            </a:r>
            <a:r>
              <a:rPr lang="en-US" sz="3000" dirty="0" smtClean="0"/>
              <a:t> </a:t>
            </a:r>
            <a:r>
              <a:rPr lang="en-US" sz="3000" dirty="0" err="1" smtClean="0"/>
              <a:t>Setelah</a:t>
            </a:r>
            <a:r>
              <a:rPr lang="en-US" sz="3000" dirty="0" smtClean="0"/>
              <a:t> </a:t>
            </a:r>
            <a:r>
              <a:rPr lang="en-US" sz="3000" dirty="0" err="1" smtClean="0"/>
              <a:t>Perolehan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5429256" y="2071678"/>
            <a:ext cx="2857520" cy="408623"/>
          </a:xfrm>
          <a:prstGeom prst="wedgeRoundRectCallout">
            <a:avLst>
              <a:gd name="adj1" fmla="val -70492"/>
              <a:gd name="adj2" fmla="val 1346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Model </a:t>
            </a:r>
            <a:r>
              <a:rPr lang="en-US" b="1" dirty="0" err="1" smtClean="0"/>
              <a:t>Revaluasi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00034" y="2071678"/>
            <a:ext cx="3286148" cy="408623"/>
          </a:xfrm>
          <a:prstGeom prst="wedgeRoundRectCallout">
            <a:avLst>
              <a:gd name="adj1" fmla="val 48427"/>
              <a:gd name="adj2" fmla="val 100003"/>
              <a:gd name="adj3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b="1" dirty="0" smtClean="0"/>
              <a:t>Model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500034" y="2786058"/>
            <a:ext cx="2428892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 </a:t>
            </a:r>
            <a:r>
              <a:rPr lang="en-US" b="1" dirty="0" err="1" smtClean="0"/>
              <a:t>dikurangi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akumulasi</a:t>
            </a:r>
            <a:r>
              <a:rPr lang="en-US" b="1" dirty="0" smtClean="0"/>
              <a:t> </a:t>
            </a:r>
            <a:r>
              <a:rPr lang="en-US" b="1" dirty="0" err="1" smtClean="0"/>
              <a:t>amortisasi</a:t>
            </a:r>
            <a:r>
              <a:rPr lang="en-US" b="1" dirty="0" smtClean="0"/>
              <a:t> </a:t>
            </a:r>
            <a:r>
              <a:rPr lang="fi-FI" b="1" dirty="0" smtClean="0"/>
              <a:t>dan </a:t>
            </a:r>
            <a:r>
              <a:rPr lang="fi-FI" b="1" dirty="0" smtClean="0"/>
              <a:t>akumulasi rugi penurunan nilai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500694" y="2786058"/>
            <a:ext cx="285752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wajar</a:t>
            </a:r>
            <a:r>
              <a:rPr lang="en-US" b="1" dirty="0" smtClean="0"/>
              <a:t> </a:t>
            </a:r>
            <a:r>
              <a:rPr lang="en-US" b="1" dirty="0" err="1" smtClean="0"/>
              <a:t>dikurangi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akumulasi</a:t>
            </a:r>
            <a:r>
              <a:rPr lang="en-US" b="1" dirty="0" smtClean="0"/>
              <a:t> </a:t>
            </a:r>
            <a:r>
              <a:rPr lang="en-US" b="1" dirty="0" err="1" smtClean="0"/>
              <a:t>amortisasi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akumulasi</a:t>
            </a:r>
            <a:r>
              <a:rPr lang="en-US" b="1" dirty="0" smtClean="0"/>
              <a:t> </a:t>
            </a:r>
            <a:r>
              <a:rPr lang="en-US" b="1" dirty="0" err="1" smtClean="0"/>
              <a:t>rugi</a:t>
            </a:r>
            <a:r>
              <a:rPr lang="en-US" b="1" dirty="0" smtClean="0"/>
              <a:t> </a:t>
            </a:r>
            <a:r>
              <a:rPr lang="en-US" b="1" dirty="0" err="1" smtClean="0"/>
              <a:t>penurunan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500694" y="4380564"/>
            <a:ext cx="285752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Penentuan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wajar</a:t>
            </a:r>
            <a:r>
              <a:rPr lang="en-US" b="1" dirty="0" smtClean="0"/>
              <a:t> </a:t>
            </a:r>
            <a:r>
              <a:rPr lang="en-US" b="1" dirty="0" err="1" smtClean="0">
                <a:sym typeface="Wingdings" pitchFamily="2" charset="2"/>
              </a:rPr>
              <a:t>hanya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boleh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mengacu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pada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pasar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aktif</a:t>
            </a:r>
            <a:r>
              <a:rPr lang="en-US" b="1" dirty="0" smtClean="0">
                <a:sym typeface="Wingdings" pitchFamily="2" charset="2"/>
              </a:rPr>
              <a:t>.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66" y="222231"/>
            <a:ext cx="8229600" cy="563563"/>
          </a:xfrm>
        </p:spPr>
        <p:txBody>
          <a:bodyPr/>
          <a:lstStyle/>
          <a:p>
            <a:pPr algn="l"/>
            <a:r>
              <a:rPr lang="en-US" sz="2600" dirty="0" err="1" smtClean="0"/>
              <a:t>Pengukuran</a:t>
            </a:r>
            <a:r>
              <a:rPr lang="en-US" sz="2600" dirty="0" smtClean="0"/>
              <a:t> </a:t>
            </a:r>
            <a:r>
              <a:rPr lang="en-US" sz="2600" dirty="0" err="1" smtClean="0"/>
              <a:t>Setelah</a:t>
            </a:r>
            <a:r>
              <a:rPr lang="en-US" sz="2600" dirty="0" smtClean="0"/>
              <a:t> </a:t>
            </a:r>
            <a:r>
              <a:rPr lang="en-US" sz="2600" dirty="0" err="1" smtClean="0"/>
              <a:t>Perolehan</a:t>
            </a:r>
            <a:r>
              <a:rPr lang="en-US" sz="2600" dirty="0" smtClean="0"/>
              <a:t> – Model </a:t>
            </a:r>
            <a:r>
              <a:rPr lang="en-US" sz="2600" dirty="0" err="1" smtClean="0"/>
              <a:t>Revaluasi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00892" y="928670"/>
            <a:ext cx="1714512" cy="35719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Ilustrasi</a:t>
            </a:r>
            <a:endParaRPr lang="en-US" b="1" dirty="0"/>
          </a:p>
        </p:txBody>
      </p:sp>
      <p:sp>
        <p:nvSpPr>
          <p:cNvPr id="6" name="Folded Corner 5"/>
          <p:cNvSpPr/>
          <p:nvPr/>
        </p:nvSpPr>
        <p:spPr>
          <a:xfrm>
            <a:off x="285720" y="1643050"/>
            <a:ext cx="8572560" cy="2000264"/>
          </a:xfrm>
          <a:prstGeom prst="foldedCorner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PT ABC </a:t>
            </a:r>
            <a:r>
              <a:rPr lang="en-US" dirty="0" err="1" smtClean="0">
                <a:solidFill>
                  <a:schemeClr val="tx1"/>
                </a:solidFill>
              </a:rPr>
              <a:t>memiliki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berupa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izin</a:t>
            </a:r>
            <a:r>
              <a:rPr lang="en-US" dirty="0" smtClean="0">
                <a:solidFill>
                  <a:schemeClr val="tx1"/>
                </a:solidFill>
              </a:rPr>
              <a:t> operator </a:t>
            </a:r>
            <a:r>
              <a:rPr lang="en-US" dirty="0" err="1" smtClean="0">
                <a:solidFill>
                  <a:schemeClr val="tx1"/>
                </a:solidFill>
              </a:rPr>
              <a:t>taksi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diperoleh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1 </a:t>
            </a:r>
            <a:r>
              <a:rPr lang="en-US" dirty="0" err="1" smtClean="0">
                <a:solidFill>
                  <a:schemeClr val="tx1"/>
                </a:solidFill>
              </a:rPr>
              <a:t>Januari</a:t>
            </a:r>
            <a:r>
              <a:rPr lang="en-US" dirty="0" smtClean="0">
                <a:solidFill>
                  <a:schemeClr val="tx1"/>
                </a:solidFill>
              </a:rPr>
              <a:t> 2008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harga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perolehan</a:t>
            </a:r>
            <a:r>
              <a:rPr lang="en-US" dirty="0" smtClean="0">
                <a:solidFill>
                  <a:schemeClr val="tx1"/>
                </a:solidFill>
              </a:rPr>
              <a:t> Rp100 </a:t>
            </a:r>
            <a:r>
              <a:rPr lang="en-US" dirty="0" err="1" smtClean="0">
                <a:solidFill>
                  <a:schemeClr val="tx1"/>
                </a:solidFill>
              </a:rPr>
              <a:t>juta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Umur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manfaat</a:t>
            </a:r>
            <a:r>
              <a:rPr lang="en-US" dirty="0" smtClean="0">
                <a:solidFill>
                  <a:schemeClr val="tx1"/>
                </a:solidFill>
              </a:rPr>
              <a:t> 5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metode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garis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lurus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amortisasinya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Pada</a:t>
            </a:r>
            <a:r>
              <a:rPr lang="en-US" dirty="0" smtClean="0">
                <a:solidFill>
                  <a:schemeClr val="tx1"/>
                </a:solidFill>
              </a:rPr>
              <a:t> 31 </a:t>
            </a:r>
            <a:r>
              <a:rPr lang="en-US" dirty="0" err="1" smtClean="0">
                <a:solidFill>
                  <a:schemeClr val="tx1"/>
                </a:solidFill>
              </a:rPr>
              <a:t>Desember</a:t>
            </a:r>
            <a:r>
              <a:rPr lang="en-US" dirty="0" smtClean="0">
                <a:solidFill>
                  <a:schemeClr val="tx1"/>
                </a:solidFill>
              </a:rPr>
              <a:t> 2010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diperdagangkan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izin</a:t>
            </a:r>
            <a:r>
              <a:rPr lang="en-US" dirty="0" smtClean="0">
                <a:solidFill>
                  <a:schemeClr val="tx1"/>
                </a:solidFill>
              </a:rPr>
              <a:t> operator </a:t>
            </a:r>
            <a:r>
              <a:rPr lang="en-US" dirty="0" err="1" smtClean="0">
                <a:solidFill>
                  <a:schemeClr val="tx1"/>
                </a:solidFill>
              </a:rPr>
              <a:t>taksi</a:t>
            </a:r>
            <a:r>
              <a:rPr lang="en-US" dirty="0" smtClean="0">
                <a:solidFill>
                  <a:schemeClr val="tx1"/>
                </a:solidFill>
              </a:rPr>
              <a:t> Rp120 </a:t>
            </a:r>
            <a:r>
              <a:rPr lang="en-US" dirty="0" err="1" smtClean="0">
                <a:solidFill>
                  <a:schemeClr val="tx1"/>
                </a:solidFill>
              </a:rPr>
              <a:t>juta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akumulasi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penyusutan</a:t>
            </a:r>
            <a:r>
              <a:rPr lang="en-US" dirty="0" smtClean="0">
                <a:solidFill>
                  <a:schemeClr val="tx1"/>
                </a:solidFill>
              </a:rPr>
              <a:t> per 31 </a:t>
            </a:r>
            <a:r>
              <a:rPr lang="en-US" dirty="0" err="1" smtClean="0">
                <a:solidFill>
                  <a:schemeClr val="tx1"/>
                </a:solidFill>
              </a:rPr>
              <a:t>Desember</a:t>
            </a:r>
            <a:r>
              <a:rPr lang="en-US" dirty="0" smtClean="0">
                <a:solidFill>
                  <a:schemeClr val="tx1"/>
                </a:solidFill>
              </a:rPr>
              <a:t> 2010 Rp40 </a:t>
            </a:r>
            <a:r>
              <a:rPr lang="en-US" dirty="0" err="1" smtClean="0">
                <a:solidFill>
                  <a:schemeClr val="tx1"/>
                </a:solidFill>
              </a:rPr>
              <a:t>juta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861" t="21591" r="32057" b="57576"/>
          <a:stretch>
            <a:fillRect/>
          </a:stretch>
        </p:blipFill>
        <p:spPr bwMode="auto">
          <a:xfrm>
            <a:off x="214282" y="4214818"/>
            <a:ext cx="3786214" cy="152093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2727" t="54925" r="24641" b="36466"/>
          <a:stretch>
            <a:fillRect/>
          </a:stretch>
        </p:blipFill>
        <p:spPr bwMode="auto">
          <a:xfrm>
            <a:off x="4143372" y="4214818"/>
            <a:ext cx="4714876" cy="71438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2" y="371475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revaluasi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4880" t="16772" r="22488" b="77294"/>
          <a:stretch>
            <a:fillRect/>
          </a:stretch>
        </p:blipFill>
        <p:spPr bwMode="auto">
          <a:xfrm>
            <a:off x="4143372" y="5286387"/>
            <a:ext cx="4714908" cy="857257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an_on_ph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49" y="5490182"/>
            <a:ext cx="1662107" cy="1367842"/>
          </a:xfrm>
          <a:prstGeom prst="rect">
            <a:avLst/>
          </a:prstGeom>
        </p:spPr>
      </p:pic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3000" dirty="0" err="1" smtClean="0"/>
              <a:t>Amortisasi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158" y="127371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Masa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Manfaat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Terbatas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28596" y="1714488"/>
            <a:ext cx="8143932" cy="372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b="1" dirty="0" err="1" smtClean="0"/>
              <a:t>harus</a:t>
            </a:r>
            <a:r>
              <a:rPr lang="en-US" b="1" dirty="0" smtClean="0"/>
              <a:t> </a:t>
            </a:r>
            <a:r>
              <a:rPr lang="en-US" b="1" dirty="0" err="1" smtClean="0"/>
              <a:t>diamortisasi</a:t>
            </a:r>
            <a:r>
              <a:rPr lang="en-US" dirty="0" smtClean="0"/>
              <a:t>.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diamortisasi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harga</a:t>
            </a:r>
            <a:r>
              <a:rPr lang="en-US" b="1" dirty="0" smtClean="0"/>
              <a:t> </a:t>
            </a:r>
            <a:r>
              <a:rPr lang="en-US" b="1" dirty="0" err="1" smtClean="0"/>
              <a:t>perolehan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smtClean="0"/>
              <a:t>model </a:t>
            </a:r>
            <a:r>
              <a:rPr lang="en-US" dirty="0" err="1" smtClean="0"/>
              <a:t>revaluasi</a:t>
            </a:r>
            <a:r>
              <a:rPr lang="en-US" dirty="0" smtClean="0"/>
              <a:t>) </a:t>
            </a:r>
            <a:r>
              <a:rPr lang="en-US" b="1" dirty="0" err="1" smtClean="0"/>
              <a:t>dikurangi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sisanya</a:t>
            </a:r>
            <a:r>
              <a:rPr lang="en-US" dirty="0" smtClean="0"/>
              <a:t>.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b="1" dirty="0" err="1" smtClean="0"/>
              <a:t>perubahan</a:t>
            </a:r>
            <a:r>
              <a:rPr lang="en-US" b="1" dirty="0" smtClean="0"/>
              <a:t> </a:t>
            </a:r>
            <a:r>
              <a:rPr lang="en-US" b="1" dirty="0" err="1" smtClean="0"/>
              <a:t>estimasi</a:t>
            </a:r>
            <a:r>
              <a:rPr lang="en-US" b="1" dirty="0" smtClean="0"/>
              <a:t>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manfaat</a:t>
            </a:r>
            <a:r>
              <a:rPr lang="en-US" b="1" dirty="0" smtClean="0"/>
              <a:t> </a:t>
            </a:r>
            <a:r>
              <a:rPr lang="en-US" dirty="0" err="1" smtClean="0"/>
              <a:t>diperlakukan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fi-FI" dirty="0" smtClean="0"/>
              <a:t>estimasi </a:t>
            </a:r>
            <a:r>
              <a:rPr lang="fi-FI" dirty="0" smtClean="0"/>
              <a:t>akuntansi </a:t>
            </a:r>
            <a:r>
              <a:rPr lang="fi-FI" dirty="0" smtClean="0"/>
              <a:t>(</a:t>
            </a:r>
            <a:r>
              <a:rPr lang="fi-FI" b="1" dirty="0" smtClean="0"/>
              <a:t>PSAK 25</a:t>
            </a:r>
            <a:r>
              <a:rPr lang="fi-FI" dirty="0" smtClean="0"/>
              <a:t>).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yang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sv-SE" dirty="0" smtClean="0"/>
              <a:t>terserap </a:t>
            </a:r>
            <a:r>
              <a:rPr lang="sv-SE" dirty="0" smtClean="0"/>
              <a:t>dalam menghasilkan aset </a:t>
            </a:r>
            <a:r>
              <a:rPr lang="sv-SE" dirty="0" smtClean="0"/>
              <a:t>lain </a:t>
            </a:r>
            <a:r>
              <a:rPr lang="sv-SE" dirty="0" smtClean="0">
                <a:sym typeface="Wingdings" pitchFamily="2" charset="2"/>
              </a:rPr>
              <a:t>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amortisasi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lain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tercatatnya</a:t>
            </a:r>
            <a:r>
              <a:rPr lang="en-US" dirty="0" smtClean="0"/>
              <a:t>.</a:t>
            </a:r>
          </a:p>
          <a:p>
            <a:pPr marL="177800" indent="-1778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amortisasi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.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diasumsikan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563563"/>
          </a:xfrm>
        </p:spPr>
        <p:txBody>
          <a:bodyPr/>
          <a:lstStyle/>
          <a:p>
            <a:r>
              <a:rPr lang="en-US" dirty="0" err="1" smtClean="0"/>
              <a:t>Amortisasi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00892" y="928670"/>
            <a:ext cx="1714512" cy="3571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Ilustrasi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785786" y="1643050"/>
            <a:ext cx="7572428" cy="771346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PT </a:t>
            </a:r>
            <a:r>
              <a:rPr lang="en-US" dirty="0" err="1" smtClean="0"/>
              <a:t>Halimun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paten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Rp300 </a:t>
            </a:r>
            <a:r>
              <a:rPr lang="en-US" dirty="0" err="1" smtClean="0"/>
              <a:t>juta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1 </a:t>
            </a:r>
            <a:r>
              <a:rPr lang="en-US" dirty="0" err="1" smtClean="0"/>
              <a:t>Januari</a:t>
            </a:r>
            <a:r>
              <a:rPr lang="en-US" dirty="0" smtClean="0"/>
              <a:t> 2010. Paten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15 </a:t>
            </a:r>
            <a:r>
              <a:rPr lang="en-US" dirty="0" err="1" smtClean="0"/>
              <a:t>tahun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095" t="24678" r="22488" b="56029"/>
          <a:stretch>
            <a:fillRect/>
          </a:stretch>
        </p:blipFill>
        <p:spPr bwMode="auto">
          <a:xfrm>
            <a:off x="1714480" y="2714620"/>
            <a:ext cx="57864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sk_office_111280_t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48115" y="4643446"/>
            <a:ext cx="2037869" cy="20401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3000" dirty="0" err="1" smtClean="0"/>
              <a:t>Amortisasi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Masa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Manfaat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Tidak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Terbatas</a:t>
            </a:r>
            <a:endParaRPr lang="en-US" b="1" u="sng" dirty="0"/>
          </a:p>
        </p:txBody>
      </p:sp>
      <p:sp>
        <p:nvSpPr>
          <p:cNvPr id="7" name="Rectangle 6"/>
          <p:cNvSpPr/>
          <p:nvPr/>
        </p:nvSpPr>
        <p:spPr>
          <a:xfrm>
            <a:off x="428596" y="1857364"/>
            <a:ext cx="80880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</a:rPr>
              <a:t>Terjadi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jika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tidak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dapat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ditentukan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manfaat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waktu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periode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waktu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entitas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memperoleh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manfaat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ekonomis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596" y="2928934"/>
            <a:ext cx="81439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Perusahaan </a:t>
            </a:r>
            <a:r>
              <a:rPr lang="en-US" b="1" dirty="0" err="1" smtClean="0">
                <a:solidFill>
                  <a:schemeClr val="tx1"/>
                </a:solidFill>
              </a:rPr>
              <a:t>tidak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mengamortisasi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manfaat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terbatas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96" y="3711363"/>
            <a:ext cx="814393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i-FI" b="1" dirty="0" smtClean="0">
                <a:solidFill>
                  <a:schemeClr val="tx1"/>
                </a:solidFill>
              </a:rPr>
              <a:t>Melakukan </a:t>
            </a:r>
            <a:r>
              <a:rPr lang="fi-FI" b="1" dirty="0" smtClean="0">
                <a:solidFill>
                  <a:schemeClr val="tx1"/>
                </a:solidFill>
              </a:rPr>
              <a:t>pengujian penurunan nilai secara tahunan </a:t>
            </a:r>
            <a:r>
              <a:rPr lang="fi-FI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</a:p>
          <a:p>
            <a:pPr marL="231775" indent="-231775" algn="just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tx1"/>
                </a:solidFill>
              </a:rPr>
              <a:t>Mengetahui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apakah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terpulihkan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lebih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rendah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tercatatnya</a:t>
            </a:r>
            <a:r>
              <a:rPr lang="en-US" dirty="0" smtClean="0">
                <a:solidFill>
                  <a:schemeClr val="tx1"/>
                </a:solidFill>
              </a:rPr>
              <a:t> (PSAK 48)</a:t>
            </a:r>
          </a:p>
          <a:p>
            <a:pPr marL="231775" indent="-231775" algn="just">
              <a:buFont typeface="Courier New" pitchFamily="49" charset="0"/>
              <a:buChar char="o"/>
            </a:pPr>
            <a:r>
              <a:rPr lang="fi-FI" dirty="0" smtClean="0">
                <a:solidFill>
                  <a:schemeClr val="tx1"/>
                </a:solidFill>
              </a:rPr>
              <a:t>Jika </a:t>
            </a:r>
            <a:r>
              <a:rPr lang="fi-FI" dirty="0" smtClean="0">
                <a:solidFill>
                  <a:schemeClr val="tx1"/>
                </a:solidFill>
              </a:rPr>
              <a:t>terdapat indikasi penurunan </a:t>
            </a:r>
            <a:r>
              <a:rPr lang="fi-FI" dirty="0" smtClean="0">
                <a:solidFill>
                  <a:schemeClr val="tx1"/>
                </a:solidFill>
              </a:rPr>
              <a:t>nilai </a:t>
            </a:r>
            <a:r>
              <a:rPr lang="fi-FI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1"/>
                </a:solidFill>
              </a:rPr>
              <a:t>membandingkan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antara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jumlah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tercatat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terpulihkan</a:t>
            </a:r>
            <a:endParaRPr lang="en-US" dirty="0" smtClean="0">
              <a:solidFill>
                <a:schemeClr val="tx1"/>
              </a:solidFill>
            </a:endParaRPr>
          </a:p>
          <a:p>
            <a:pPr marL="231775" indent="-231775" algn="just">
              <a:buFont typeface="Courier New" pitchFamily="49" charset="0"/>
              <a:buChar char="o"/>
            </a:pPr>
            <a:r>
              <a:rPr lang="en-US" dirty="0" err="1" smtClean="0">
                <a:solidFill>
                  <a:schemeClr val="tx1"/>
                </a:solidFill>
              </a:rPr>
              <a:t>Khusus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manfaat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terbatas</a:t>
            </a:r>
            <a:endParaRPr lang="en-US" dirty="0" smtClean="0">
              <a:solidFill>
                <a:schemeClr val="tx1"/>
              </a:solidFill>
            </a:endParaRPr>
          </a:p>
          <a:p>
            <a:pPr marL="231775" indent="-231775" algn="just"/>
            <a:r>
              <a:rPr lang="en-US" dirty="0" smtClean="0">
                <a:solidFill>
                  <a:schemeClr val="tx1"/>
                </a:solidFill>
              </a:rPr>
              <a:t>	(</a:t>
            </a:r>
            <a:r>
              <a:rPr lang="en-US" dirty="0" err="1" smtClean="0">
                <a:solidFill>
                  <a:schemeClr val="tx1"/>
                </a:solidFill>
              </a:rPr>
              <a:t>seperti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goodwill), </a:t>
            </a:r>
            <a:r>
              <a:rPr lang="en-US" dirty="0" err="1" smtClean="0">
                <a:solidFill>
                  <a:schemeClr val="tx1"/>
                </a:solidFill>
              </a:rPr>
              <a:t>diuji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penurunan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nilainya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setiap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membandingkan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jumlah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tercatatnya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jumlah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terpulihkannya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1500174"/>
            <a:ext cx="6643734" cy="1595021"/>
          </a:xfrm>
          <a:prstGeom prst="horizontalScroll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Syarat</a:t>
            </a:r>
            <a:r>
              <a:rPr lang="en-US" b="1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dalam</a:t>
            </a:r>
            <a:r>
              <a:rPr lang="en-US" dirty="0" smtClean="0"/>
              <a:t> (</a:t>
            </a:r>
            <a:r>
              <a:rPr lang="en-US" dirty="0" err="1" smtClean="0"/>
              <a:t>proses</a:t>
            </a:r>
            <a:r>
              <a:rPr lang="en-US" dirty="0" smtClean="0"/>
              <a:t>) </a:t>
            </a:r>
            <a:r>
              <a:rPr lang="en-US" dirty="0" err="1" smtClean="0"/>
              <a:t>pelepasan</a:t>
            </a:r>
            <a:r>
              <a:rPr lang="en-US" dirty="0" smtClean="0"/>
              <a:t>; </a:t>
            </a:r>
            <a:r>
              <a:rPr lang="en-US" dirty="0" err="1" smtClean="0"/>
              <a:t>atau</a:t>
            </a:r>
            <a:endParaRPr lang="en-US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pelepasannya</a:t>
            </a:r>
            <a:endParaRPr lang="en-US" dirty="0"/>
          </a:p>
        </p:txBody>
      </p:sp>
      <p:sp>
        <p:nvSpPr>
          <p:cNvPr id="6" name="Horizontal Scroll 5"/>
          <p:cNvSpPr/>
          <p:nvPr/>
        </p:nvSpPr>
        <p:spPr>
          <a:xfrm>
            <a:off x="1785918" y="3345069"/>
            <a:ext cx="6572264" cy="1226939"/>
          </a:xfrm>
          <a:prstGeom prst="horizontalScroll">
            <a:avLst/>
          </a:prstGeom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kerugian</a:t>
            </a:r>
            <a:r>
              <a:rPr lang="en-US" b="1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penghentian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dirty="0" err="1" smtClean="0"/>
              <a:t>perbedaan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tercatat</a:t>
            </a:r>
            <a:r>
              <a:rPr lang="en-US" b="1" dirty="0" smtClean="0"/>
              <a:t>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takberwujud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wajar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imbalan</a:t>
            </a:r>
            <a:r>
              <a:rPr lang="en-US" b="1" dirty="0" smtClean="0"/>
              <a:t> yang </a:t>
            </a:r>
            <a:r>
              <a:rPr lang="en-US" b="1" dirty="0" err="1" smtClean="0"/>
              <a:t>diterima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mone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929198"/>
            <a:ext cx="1571636" cy="17542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Penyajian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158" y="1585729"/>
            <a:ext cx="821537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takberwujud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Laporan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Posisi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Keuangan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Lancar</a:t>
            </a:r>
            <a:endParaRPr lang="en-US" dirty="0" smtClean="0">
              <a:sym typeface="Wingdings" pitchFamily="2" charset="2"/>
            </a:endParaRPr>
          </a:p>
          <a:p>
            <a:pPr marL="341313" indent="-341313">
              <a:spcAft>
                <a:spcPts val="600"/>
              </a:spcAft>
              <a:buFont typeface="Wingdings" pitchFamily="2" charset="2"/>
              <a:buChar char="ü"/>
            </a:pPr>
            <a:r>
              <a:rPr lang="en-US" b="1" dirty="0" err="1" smtClean="0">
                <a:sym typeface="Wingdings" pitchFamily="2" charset="2"/>
              </a:rPr>
              <a:t>Beban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amortisasi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kerugian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penurunan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nilai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Laporan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Laba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Rugi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Komprehensif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laba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operasi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berkelanjutan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penurunan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berkelanjutan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918" t="40446" r="15311" b="34474"/>
          <a:stretch>
            <a:fillRect/>
          </a:stretch>
        </p:blipFill>
        <p:spPr bwMode="auto">
          <a:xfrm>
            <a:off x="1214414" y="3571875"/>
            <a:ext cx="6572296" cy="2300304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6072206"/>
            <a:ext cx="8072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Sumber</a:t>
            </a:r>
            <a:r>
              <a:rPr lang="en-US" sz="1400" dirty="0" smtClean="0"/>
              <a:t>: </a:t>
            </a:r>
            <a:r>
              <a:rPr lang="en-US" sz="1400" dirty="0" err="1" smtClean="0"/>
              <a:t>Laporan</a:t>
            </a:r>
            <a:r>
              <a:rPr lang="en-US" sz="1400" dirty="0" smtClean="0"/>
              <a:t> </a:t>
            </a:r>
            <a:r>
              <a:rPr lang="en-US" sz="1400" dirty="0" err="1" smtClean="0"/>
              <a:t>Posisi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 </a:t>
            </a:r>
            <a:r>
              <a:rPr lang="en-US" sz="1400" dirty="0" err="1" smtClean="0"/>
              <a:t>Konsolidasian</a:t>
            </a:r>
            <a:r>
              <a:rPr lang="en-US" sz="1400" dirty="0" smtClean="0"/>
              <a:t> PT Unilever </a:t>
            </a:r>
            <a:r>
              <a:rPr lang="en-US" sz="1400" dirty="0" err="1" smtClean="0"/>
              <a:t>Tbk</a:t>
            </a:r>
            <a:r>
              <a:rPr lang="en-US" sz="1400" dirty="0" smtClean="0"/>
              <a:t> 30 </a:t>
            </a:r>
            <a:r>
              <a:rPr lang="en-US" sz="1400" dirty="0" err="1" smtClean="0"/>
              <a:t>Juni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30 </a:t>
            </a:r>
            <a:r>
              <a:rPr lang="en-US" sz="1400" dirty="0" err="1" smtClean="0"/>
              <a:t>Desember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Pengungkapan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596" y="150017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, </a:t>
            </a:r>
            <a:r>
              <a:rPr lang="sv-SE" dirty="0" smtClean="0"/>
              <a:t>dipisahkan </a:t>
            </a:r>
            <a:r>
              <a:rPr lang="sv-SE" dirty="0" smtClean="0"/>
              <a:t>antara aset takberwujud yang dihasilkan secara internal dan aset </a:t>
            </a:r>
            <a:r>
              <a:rPr lang="sv-SE" dirty="0" smtClean="0"/>
              <a:t>takberwujud </a:t>
            </a:r>
            <a:r>
              <a:rPr lang="en-US" dirty="0" err="1" smtClean="0"/>
              <a:t>lainnya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2285992"/>
          <a:ext cx="8143932" cy="2565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143932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Apakah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terbatas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terbatas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jika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manfaat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terbatas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diungkapkan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tingkat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amortisasi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digunakan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masa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manfaatnya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Metode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amortisasi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yang digunakan.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US" sz="18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umlah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tercatat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bruto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akumulasi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agregat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akumulasi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kerugian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akibat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penurunan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awal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akhir</a:t>
                      </a:r>
                      <a:r>
                        <a:rPr lang="en-US" sz="18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periode</a:t>
                      </a:r>
                      <a:r>
                        <a:rPr lang="en-US" sz="1800" b="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Unsur-unsur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pendapatan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komprehensif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yang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amortisasi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takberwujud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dalamnya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pen_paper_carto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72074"/>
            <a:ext cx="1785950" cy="15493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158" y="157161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7158" y="2143116"/>
          <a:ext cx="8286808" cy="4048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286808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penambahan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terpisah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mengindikasikan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takberwujud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internal, yang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diperoleh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secara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terpisah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diperoleh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kombinasi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bisnis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digolongkan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dimiliki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dijual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termasuk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kelompok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lepasan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dikelompokkan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sebagai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dimiliki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dijual</a:t>
                      </a:r>
                      <a:endParaRPr lang="en-US" b="0" dirty="0"/>
                    </a:p>
                  </a:txBody>
                  <a:tcPr/>
                </a:tc>
              </a:tr>
              <a:tr h="433064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peningkatan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penurunan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tersebut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berasal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revaluasi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kerugian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penurunan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diakui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rugi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kerugian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penurunan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nilai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dibalik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dalam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laporan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rugi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setiap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amortisasi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diakui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selama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periode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selisih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kurs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neto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i-FI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perubahaan lainnya pada jumlah tercatat aset selama periode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US" sz="3000" dirty="0" err="1" smtClean="0"/>
              <a:t>Ilustrasi</a:t>
            </a:r>
            <a:r>
              <a:rPr lang="en-US" sz="3000" dirty="0" smtClean="0"/>
              <a:t> </a:t>
            </a:r>
            <a:r>
              <a:rPr lang="en-US" sz="3000" dirty="0" err="1" smtClean="0"/>
              <a:t>Pembuka</a:t>
            </a:r>
            <a:endParaRPr lang="id-ID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1714488"/>
          <a:ext cx="7704856" cy="3857652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385765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2000" b="1" dirty="0" smtClean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PT </a:t>
                      </a:r>
                      <a:r>
                        <a:rPr lang="en-US" sz="2000" b="1" dirty="0" err="1" smtClean="0">
                          <a:latin typeface="Calibri"/>
                          <a:cs typeface="Calibri"/>
                        </a:rPr>
                        <a:t>Mitra</a:t>
                      </a: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err="1" smtClean="0">
                          <a:latin typeface="Calibri"/>
                          <a:cs typeface="Calibri"/>
                        </a:rPr>
                        <a:t>Adiperkasa</a:t>
                      </a:r>
                      <a:r>
                        <a:rPr lang="en-US" sz="2000" b="1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b="1" dirty="0" err="1" smtClean="0">
                          <a:latin typeface="Calibri"/>
                          <a:cs typeface="Calibri"/>
                        </a:rPr>
                        <a:t>Tbk</a:t>
                      </a:r>
                      <a:endParaRPr lang="en-US" sz="2000" b="1" dirty="0" smtClean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2000" b="1" dirty="0" smtClean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id-ID" sz="18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Pergeseran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pola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ekonomi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digerakkan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sektor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industri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menggunakan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mesin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sebagai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tumbuan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menjadi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sektor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industri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digerakkan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manusia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menempatkan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konsumen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sebagai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raja.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Perubahan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ini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menyebabkan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aset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takberwujud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menjadi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lebih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penting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daripada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aset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Calibri"/>
                        </a:rPr>
                        <a:t>berwujud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PT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Mitra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Adiperkasa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Tbk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merupakan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perusahaan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ritel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besar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dengan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sasaran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pasar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masyarakat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menengah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atas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Indonesia.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Strategi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PT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Mitra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Adiperkasa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Tbk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adalah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memberikan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pengalaman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suasana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belanja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aman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tenang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kepada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konsumennya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 </a:t>
                      </a: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US" sz="1800" b="0" baseline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Aset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takberwujud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dimiliki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oleh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PT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Mitra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Adiperkasa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antaranya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goodwill,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merek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dagang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lisensi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dan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waralaba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memiliki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nilai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moneter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yang </a:t>
                      </a: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besar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 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id-ID" sz="1400" b="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1670" y="2709867"/>
            <a:ext cx="5357850" cy="1362075"/>
          </a:xfrm>
        </p:spPr>
        <p:txBody>
          <a:bodyPr/>
          <a:lstStyle/>
          <a:p>
            <a:r>
              <a:rPr lang="id-ID" sz="5400" u="sng" dirty="0" smtClean="0">
                <a:solidFill>
                  <a:srgbClr val="CC0099"/>
                </a:solidFill>
              </a:rPr>
              <a:t>TERIMA KASIH</a:t>
            </a:r>
            <a:endParaRPr lang="en-US" sz="5400" u="sng" dirty="0">
              <a:solidFill>
                <a:srgbClr val="CC00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17DDB-6779-4320-89F1-0A441ABEDE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285720" y="150793"/>
            <a:ext cx="8229600" cy="563563"/>
          </a:xfrm>
        </p:spPr>
        <p:txBody>
          <a:bodyPr/>
          <a:lstStyle/>
          <a:p>
            <a:r>
              <a:rPr lang="en-GB" sz="3000" dirty="0" smtClean="0"/>
              <a:t>Agenda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idx="1"/>
          </p:nvPr>
        </p:nvSpPr>
        <p:spPr>
          <a:xfrm>
            <a:off x="381000" y="1476396"/>
            <a:ext cx="8305800" cy="49530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 smtClean="0"/>
              <a:t>Definisi</a:t>
            </a:r>
            <a:r>
              <a:rPr lang="en-US" sz="2200" b="1" dirty="0" smtClean="0"/>
              <a:t> </a:t>
            </a:r>
            <a:endParaRPr lang="en-US" sz="2200" b="1" dirty="0" smtClean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 err="1" smtClean="0"/>
              <a:t>Definisi</a:t>
            </a:r>
            <a:r>
              <a:rPr lang="en-US" sz="1800" b="1" dirty="0" smtClean="0"/>
              <a:t> </a:t>
            </a:r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 err="1" smtClean="0"/>
              <a:t>Karakteristik</a:t>
            </a:r>
            <a:endParaRPr lang="en-US" sz="18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 smtClean="0"/>
              <a:t>Pengakuan</a:t>
            </a:r>
            <a:endParaRPr lang="en-US" sz="2200" b="1" dirty="0" smtClean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 err="1" smtClean="0"/>
              <a:t>Perolehan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Terpisaah</a:t>
            </a:r>
            <a:endParaRPr lang="en-US" sz="1800" b="1" dirty="0" smtClean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 err="1" smtClean="0"/>
              <a:t>Akuisisi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sebagai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Bagian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Kombinasi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Bisnis</a:t>
            </a:r>
            <a:endParaRPr lang="en-US" sz="1800" b="1" dirty="0" smtClean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 err="1" smtClean="0"/>
              <a:t>Akuisisi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Hibah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Pemerintah</a:t>
            </a:r>
            <a:endParaRPr lang="en-US" sz="1800" b="1" dirty="0" smtClean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 err="1" smtClean="0"/>
              <a:t>Pertukaran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Aset</a:t>
            </a:r>
            <a:endParaRPr lang="en-US" sz="1800" b="1" dirty="0" smtClean="0"/>
          </a:p>
          <a:p>
            <a:pPr marL="857250" lvl="1" indent="-457200">
              <a:spcBef>
                <a:spcPts val="600"/>
              </a:spcBef>
              <a:buFont typeface="+mj-lt"/>
              <a:buAutoNum type="alphaUcPeriod"/>
            </a:pPr>
            <a:r>
              <a:rPr lang="en-US" sz="1800" b="1" dirty="0" err="1" smtClean="0"/>
              <a:t>Aset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Takberwujud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Dihasilkan</a:t>
            </a:r>
            <a:r>
              <a:rPr lang="en-US" sz="1800" b="1" dirty="0" smtClean="0"/>
              <a:t> Internal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 smtClean="0"/>
              <a:t>Pengukuran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Awal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 smtClean="0"/>
              <a:t>Pengukuran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Setelahnya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 smtClean="0"/>
              <a:t>Penghentian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Pengakuan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en-US" sz="2200" b="1" dirty="0" err="1" smtClean="0"/>
              <a:t>Penyajian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Pengungkapan</a:t>
            </a:r>
            <a:endParaRPr lang="en-US" sz="2200" b="1" dirty="0" smtClean="0"/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endParaRPr lang="id-ID" sz="22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0511-0903-2623-1938_Handyman_Holding_a_Bunch_of_Tools_clipart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836646"/>
            <a:ext cx="2150377" cy="202135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150793"/>
            <a:ext cx="8229600" cy="563563"/>
          </a:xfrm>
        </p:spPr>
        <p:txBody>
          <a:bodyPr/>
          <a:lstStyle/>
          <a:p>
            <a:pPr indent="0" eaLnBrk="1" hangingPunct="1"/>
            <a:r>
              <a:rPr lang="en-US" sz="3000" dirty="0" err="1" smtClean="0"/>
              <a:t>Definisi</a:t>
            </a:r>
            <a:r>
              <a:rPr lang="en-US" sz="3000" dirty="0" smtClean="0"/>
              <a:t> </a:t>
            </a:r>
            <a:r>
              <a:rPr lang="en-US" sz="3000" dirty="0" err="1" smtClean="0"/>
              <a:t>dan</a:t>
            </a:r>
            <a:r>
              <a:rPr lang="en-US" sz="3000" dirty="0" smtClean="0"/>
              <a:t> </a:t>
            </a:r>
            <a:r>
              <a:rPr lang="en-US" sz="3000" dirty="0" err="1" smtClean="0"/>
              <a:t>Karakteristik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714348" y="2786058"/>
          <a:ext cx="7500990" cy="128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4157664" y="2214554"/>
            <a:ext cx="557212" cy="464343"/>
            <a:chOff x="1132818" y="1315640"/>
            <a:chExt cx="557212" cy="464343"/>
          </a:xfrm>
        </p:grpSpPr>
        <p:sp>
          <p:nvSpPr>
            <p:cNvPr id="16" name="Right Arrow 15"/>
            <p:cNvSpPr/>
            <p:nvPr/>
          </p:nvSpPr>
          <p:spPr>
            <a:xfrm rot="5400000">
              <a:off x="1179252" y="1269206"/>
              <a:ext cx="464343" cy="5572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/>
            <p:nvPr/>
          </p:nvSpPr>
          <p:spPr>
            <a:xfrm>
              <a:off x="1244260" y="1315641"/>
              <a:ext cx="334328" cy="325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200" b="1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28662" y="1357298"/>
            <a:ext cx="7500990" cy="738664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Dot"/>
          </a:ln>
          <a:effectLst/>
        </p:spPr>
        <p:txBody>
          <a:bodyPr wrap="square" rtlCol="0">
            <a:spAutoFit/>
          </a:bodyPr>
          <a:lstStyle/>
          <a:p>
            <a:r>
              <a:rPr lang="en-US" sz="2100" i="1" dirty="0" err="1" smtClean="0"/>
              <a:t>Aset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nonmoneter</a:t>
            </a:r>
            <a:r>
              <a:rPr lang="en-US" sz="2100" i="1" dirty="0" smtClean="0"/>
              <a:t> yang </a:t>
            </a:r>
            <a:r>
              <a:rPr lang="en-US" sz="2100" i="1" dirty="0" err="1" smtClean="0"/>
              <a:t>dapat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diidentifikasi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tanpa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wujud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fisik</a:t>
            </a:r>
            <a:r>
              <a:rPr lang="en-US" sz="2100" i="1" dirty="0" smtClean="0"/>
              <a:t> .</a:t>
            </a:r>
          </a:p>
          <a:p>
            <a:r>
              <a:rPr lang="en-US" sz="2100" i="1" dirty="0" smtClean="0"/>
              <a:t>(PSAK 19 R 2010)</a:t>
            </a:r>
            <a:endParaRPr lang="en-US" sz="2100" i="1" dirty="0">
              <a:latin typeface="+mj-lt"/>
            </a:endParaRPr>
          </a:p>
        </p:txBody>
      </p:sp>
      <p:graphicFrame>
        <p:nvGraphicFramePr>
          <p:cNvPr id="25" name="Content Placeholder 7"/>
          <p:cNvGraphicFramePr>
            <a:graphicFrameLocks/>
          </p:cNvGraphicFramePr>
          <p:nvPr/>
        </p:nvGraphicFramePr>
        <p:xfrm>
          <a:off x="714348" y="4214818"/>
          <a:ext cx="7500990" cy="128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7" name="Content Placeholder 7"/>
          <p:cNvGraphicFramePr>
            <a:graphicFrameLocks/>
          </p:cNvGraphicFramePr>
          <p:nvPr/>
        </p:nvGraphicFramePr>
        <p:xfrm>
          <a:off x="714348" y="5643578"/>
          <a:ext cx="750099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201142"/>
            <a:ext cx="8319298" cy="563563"/>
          </a:xfrm>
        </p:spPr>
        <p:txBody>
          <a:bodyPr/>
          <a:lstStyle/>
          <a:p>
            <a:pPr indent="0" eaLnBrk="1" hangingPunct="1"/>
            <a:r>
              <a:rPr lang="en-US" sz="3000" dirty="0" err="1" smtClean="0"/>
              <a:t>Pengakuan</a:t>
            </a:r>
            <a:r>
              <a:rPr lang="en-US" sz="3000" dirty="0" smtClean="0"/>
              <a:t> </a:t>
            </a:r>
            <a:r>
              <a:rPr lang="en-US" sz="3000" dirty="0" err="1" smtClean="0"/>
              <a:t>Awal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14876" y="128586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Syarat</a:t>
            </a:r>
            <a:r>
              <a:rPr lang="en-US" sz="2800" dirty="0" smtClean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Pengakuan</a:t>
            </a:r>
            <a:endParaRPr lang="en-US" sz="2800" dirty="0">
              <a:solidFill>
                <a:srgbClr val="3399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2080430"/>
            <a:ext cx="678661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214414" y="2714620"/>
            <a:ext cx="678661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:</a:t>
            </a:r>
          </a:p>
          <a:p>
            <a:pPr marL="231775" indent="-231775" algn="just">
              <a:buFont typeface="Wingdings" pitchFamily="2" charset="2"/>
              <a:buChar char="ü"/>
            </a:pP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sv-SE" dirty="0" smtClean="0"/>
              <a:t>manfaat ekonomis masa depan dari aset</a:t>
            </a:r>
          </a:p>
          <a:p>
            <a:pPr marL="231775" indent="-231775" algn="just">
              <a:buFont typeface="Wingdings" pitchFamily="2" charset="2"/>
              <a:buChar char="ü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andal</a:t>
            </a:r>
            <a:endParaRPr lang="en-US" dirty="0"/>
          </a:p>
        </p:txBody>
      </p:sp>
      <p:pic>
        <p:nvPicPr>
          <p:cNvPr id="29" name="Picture 28" descr="Home_inspection_checkli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4286256"/>
            <a:ext cx="1500166" cy="15545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720" y="426310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Kemungkinan</a:t>
            </a:r>
            <a:r>
              <a:rPr lang="en-US" sz="2800" dirty="0" smtClean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 Cara </a:t>
            </a:r>
            <a:r>
              <a:rPr lang="en-US" sz="2800" dirty="0" err="1" smtClean="0">
                <a:solidFill>
                  <a:srgbClr val="3399FF"/>
                </a:solidFill>
                <a:latin typeface="Aharoni" pitchFamily="2" charset="-79"/>
                <a:cs typeface="Aharoni" pitchFamily="2" charset="-79"/>
              </a:rPr>
              <a:t>Perolehan</a:t>
            </a:r>
            <a:endParaRPr lang="en-US" sz="2800" dirty="0">
              <a:solidFill>
                <a:srgbClr val="3399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85776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Courier New" pitchFamily="49" charset="0"/>
              <a:buChar char="o"/>
            </a:pP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 smtClean="0"/>
          </a:p>
          <a:p>
            <a:pPr marL="177800" indent="-177800" algn="just">
              <a:buFont typeface="Courier New" pitchFamily="49" charset="0"/>
              <a:buChar char="o"/>
            </a:pP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177800" indent="-177800" algn="just">
              <a:buFont typeface="Courier New" pitchFamily="49" charset="0"/>
              <a:buChar char="o"/>
            </a:pPr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hibah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pPr marL="177800" indent="-177800" algn="just">
              <a:buFont typeface="Courier New" pitchFamily="49" charset="0"/>
              <a:buChar char="o"/>
            </a:pPr>
            <a:r>
              <a:rPr lang="en-US" dirty="0" err="1" smtClean="0"/>
              <a:t>Pertukaran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endParaRPr lang="en-US" dirty="0" smtClean="0"/>
          </a:p>
          <a:p>
            <a:pPr marL="177800" indent="-177800" algn="just">
              <a:buFont typeface="Courier New" pitchFamily="49" charset="0"/>
              <a:buChar char="o"/>
            </a:pP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internal (</a:t>
            </a:r>
            <a:r>
              <a:rPr lang="en-US" i="1" dirty="0" smtClean="0"/>
              <a:t>goodwill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aset</a:t>
            </a:r>
            <a:r>
              <a:rPr lang="en-US" i="1" dirty="0" smtClean="0"/>
              <a:t> </a:t>
            </a:r>
            <a:r>
              <a:rPr lang="en-US" i="1" dirty="0" err="1" smtClean="0"/>
              <a:t>takberwujud</a:t>
            </a:r>
            <a:r>
              <a:rPr lang="en-US" i="1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578" y="6465911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8586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Perolehan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Terpisah</a:t>
            </a:r>
            <a:endParaRPr lang="en-US" sz="2400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142876" y="201142"/>
            <a:ext cx="885828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201142"/>
            <a:ext cx="8319298" cy="563563"/>
          </a:xfrm>
        </p:spPr>
        <p:txBody>
          <a:bodyPr/>
          <a:lstStyle/>
          <a:p>
            <a:pPr indent="0" eaLnBrk="1" hangingPunct="1"/>
            <a:r>
              <a:rPr lang="en-US" sz="3000" dirty="0" err="1" smtClean="0"/>
              <a:t>Pengakuan</a:t>
            </a:r>
            <a:r>
              <a:rPr lang="en-US" sz="3000" dirty="0" smtClean="0"/>
              <a:t> </a:t>
            </a:r>
            <a:r>
              <a:rPr lang="en-US" sz="3000" dirty="0" err="1" smtClean="0"/>
              <a:t>Awal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1785926"/>
            <a:ext cx="8358246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Harga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sv-SE" dirty="0" smtClean="0"/>
              <a:t>termasuk bea impor dan pajak yang tidak dapat dikembalikan, </a:t>
            </a:r>
            <a:r>
              <a:rPr lang="en-US" dirty="0" err="1" smtClean="0"/>
              <a:t>dikurangi</a:t>
            </a:r>
            <a:r>
              <a:rPr lang="en-US" dirty="0" smtClean="0"/>
              <a:t> </a:t>
            </a:r>
            <a:r>
              <a:rPr lang="en-US" dirty="0" err="1" smtClean="0"/>
              <a:t>diskon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rabat</a:t>
            </a:r>
            <a:endParaRPr lang="en-US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Biaya</a:t>
            </a:r>
            <a:r>
              <a:rPr lang="en-US" b="1" dirty="0" smtClean="0"/>
              <a:t> yang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r>
              <a:rPr lang="en-US" b="1" dirty="0" smtClean="0"/>
              <a:t> 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diatribusikan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menyiapkan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4776" y="3967467"/>
            <a:ext cx="725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Akuisisi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sebagai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Bagian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dari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Kombinasi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Bisnis</a:t>
            </a:r>
            <a:endParaRPr lang="en-US" sz="2400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664" y="4540947"/>
            <a:ext cx="8358246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PSAK 22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biaya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perolehan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nilai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wajar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tanggal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akuisisi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takberwujud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aktif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harga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pasar</a:t>
            </a:r>
            <a:endParaRPr lang="en-US" dirty="0" smtClean="0">
              <a:sym typeface="Wingdings" pitchFamily="2" charset="2"/>
            </a:endParaRPr>
          </a:p>
          <a:p>
            <a:pPr marL="287338" indent="-287338" algn="just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Jika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aset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takberwujud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aktif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/>
              <a:t>jumlah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dibayarkan</a:t>
            </a:r>
            <a:r>
              <a:rPr lang="en-US" dirty="0" smtClean="0"/>
              <a:t> </a:t>
            </a:r>
            <a:r>
              <a:rPr lang="fi-FI" dirty="0" smtClean="0"/>
              <a:t>perusahaan dalam transaksi normal pada tanggal akuisisi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287338" indent="-287338" algn="just"/>
            <a:endParaRPr lang="en-US" dirty="0" smtClean="0">
              <a:sym typeface="Wingdings" pitchFamily="2" charset="2"/>
            </a:endParaRPr>
          </a:p>
          <a:p>
            <a:pPr algn="just"/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goodwill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perolehan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[at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andal</a:t>
            </a:r>
            <a:r>
              <a:rPr lang="en-US" dirty="0" smtClean="0"/>
              <a:t> (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goodwill</a:t>
            </a:r>
            <a:r>
              <a:rPr lang="en-US" dirty="0" smtClean="0"/>
              <a:t>)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6578" y="6465911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42873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Akuisisi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Hibah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Pemerintah</a:t>
            </a:r>
            <a:endParaRPr lang="en-US" sz="2400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142876" y="201142"/>
            <a:ext cx="885828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CCFF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58" y="201142"/>
            <a:ext cx="8319298" cy="563563"/>
          </a:xfrm>
        </p:spPr>
        <p:txBody>
          <a:bodyPr/>
          <a:lstStyle/>
          <a:p>
            <a:pPr indent="0" eaLnBrk="1" hangingPunct="1"/>
            <a:r>
              <a:rPr lang="en-US" sz="3000" dirty="0" err="1" smtClean="0"/>
              <a:t>Pengakuan</a:t>
            </a:r>
            <a:r>
              <a:rPr lang="en-US" sz="3000" dirty="0" smtClean="0"/>
              <a:t> </a:t>
            </a:r>
            <a:r>
              <a:rPr lang="en-US" sz="3000" dirty="0" err="1" smtClean="0"/>
              <a:t>Awal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2000240"/>
            <a:ext cx="8358246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wajar</a:t>
            </a:r>
            <a:endParaRPr lang="en-US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Nilai</a:t>
            </a:r>
            <a:r>
              <a:rPr lang="en-US" b="1" dirty="0" smtClean="0"/>
              <a:t> nominal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takberwujud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hibah</a:t>
            </a:r>
            <a:r>
              <a:rPr lang="en-US" b="1" dirty="0" smtClean="0"/>
              <a:t> </a:t>
            </a:r>
            <a:r>
              <a:rPr lang="en-US" b="1" dirty="0" err="1" smtClean="0"/>
              <a:t>ditambah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4776" y="3500438"/>
            <a:ext cx="7256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Pertukaran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Aset</a:t>
            </a:r>
            <a:endParaRPr lang="en-US" sz="2400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664" y="4040881"/>
            <a:ext cx="8358246" cy="20313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ym typeface="Wingdings" pitchFamily="2" charset="2"/>
              </a:rPr>
              <a:t>Diukur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nilai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wajar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kecuali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>
                <a:sym typeface="Wingdings" pitchFamily="2" charset="2"/>
              </a:rPr>
              <a:t>Transaksi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kurang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substansi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komersial</a:t>
            </a:r>
            <a:endParaRPr lang="en-US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 smtClean="0">
                <a:sym typeface="Wingdings" pitchFamily="2" charset="2"/>
              </a:rPr>
              <a:t>Nilai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wajar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aset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diterima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dilepaskan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diukur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andal</a:t>
            </a:r>
            <a:endParaRPr lang="en-US" dirty="0" smtClean="0">
              <a:sym typeface="Wingdings" pitchFamily="2" charset="2"/>
            </a:endParaRPr>
          </a:p>
          <a:p>
            <a:pPr marL="342900" indent="-342900"/>
            <a:endParaRPr lang="en-US" dirty="0" smtClean="0">
              <a:sym typeface="Wingdings" pitchFamily="2" charset="2"/>
            </a:endParaRPr>
          </a:p>
          <a:p>
            <a:pPr algn="just"/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mengetahui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substansi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komersial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entitas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sejauh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sz="3000" dirty="0" err="1" smtClean="0"/>
              <a:t>Pengakuan</a:t>
            </a:r>
            <a:r>
              <a:rPr lang="en-US" sz="3000" dirty="0" smtClean="0"/>
              <a:t> </a:t>
            </a:r>
            <a:r>
              <a:rPr lang="en-US" sz="3000" dirty="0" err="1" smtClean="0"/>
              <a:t>Awal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20694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5720" y="1357298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Aset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Takberwujud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Dihasilkan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secara</a:t>
            </a:r>
            <a:r>
              <a:rPr lang="en-US" sz="2400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Internal</a:t>
            </a:r>
            <a:endParaRPr lang="en-US" sz="2400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file-Cabi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0726"/>
            <a:ext cx="1515832" cy="1357274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3170427">
            <a:off x="371744" y="5444228"/>
            <a:ext cx="1649123" cy="912993"/>
          </a:xfrm>
          <a:prstGeom prst="triangle">
            <a:avLst>
              <a:gd name="adj" fmla="val 5358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57258" y="2071678"/>
            <a:ext cx="6929518" cy="3416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wajar</a:t>
            </a:r>
            <a:endParaRPr lang="en-US" dirty="0" smtClean="0"/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Nilai</a:t>
            </a:r>
            <a:r>
              <a:rPr lang="en-US" b="1" dirty="0" smtClean="0"/>
              <a:t> nominal </a:t>
            </a:r>
            <a:r>
              <a:rPr lang="en-US" b="1" dirty="0" err="1" smtClean="0"/>
              <a:t>aset</a:t>
            </a:r>
            <a:r>
              <a:rPr lang="en-US" b="1" dirty="0" smtClean="0"/>
              <a:t> </a:t>
            </a:r>
            <a:r>
              <a:rPr lang="en-US" b="1" dirty="0" err="1" smtClean="0"/>
              <a:t>takberwujud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hibah</a:t>
            </a:r>
            <a:r>
              <a:rPr lang="en-US" b="1" dirty="0" smtClean="0"/>
              <a:t> </a:t>
            </a:r>
            <a:r>
              <a:rPr lang="en-US" b="1" dirty="0" err="1" smtClean="0"/>
              <a:t>ditambah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err="1" smtClean="0"/>
              <a:t>langsung</a:t>
            </a:r>
            <a:endParaRPr lang="en-US" b="1" dirty="0" smtClean="0"/>
          </a:p>
          <a:p>
            <a:pPr marL="342900" indent="-342900" algn="just"/>
            <a:endParaRPr lang="en-US" b="1" dirty="0" smtClean="0"/>
          </a:p>
          <a:p>
            <a:pPr marL="342900" indent="-342900" algn="just"/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Tahapan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penelitian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orisinal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dan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terencana</a:t>
            </a:r>
            <a:r>
              <a:rPr lang="en-US" b="1" dirty="0" smtClean="0">
                <a:sym typeface="Wingdings" pitchFamily="2" charset="2"/>
              </a:rPr>
              <a:t>. </a:t>
            </a:r>
            <a:r>
              <a:rPr lang="en-US" b="1" dirty="0" err="1" smtClean="0">
                <a:sym typeface="Wingdings" pitchFamily="2" charset="2"/>
              </a:rPr>
              <a:t>Biaya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yang </a:t>
            </a:r>
            <a:r>
              <a:rPr lang="en-US" dirty="0" err="1" smtClean="0">
                <a:sym typeface="Wingdings" pitchFamily="2" charset="2"/>
              </a:rPr>
              <a:t>muncul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dibebankan</a:t>
            </a:r>
            <a:endParaRPr lang="en-US" b="1" dirty="0" smtClean="0">
              <a:sym typeface="Wingdings" pitchFamily="2" charset="2"/>
            </a:endParaRPr>
          </a:p>
          <a:p>
            <a:pPr marL="342900" indent="-342900" algn="just">
              <a:buFont typeface="+mj-lt"/>
              <a:buAutoNum type="alphaLcPeriod"/>
            </a:pPr>
            <a:r>
              <a:rPr lang="en-US" b="1" dirty="0" err="1" smtClean="0"/>
              <a:t>Tahapan</a:t>
            </a:r>
            <a:r>
              <a:rPr lang="en-US" b="1" dirty="0" smtClean="0"/>
              <a:t> </a:t>
            </a:r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fi-FI" dirty="0" smtClean="0"/>
              <a:t>penerapan temuan penelitian atau pengetahuan lainnya pada suatu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.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b="1" dirty="0" err="1" smtClean="0"/>
              <a:t>dikapitalisasi</a:t>
            </a:r>
            <a:r>
              <a:rPr lang="en-US" b="1" dirty="0" smtClean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sv-SE" dirty="0" smtClean="0"/>
              <a:t>manfaat ekonomi masa depan kemungkinan besar akan diterima.</a:t>
            </a:r>
            <a:endParaRPr lang="en-US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46856" y="201142"/>
            <a:ext cx="8229600" cy="563563"/>
          </a:xfrm>
        </p:spPr>
        <p:txBody>
          <a:bodyPr/>
          <a:lstStyle/>
          <a:p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sz="3000" dirty="0" smtClean="0">
              <a:solidFill>
                <a:srgbClr val="FFCCFF"/>
              </a:solidFill>
              <a:latin typeface="Arial Narrow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56785"/>
            <a:ext cx="2133600" cy="320675"/>
          </a:xfrm>
        </p:spPr>
        <p:txBody>
          <a:bodyPr/>
          <a:lstStyle/>
          <a:p>
            <a:pPr>
              <a:defRPr/>
            </a:pPr>
            <a:fld id="{837C2901-D43A-4637-8F1B-D3356640B2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7158" y="135729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pengakuan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kapitalisasi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8596" y="1857364"/>
            <a:ext cx="807249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Kelayakan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dijual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8596" y="2643182"/>
            <a:ext cx="8072494" cy="57150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Niat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menyelesaikan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tersebut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menggunakannya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menjualnya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1794" y="3429000"/>
            <a:ext cx="8072494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r>
              <a:rPr lang="en-US" dirty="0" smtClean="0"/>
              <a:t> </a:t>
            </a:r>
            <a:r>
              <a:rPr lang="en-US" dirty="0" err="1" smtClean="0"/>
              <a:t>takberwujud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42244" y="4143380"/>
            <a:ext cx="8072494" cy="57150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 smtClean="0">
                <a:solidFill>
                  <a:schemeClr val="tx1"/>
                </a:solidFill>
              </a:rPr>
              <a:t>Bagaimana aset takberwujud akan menghasilkan kemungkinan besar manfaat </a:t>
            </a:r>
            <a:r>
              <a:rPr lang="sv-SE" dirty="0" smtClean="0">
                <a:solidFill>
                  <a:schemeClr val="tx1"/>
                </a:solidFill>
              </a:rPr>
              <a:t>ekonomis </a:t>
            </a:r>
            <a:r>
              <a:rPr lang="en-US" dirty="0" err="1" smtClean="0">
                <a:solidFill>
                  <a:schemeClr val="tx1"/>
                </a:solidFill>
              </a:rPr>
              <a:t>masa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depan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244" y="4857760"/>
            <a:ext cx="807249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Tersedianya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teknis</a:t>
            </a:r>
            <a:r>
              <a:rPr lang="en-US" dirty="0" smtClean="0"/>
              <a:t>, </a:t>
            </a:r>
            <a:r>
              <a:rPr lang="en-US" dirty="0" err="1" smtClean="0"/>
              <a:t>keuangan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aset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8596" y="5786454"/>
            <a:ext cx="8072494" cy="57150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Kemampuan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mengukur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andal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pengeluaran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terkait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takberwujud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selama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pengembangannya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5720" y="1357298"/>
            <a:ext cx="8429684" cy="52149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5l">
  <a:themeElements>
    <a:clrScheme name="Office Them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Template1</Template>
  <TotalTime>5196</TotalTime>
  <Words>1367</Words>
  <Application>Microsoft Office PowerPoint</Application>
  <PresentationFormat>On-screen Show (4:3)</PresentationFormat>
  <Paragraphs>176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cdb2004165l</vt:lpstr>
      <vt:lpstr>Image</vt:lpstr>
      <vt:lpstr>BAB 9</vt:lpstr>
      <vt:lpstr>Ilustrasi Pembuka</vt:lpstr>
      <vt:lpstr>Agenda</vt:lpstr>
      <vt:lpstr>Definisi dan Karakteristik</vt:lpstr>
      <vt:lpstr>Pengakuan Awal</vt:lpstr>
      <vt:lpstr>Pengakuan Awal</vt:lpstr>
      <vt:lpstr>Pengakuan Awal</vt:lpstr>
      <vt:lpstr>Pengakuan Awal</vt:lpstr>
      <vt:lpstr>Pengakuan Awal</vt:lpstr>
      <vt:lpstr>Pengakuan Awal</vt:lpstr>
      <vt:lpstr>Pengukuran Setelah Perolehan</vt:lpstr>
      <vt:lpstr>Pengukuran Setelah Perolehan – Model Revaluasi</vt:lpstr>
      <vt:lpstr>Amortisasi</vt:lpstr>
      <vt:lpstr>Amortisasi</vt:lpstr>
      <vt:lpstr>Amortisasi</vt:lpstr>
      <vt:lpstr>Penghentian Pengakuan</vt:lpstr>
      <vt:lpstr>Penyajian</vt:lpstr>
      <vt:lpstr>Pengungkapan</vt:lpstr>
      <vt:lpstr>Pengungkapan 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PERISTIWA SETELAH TANGGAL NERACA</dc:title>
  <dc:creator>Manager Teknis</dc:creator>
  <cp:lastModifiedBy>niapramitas</cp:lastModifiedBy>
  <cp:revision>380</cp:revision>
  <dcterms:created xsi:type="dcterms:W3CDTF">2010-02-16T14:58:04Z</dcterms:created>
  <dcterms:modified xsi:type="dcterms:W3CDTF">2012-09-22T06:12:02Z</dcterms:modified>
</cp:coreProperties>
</file>