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5"/>
  </p:notesMasterIdLst>
  <p:handoutMasterIdLst>
    <p:handoutMasterId r:id="rId66"/>
  </p:handoutMasterIdLst>
  <p:sldIdLst>
    <p:sldId id="447" r:id="rId2"/>
    <p:sldId id="402" r:id="rId3"/>
    <p:sldId id="403" r:id="rId4"/>
    <p:sldId id="347" r:id="rId5"/>
    <p:sldId id="412" r:id="rId6"/>
    <p:sldId id="405" r:id="rId7"/>
    <p:sldId id="393" r:id="rId8"/>
    <p:sldId id="356" r:id="rId9"/>
    <p:sldId id="349" r:id="rId10"/>
    <p:sldId id="406" r:id="rId11"/>
    <p:sldId id="350" r:id="rId12"/>
    <p:sldId id="407" r:id="rId13"/>
    <p:sldId id="379" r:id="rId14"/>
    <p:sldId id="357" r:id="rId15"/>
    <p:sldId id="413" r:id="rId16"/>
    <p:sldId id="415" r:id="rId17"/>
    <p:sldId id="416" r:id="rId18"/>
    <p:sldId id="417" r:id="rId19"/>
    <p:sldId id="418" r:id="rId20"/>
    <p:sldId id="419" r:id="rId21"/>
    <p:sldId id="420" r:id="rId22"/>
    <p:sldId id="421" r:id="rId23"/>
    <p:sldId id="422" r:id="rId24"/>
    <p:sldId id="423" r:id="rId25"/>
    <p:sldId id="424" r:id="rId26"/>
    <p:sldId id="425" r:id="rId27"/>
    <p:sldId id="426" r:id="rId28"/>
    <p:sldId id="427" r:id="rId29"/>
    <p:sldId id="408" r:id="rId30"/>
    <p:sldId id="428" r:id="rId31"/>
    <p:sldId id="429" r:id="rId32"/>
    <p:sldId id="430" r:id="rId33"/>
    <p:sldId id="431" r:id="rId34"/>
    <p:sldId id="432" r:id="rId35"/>
    <p:sldId id="433" r:id="rId36"/>
    <p:sldId id="375" r:id="rId37"/>
    <p:sldId id="398" r:id="rId38"/>
    <p:sldId id="399" r:id="rId39"/>
    <p:sldId id="409" r:id="rId40"/>
    <p:sldId id="368" r:id="rId41"/>
    <p:sldId id="369" r:id="rId42"/>
    <p:sldId id="371" r:id="rId43"/>
    <p:sldId id="410" r:id="rId44"/>
    <p:sldId id="381" r:id="rId45"/>
    <p:sldId id="434" r:id="rId46"/>
    <p:sldId id="382" r:id="rId47"/>
    <p:sldId id="435" r:id="rId48"/>
    <p:sldId id="383" r:id="rId49"/>
    <p:sldId id="436" r:id="rId50"/>
    <p:sldId id="372" r:id="rId51"/>
    <p:sldId id="411" r:id="rId52"/>
    <p:sldId id="373" r:id="rId53"/>
    <p:sldId id="374" r:id="rId54"/>
    <p:sldId id="437" r:id="rId55"/>
    <p:sldId id="438" r:id="rId56"/>
    <p:sldId id="439" r:id="rId57"/>
    <p:sldId id="440" r:id="rId58"/>
    <p:sldId id="441" r:id="rId59"/>
    <p:sldId id="442" r:id="rId60"/>
    <p:sldId id="443" r:id="rId61"/>
    <p:sldId id="444" r:id="rId62"/>
    <p:sldId id="445" r:id="rId63"/>
    <p:sldId id="446" r:id="rId64"/>
  </p:sldIdLst>
  <p:sldSz cx="9144000" cy="6858000" type="screen4x3"/>
  <p:notesSz cx="7004050" cy="929005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AF2F0"/>
    <a:srgbClr val="DDF7F6"/>
    <a:srgbClr val="BCEFEE"/>
    <a:srgbClr val="F9EFA5"/>
    <a:srgbClr val="D0B636"/>
    <a:srgbClr val="E5C44D"/>
    <a:srgbClr val="F2DD40"/>
    <a:srgbClr val="336699"/>
    <a:srgbClr val="FFFFC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671" autoAdjust="0"/>
  </p:normalViewPr>
  <p:slideViewPr>
    <p:cSldViewPr>
      <p:cViewPr>
        <p:scale>
          <a:sx n="90" d="100"/>
          <a:sy n="90" d="100"/>
        </p:scale>
        <p:origin x="-594" y="-55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Lst>
  </p:outlineViewPr>
  <p:notesTextViewPr>
    <p:cViewPr>
      <p:scale>
        <a:sx n="100" d="100"/>
        <a:sy n="100" d="100"/>
      </p:scale>
      <p:origin x="0" y="0"/>
    </p:cViewPr>
  </p:notesTextViewPr>
  <p:sorterViewPr>
    <p:cViewPr>
      <p:scale>
        <a:sx n="100" d="100"/>
        <a:sy n="100" d="100"/>
      </p:scale>
      <p:origin x="0" y="12252"/>
    </p:cViewPr>
  </p:sorterViewPr>
  <p:notesViewPr>
    <p:cSldViewPr>
      <p:cViewPr>
        <p:scale>
          <a:sx n="75" d="100"/>
          <a:sy n="75" d="100"/>
        </p:scale>
        <p:origin x="-2406" y="-246"/>
      </p:cViewPr>
      <p:guideLst>
        <p:guide orient="horz" pos="2926"/>
        <p:guide pos="22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_rels/viewProps.xml.rels><?xml version="1.0" encoding="UTF-8" standalone="yes"?>
<Relationships xmlns="http://schemas.openxmlformats.org/package/2006/relationships"><Relationship Id="rId13" Type="http://schemas.openxmlformats.org/officeDocument/2006/relationships/slide" Target="slides/slide17.xml"/><Relationship Id="rId18" Type="http://schemas.openxmlformats.org/officeDocument/2006/relationships/slide" Target="slides/slide23.xml"/><Relationship Id="rId26" Type="http://schemas.openxmlformats.org/officeDocument/2006/relationships/slide" Target="slides/slide32.xml"/><Relationship Id="rId39" Type="http://schemas.openxmlformats.org/officeDocument/2006/relationships/slide" Target="slides/slide45.xml"/><Relationship Id="rId21" Type="http://schemas.openxmlformats.org/officeDocument/2006/relationships/slide" Target="slides/slide26.xml"/><Relationship Id="rId34" Type="http://schemas.openxmlformats.org/officeDocument/2006/relationships/slide" Target="slides/slide40.xml"/><Relationship Id="rId42" Type="http://schemas.openxmlformats.org/officeDocument/2006/relationships/slide" Target="slides/slide48.xml"/><Relationship Id="rId47" Type="http://schemas.openxmlformats.org/officeDocument/2006/relationships/slide" Target="slides/slide53.xml"/><Relationship Id="rId50" Type="http://schemas.openxmlformats.org/officeDocument/2006/relationships/slide" Target="slides/slide57.xml"/><Relationship Id="rId55" Type="http://schemas.openxmlformats.org/officeDocument/2006/relationships/slide" Target="slides/slide62.xml"/><Relationship Id="rId7" Type="http://schemas.openxmlformats.org/officeDocument/2006/relationships/slide" Target="slides/slide10.xml"/><Relationship Id="rId12" Type="http://schemas.openxmlformats.org/officeDocument/2006/relationships/slide" Target="slides/slide16.xml"/><Relationship Id="rId17" Type="http://schemas.openxmlformats.org/officeDocument/2006/relationships/slide" Target="slides/slide22.xml"/><Relationship Id="rId25" Type="http://schemas.openxmlformats.org/officeDocument/2006/relationships/slide" Target="slides/slide31.xml"/><Relationship Id="rId33" Type="http://schemas.openxmlformats.org/officeDocument/2006/relationships/slide" Target="slides/slide39.xml"/><Relationship Id="rId38" Type="http://schemas.openxmlformats.org/officeDocument/2006/relationships/slide" Target="slides/slide44.xml"/><Relationship Id="rId46" Type="http://schemas.openxmlformats.org/officeDocument/2006/relationships/slide" Target="slides/slide52.xml"/><Relationship Id="rId2" Type="http://schemas.openxmlformats.org/officeDocument/2006/relationships/slide" Target="slides/slide4.xml"/><Relationship Id="rId16" Type="http://schemas.openxmlformats.org/officeDocument/2006/relationships/slide" Target="slides/slide21.xml"/><Relationship Id="rId20" Type="http://schemas.openxmlformats.org/officeDocument/2006/relationships/slide" Target="slides/slide25.xml"/><Relationship Id="rId29" Type="http://schemas.openxmlformats.org/officeDocument/2006/relationships/slide" Target="slides/slide35.xml"/><Relationship Id="rId41" Type="http://schemas.openxmlformats.org/officeDocument/2006/relationships/slide" Target="slides/slide47.xml"/><Relationship Id="rId54" Type="http://schemas.openxmlformats.org/officeDocument/2006/relationships/slide" Target="slides/slide61.xml"/><Relationship Id="rId1" Type="http://schemas.openxmlformats.org/officeDocument/2006/relationships/slide" Target="slides/slide3.xml"/><Relationship Id="rId6" Type="http://schemas.openxmlformats.org/officeDocument/2006/relationships/slide" Target="slides/slide8.xml"/><Relationship Id="rId11" Type="http://schemas.openxmlformats.org/officeDocument/2006/relationships/slide" Target="slides/slide14.xml"/><Relationship Id="rId24" Type="http://schemas.openxmlformats.org/officeDocument/2006/relationships/slide" Target="slides/slide29.xml"/><Relationship Id="rId32" Type="http://schemas.openxmlformats.org/officeDocument/2006/relationships/slide" Target="slides/slide38.xml"/><Relationship Id="rId37" Type="http://schemas.openxmlformats.org/officeDocument/2006/relationships/slide" Target="slides/slide43.xml"/><Relationship Id="rId40" Type="http://schemas.openxmlformats.org/officeDocument/2006/relationships/slide" Target="slides/slide46.xml"/><Relationship Id="rId45" Type="http://schemas.openxmlformats.org/officeDocument/2006/relationships/slide" Target="slides/slide51.xml"/><Relationship Id="rId53" Type="http://schemas.openxmlformats.org/officeDocument/2006/relationships/slide" Target="slides/slide60.xml"/><Relationship Id="rId5" Type="http://schemas.openxmlformats.org/officeDocument/2006/relationships/slide" Target="slides/slide7.xml"/><Relationship Id="rId15" Type="http://schemas.openxmlformats.org/officeDocument/2006/relationships/slide" Target="slides/slide19.xml"/><Relationship Id="rId23" Type="http://schemas.openxmlformats.org/officeDocument/2006/relationships/slide" Target="slides/slide28.xml"/><Relationship Id="rId28" Type="http://schemas.openxmlformats.org/officeDocument/2006/relationships/slide" Target="slides/slide34.xml"/><Relationship Id="rId36" Type="http://schemas.openxmlformats.org/officeDocument/2006/relationships/slide" Target="slides/slide42.xml"/><Relationship Id="rId49" Type="http://schemas.openxmlformats.org/officeDocument/2006/relationships/slide" Target="slides/slide56.xml"/><Relationship Id="rId10" Type="http://schemas.openxmlformats.org/officeDocument/2006/relationships/slide" Target="slides/slide13.xml"/><Relationship Id="rId19" Type="http://schemas.openxmlformats.org/officeDocument/2006/relationships/slide" Target="slides/slide24.xml"/><Relationship Id="rId31" Type="http://schemas.openxmlformats.org/officeDocument/2006/relationships/slide" Target="slides/slide37.xml"/><Relationship Id="rId44" Type="http://schemas.openxmlformats.org/officeDocument/2006/relationships/slide" Target="slides/slide50.xml"/><Relationship Id="rId52" Type="http://schemas.openxmlformats.org/officeDocument/2006/relationships/slide" Target="slides/slide59.xml"/><Relationship Id="rId4" Type="http://schemas.openxmlformats.org/officeDocument/2006/relationships/slide" Target="slides/slide6.xml"/><Relationship Id="rId9" Type="http://schemas.openxmlformats.org/officeDocument/2006/relationships/slide" Target="slides/slide12.xml"/><Relationship Id="rId14" Type="http://schemas.openxmlformats.org/officeDocument/2006/relationships/slide" Target="slides/slide18.xml"/><Relationship Id="rId22" Type="http://schemas.openxmlformats.org/officeDocument/2006/relationships/slide" Target="slides/slide27.xml"/><Relationship Id="rId27" Type="http://schemas.openxmlformats.org/officeDocument/2006/relationships/slide" Target="slides/slide33.xml"/><Relationship Id="rId30" Type="http://schemas.openxmlformats.org/officeDocument/2006/relationships/slide" Target="slides/slide36.xml"/><Relationship Id="rId35" Type="http://schemas.openxmlformats.org/officeDocument/2006/relationships/slide" Target="slides/slide41.xml"/><Relationship Id="rId43" Type="http://schemas.openxmlformats.org/officeDocument/2006/relationships/slide" Target="slides/slide49.xml"/><Relationship Id="rId48" Type="http://schemas.openxmlformats.org/officeDocument/2006/relationships/slide" Target="slides/slide55.xml"/><Relationship Id="rId8" Type="http://schemas.openxmlformats.org/officeDocument/2006/relationships/slide" Target="slides/slide11.xml"/><Relationship Id="rId51" Type="http://schemas.openxmlformats.org/officeDocument/2006/relationships/slide" Target="slides/slide58.xml"/><Relationship Id="rId3"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9259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8938" y="4413250"/>
            <a:ext cx="6303962" cy="417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35" tIns="45259" rIns="92135" bIns="45259" numCol="1" anchor="t" anchorCtr="0" compatLnSpc="1">
            <a:prstTxWarp prst="textNoShape">
              <a:avLst/>
            </a:prstTxWarp>
          </a:bodyPr>
          <a:lstStyle/>
          <a:p>
            <a:pPr lvl="0"/>
            <a:r>
              <a:rPr lang="en-US" altLang="en-US" smtClean="0"/>
              <a:t>Click to edit Master notes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1" name="Rectangle 3"/>
          <p:cNvSpPr>
            <a:spLocks noGrp="1" noRot="1" noChangeAspect="1" noChangeArrowheads="1" noTextEdit="1"/>
          </p:cNvSpPr>
          <p:nvPr>
            <p:ph type="sldImg" idx="2"/>
          </p:nvPr>
        </p:nvSpPr>
        <p:spPr bwMode="auto">
          <a:xfrm>
            <a:off x="1189038" y="703263"/>
            <a:ext cx="4627562" cy="3470275"/>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5301675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92213" y="703263"/>
            <a:ext cx="4625975" cy="3470275"/>
          </a:xfrm>
          <a:ln/>
        </p:spPr>
      </p:sp>
      <p:sp>
        <p:nvSpPr>
          <p:cNvPr id="69635" name="Rectangle 4"/>
          <p:cNvSpPr>
            <a:spLocks noGrp="1" noChangeArrowheads="1"/>
          </p:cNvSpPr>
          <p:nvPr>
            <p:ph type="body" idx="1"/>
          </p:nvPr>
        </p:nvSpPr>
        <p:spPr>
          <a:noFill/>
          <a:extLst>
            <a:ext uri="{91240B29-F687-4F45-9708-019B960494DF}">
              <a14:hiddenLine xmlns:a14="http://schemas.microsoft.com/office/drawing/2010/main" w="9525">
                <a:solidFill>
                  <a:schemeClr val="tx1"/>
                </a:solidFill>
                <a:miter lim="800000"/>
                <a:headEnd/>
                <a:tailEnd/>
              </a14:hiddenLine>
            </a:ext>
          </a:extLst>
        </p:spPr>
        <p:txBody>
          <a:bodyPr lIns="92111" tIns="45248" rIns="92111" bIns="45248"/>
          <a:lstStyle/>
          <a:p>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89038" y="703263"/>
            <a:ext cx="4625975" cy="3470275"/>
          </a:xfrm>
          <a:ln/>
        </p:spPr>
      </p:sp>
      <p:sp>
        <p:nvSpPr>
          <p:cNvPr id="68611" name="Rectangle 4"/>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Rot="1" noChangeAspect="1" noChangeArrowheads="1" noTextEdit="1"/>
          </p:cNvSpPr>
          <p:nvPr>
            <p:ph type="sldImg"/>
          </p:nvPr>
        </p:nvSpPr>
        <p:spPr>
          <a:xfrm>
            <a:off x="1189038" y="703263"/>
            <a:ext cx="4625975" cy="3470275"/>
          </a:xfrm>
          <a:ln/>
        </p:spPr>
      </p:sp>
      <p:sp>
        <p:nvSpPr>
          <p:cNvPr id="28057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xfrm>
            <a:off x="1189038" y="703263"/>
            <a:ext cx="4625975" cy="3470275"/>
          </a:xfrm>
          <a:ln/>
        </p:spPr>
      </p:sp>
      <p:sp>
        <p:nvSpPr>
          <p:cNvPr id="22835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xfrm>
            <a:off x="1189038" y="703263"/>
            <a:ext cx="4625975" cy="3470275"/>
          </a:xfrm>
          <a:ln/>
        </p:spPr>
      </p:sp>
      <p:sp>
        <p:nvSpPr>
          <p:cNvPr id="21299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xfrm>
            <a:off x="1189038" y="703263"/>
            <a:ext cx="4625975" cy="3470275"/>
          </a:xfrm>
          <a:ln/>
        </p:spPr>
      </p:sp>
      <p:sp>
        <p:nvSpPr>
          <p:cNvPr id="21299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89038" y="703263"/>
            <a:ext cx="4625975" cy="3470275"/>
          </a:xfrm>
          <a:ln/>
        </p:spPr>
      </p:sp>
      <p:sp>
        <p:nvSpPr>
          <p:cNvPr id="68611" name="Rectangle 4"/>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89038" y="703263"/>
            <a:ext cx="4625975" cy="3470275"/>
          </a:xfrm>
          <a:ln/>
        </p:spPr>
      </p:sp>
      <p:sp>
        <p:nvSpPr>
          <p:cNvPr id="68611" name="Rectangle 4"/>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xfrm>
            <a:off x="1189038" y="703263"/>
            <a:ext cx="4625975" cy="3470275"/>
          </a:xfrm>
          <a:ln/>
        </p:spPr>
      </p:sp>
      <p:sp>
        <p:nvSpPr>
          <p:cNvPr id="21299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4098"/>
          <p:cNvSpPr>
            <a:spLocks noGrp="1" noRot="1" noChangeAspect="1" noChangeArrowheads="1" noTextEdit="1"/>
          </p:cNvSpPr>
          <p:nvPr>
            <p:ph type="sldImg"/>
          </p:nvPr>
        </p:nvSpPr>
        <p:spPr>
          <a:xfrm>
            <a:off x="1189038" y="703263"/>
            <a:ext cx="4625975" cy="3470275"/>
          </a:xfrm>
          <a:ln/>
        </p:spPr>
      </p:sp>
      <p:sp>
        <p:nvSpPr>
          <p:cNvPr id="208899" name="Rectangle 4099"/>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p:spPr>
        <p:txBody>
          <a:bodyPr/>
          <a:lstStyle/>
          <a:p>
            <a:pPr>
              <a:lnSpc>
                <a:spcPct val="90000"/>
              </a:lnSpc>
              <a:defRPr/>
            </a:pPr>
            <a:r>
              <a:rPr lang="en-US" dirty="0"/>
              <a:t>Assets are economic resources that provide a future benefit for a business. Most firms use the following asset accounts:</a:t>
            </a:r>
          </a:p>
          <a:p>
            <a:pPr>
              <a:lnSpc>
                <a:spcPct val="90000"/>
              </a:lnSpc>
              <a:defRPr/>
            </a:pPr>
            <a:r>
              <a:rPr lang="en-US" b="1" dirty="0"/>
              <a:t>Cash:</a:t>
            </a:r>
            <a:r>
              <a:rPr lang="en-US" dirty="0"/>
              <a:t> money and any medium of exchange including bank account balances, paper currency, coins, certificates of deposit, and checks.</a:t>
            </a:r>
          </a:p>
          <a:p>
            <a:pPr>
              <a:lnSpc>
                <a:spcPct val="90000"/>
              </a:lnSpc>
              <a:defRPr/>
            </a:pPr>
            <a:r>
              <a:rPr lang="en-US" b="1" dirty="0"/>
              <a:t>Accounts receivable</a:t>
            </a:r>
            <a:r>
              <a:rPr lang="en-US" dirty="0"/>
              <a:t>: a company sells its goods and services and receives a promise for future collection of cash. The agreement to allow customers to pay in the future is informal and usually for a short period of time. The Accounts receivable account holds these amounts.</a:t>
            </a:r>
          </a:p>
          <a:p>
            <a:pPr>
              <a:lnSpc>
                <a:spcPct val="90000"/>
              </a:lnSpc>
              <a:defRPr/>
            </a:pPr>
            <a:r>
              <a:rPr lang="en-US" b="1" dirty="0"/>
              <a:t>Notes receivable</a:t>
            </a:r>
            <a:r>
              <a:rPr lang="en-US" dirty="0"/>
              <a:t>: a company may receive a note receivable from a customer, who signed the note promising to pay. A note receivable is similar to an account receivable, but a note receivable is more binding because the customer signed the note. Notes receivable usually specify an interest rate.</a:t>
            </a:r>
          </a:p>
          <a:p>
            <a:endParaRPr lang="en-US"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p:spPr>
        <p:txBody>
          <a:bodyPr/>
          <a:lstStyle/>
          <a:p>
            <a:pPr>
              <a:lnSpc>
                <a:spcPct val="90000"/>
              </a:lnSpc>
              <a:defRPr/>
            </a:pPr>
            <a:r>
              <a:rPr lang="en-US" dirty="0"/>
              <a:t>Assets are economic resources that provide a future benefit for a business. Most firms use the following asset accounts:</a:t>
            </a:r>
          </a:p>
          <a:p>
            <a:pPr>
              <a:lnSpc>
                <a:spcPct val="90000"/>
              </a:lnSpc>
              <a:defRPr/>
            </a:pPr>
            <a:r>
              <a:rPr lang="en-US" b="1" dirty="0"/>
              <a:t>Cash:</a:t>
            </a:r>
            <a:r>
              <a:rPr lang="en-US" dirty="0"/>
              <a:t> money and any medium of exchange including bank account balances, paper currency, coins, certificates of deposit, and checks.</a:t>
            </a:r>
          </a:p>
          <a:p>
            <a:pPr>
              <a:lnSpc>
                <a:spcPct val="90000"/>
              </a:lnSpc>
              <a:defRPr/>
            </a:pPr>
            <a:r>
              <a:rPr lang="en-US" b="1" dirty="0"/>
              <a:t>Accounts receivable</a:t>
            </a:r>
            <a:r>
              <a:rPr lang="en-US" dirty="0"/>
              <a:t>: a company sells its goods and services and receives a promise for future collection of cash. The agreement to allow customers to pay in the future is informal and usually for a short period of time. The Accounts receivable account holds these amounts.</a:t>
            </a:r>
          </a:p>
          <a:p>
            <a:pPr>
              <a:lnSpc>
                <a:spcPct val="90000"/>
              </a:lnSpc>
              <a:defRPr/>
            </a:pPr>
            <a:r>
              <a:rPr lang="en-US" b="1" dirty="0"/>
              <a:t>Notes receivable</a:t>
            </a:r>
            <a:r>
              <a:rPr lang="en-US" dirty="0"/>
              <a:t>: a company may receive a note receivable from a customer, who signed the note promising to pay. A note receivable is similar to an account receivable, but a note receivable is more binding because the customer signed the note. Notes receivable usually specify an interest rate.</a:t>
            </a:r>
          </a:p>
          <a:p>
            <a:endParaRPr lang="en-US"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p:spPr>
        <p:txBody>
          <a:bodyPr/>
          <a:lstStyle/>
          <a:p>
            <a:pPr>
              <a:lnSpc>
                <a:spcPct val="90000"/>
              </a:lnSpc>
              <a:defRPr/>
            </a:pPr>
            <a:r>
              <a:rPr lang="en-US" dirty="0"/>
              <a:t>Assets are economic resources that provide a future benefit for a business. Most firms use the following asset accounts:</a:t>
            </a:r>
          </a:p>
          <a:p>
            <a:pPr>
              <a:lnSpc>
                <a:spcPct val="90000"/>
              </a:lnSpc>
              <a:defRPr/>
            </a:pPr>
            <a:r>
              <a:rPr lang="en-US" b="1" dirty="0"/>
              <a:t>Cash:</a:t>
            </a:r>
            <a:r>
              <a:rPr lang="en-US" dirty="0"/>
              <a:t> money and any medium of exchange including bank account balances, paper currency, coins, certificates of deposit, and checks.</a:t>
            </a:r>
          </a:p>
          <a:p>
            <a:pPr>
              <a:lnSpc>
                <a:spcPct val="90000"/>
              </a:lnSpc>
              <a:defRPr/>
            </a:pPr>
            <a:r>
              <a:rPr lang="en-US" b="1" dirty="0"/>
              <a:t>Accounts receivable</a:t>
            </a:r>
            <a:r>
              <a:rPr lang="en-US" dirty="0"/>
              <a:t>: a company sells its goods and services and receives a promise for future collection of cash. The agreement to allow customers to pay in the future is informal and usually for a short period of time. The Accounts receivable account holds these amounts.</a:t>
            </a:r>
          </a:p>
          <a:p>
            <a:pPr>
              <a:lnSpc>
                <a:spcPct val="90000"/>
              </a:lnSpc>
              <a:defRPr/>
            </a:pPr>
            <a:r>
              <a:rPr lang="en-US" b="1" dirty="0"/>
              <a:t>Notes receivable</a:t>
            </a:r>
            <a:r>
              <a:rPr lang="en-US" dirty="0"/>
              <a:t>: a company may receive a note receivable from a customer, who signed the note promising to pay. A note receivable is similar to an account receivable, but a note receivable is more binding because the customer signed the note. Notes receivable usually specify an interest rate.</a:t>
            </a:r>
          </a:p>
          <a:p>
            <a:endParaRPr lang="en-US"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p:spPr>
        <p:txBody>
          <a:bodyPr/>
          <a:lstStyle/>
          <a:p>
            <a:pPr>
              <a:lnSpc>
                <a:spcPct val="90000"/>
              </a:lnSpc>
              <a:defRPr/>
            </a:pPr>
            <a:r>
              <a:rPr lang="en-US" dirty="0"/>
              <a:t>Assets are economic resources that provide a future benefit for a business. Most firms use the following asset accounts:</a:t>
            </a:r>
          </a:p>
          <a:p>
            <a:pPr>
              <a:lnSpc>
                <a:spcPct val="90000"/>
              </a:lnSpc>
              <a:defRPr/>
            </a:pPr>
            <a:r>
              <a:rPr lang="en-US" b="1" dirty="0"/>
              <a:t>Cash:</a:t>
            </a:r>
            <a:r>
              <a:rPr lang="en-US" dirty="0"/>
              <a:t> money and any medium of exchange including bank account balances, paper currency, coins, certificates of deposit, and checks.</a:t>
            </a:r>
          </a:p>
          <a:p>
            <a:pPr>
              <a:lnSpc>
                <a:spcPct val="90000"/>
              </a:lnSpc>
              <a:defRPr/>
            </a:pPr>
            <a:r>
              <a:rPr lang="en-US" b="1" dirty="0"/>
              <a:t>Accounts receivable</a:t>
            </a:r>
            <a:r>
              <a:rPr lang="en-US" dirty="0"/>
              <a:t>: a company sells its goods and services and receives a promise for future collection of cash. The agreement to allow customers to pay in the future is informal and usually for a short period of time. The Accounts receivable account holds these amounts.</a:t>
            </a:r>
          </a:p>
          <a:p>
            <a:pPr>
              <a:lnSpc>
                <a:spcPct val="90000"/>
              </a:lnSpc>
              <a:defRPr/>
            </a:pPr>
            <a:r>
              <a:rPr lang="en-US" b="1" dirty="0"/>
              <a:t>Notes receivable</a:t>
            </a:r>
            <a:r>
              <a:rPr lang="en-US" dirty="0"/>
              <a:t>: a company may receive a note receivable from a customer, who signed the note promising to pay. A note receivable is similar to an account receivable, but a note receivable is more binding because the customer signed the note. Notes receivable usually specify an interest rate.</a:t>
            </a:r>
          </a:p>
          <a:p>
            <a:endParaRPr lang="en-US" alt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p:spPr>
        <p:txBody>
          <a:bodyPr/>
          <a:lstStyle/>
          <a:p>
            <a:pPr>
              <a:lnSpc>
                <a:spcPct val="90000"/>
              </a:lnSpc>
              <a:defRPr/>
            </a:pPr>
            <a:r>
              <a:rPr lang="en-US" dirty="0"/>
              <a:t>Assets are economic resources that provide a future benefit for a business. Most firms use the following asset accounts:</a:t>
            </a:r>
          </a:p>
          <a:p>
            <a:pPr>
              <a:lnSpc>
                <a:spcPct val="90000"/>
              </a:lnSpc>
              <a:defRPr/>
            </a:pPr>
            <a:r>
              <a:rPr lang="en-US" b="1" dirty="0"/>
              <a:t>Cash:</a:t>
            </a:r>
            <a:r>
              <a:rPr lang="en-US" dirty="0"/>
              <a:t> money and any medium of exchange including bank account balances, paper currency, coins, certificates of deposit, and checks.</a:t>
            </a:r>
          </a:p>
          <a:p>
            <a:pPr>
              <a:lnSpc>
                <a:spcPct val="90000"/>
              </a:lnSpc>
              <a:defRPr/>
            </a:pPr>
            <a:r>
              <a:rPr lang="en-US" b="1" dirty="0"/>
              <a:t>Accounts receivable</a:t>
            </a:r>
            <a:r>
              <a:rPr lang="en-US" dirty="0"/>
              <a:t>: a company sells its goods and services and receives a promise for future collection of cash. The agreement to allow customers to pay in the future is informal and usually for a short period of time. The Accounts receivable account holds these amounts.</a:t>
            </a:r>
          </a:p>
          <a:p>
            <a:pPr>
              <a:lnSpc>
                <a:spcPct val="90000"/>
              </a:lnSpc>
              <a:defRPr/>
            </a:pPr>
            <a:r>
              <a:rPr lang="en-US" b="1" dirty="0"/>
              <a:t>Notes receivable</a:t>
            </a:r>
            <a:r>
              <a:rPr lang="en-US" dirty="0"/>
              <a:t>: a company may receive a note receivable from a customer, who signed the note promising to pay. A note receivable is similar to an account receivable, but a note receivable is more binding because the customer signed the note. Notes receivable usually specify an interest rate.</a:t>
            </a:r>
          </a:p>
          <a:p>
            <a:endParaRPr lang="en-US" alt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xfrm>
            <a:off x="1189038" y="703263"/>
            <a:ext cx="4625975" cy="3470275"/>
          </a:xfrm>
          <a:ln/>
        </p:spPr>
      </p:sp>
      <p:sp>
        <p:nvSpPr>
          <p:cNvPr id="27136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Rot="1" noChangeAspect="1" noChangeArrowheads="1" noTextEdit="1"/>
          </p:cNvSpPr>
          <p:nvPr>
            <p:ph type="sldImg"/>
          </p:nvPr>
        </p:nvSpPr>
        <p:spPr>
          <a:xfrm>
            <a:off x="1189038" y="703263"/>
            <a:ext cx="4625975" cy="3470275"/>
          </a:xfrm>
          <a:ln/>
        </p:spPr>
      </p:sp>
      <p:sp>
        <p:nvSpPr>
          <p:cNvPr id="32153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Rot="1" noChangeAspect="1" noChangeArrowheads="1" noTextEdit="1"/>
          </p:cNvSpPr>
          <p:nvPr>
            <p:ph type="sldImg"/>
          </p:nvPr>
        </p:nvSpPr>
        <p:spPr>
          <a:xfrm>
            <a:off x="1189038" y="703263"/>
            <a:ext cx="4625975" cy="3470275"/>
          </a:xfrm>
          <a:ln/>
        </p:spPr>
      </p:sp>
      <p:sp>
        <p:nvSpPr>
          <p:cNvPr id="32358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89038" y="703263"/>
            <a:ext cx="4625975" cy="3470275"/>
          </a:xfrm>
          <a:ln/>
        </p:spPr>
      </p:sp>
      <p:sp>
        <p:nvSpPr>
          <p:cNvPr id="68611" name="Rectangle 4"/>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Rot="1" noChangeAspect="1" noChangeArrowheads="1" noTextEdit="1"/>
          </p:cNvSpPr>
          <p:nvPr>
            <p:ph type="sldImg"/>
          </p:nvPr>
        </p:nvSpPr>
        <p:spPr>
          <a:xfrm>
            <a:off x="1189038" y="703263"/>
            <a:ext cx="4625975" cy="3470275"/>
          </a:xfrm>
          <a:ln/>
        </p:spPr>
      </p:sp>
      <p:sp>
        <p:nvSpPr>
          <p:cNvPr id="25702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189038" y="703263"/>
            <a:ext cx="4625975" cy="3470275"/>
          </a:xfrm>
          <a:ln/>
        </p:spPr>
      </p:sp>
      <p:sp>
        <p:nvSpPr>
          <p:cNvPr id="7680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xfrm>
            <a:off x="1189038" y="703263"/>
            <a:ext cx="4625975" cy="3470275"/>
          </a:xfrm>
          <a:ln/>
        </p:spPr>
      </p:sp>
      <p:sp>
        <p:nvSpPr>
          <p:cNvPr id="25907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xfrm>
            <a:off x="1189038" y="703263"/>
            <a:ext cx="4625975" cy="3470275"/>
          </a:xfrm>
          <a:ln/>
        </p:spPr>
      </p:sp>
      <p:sp>
        <p:nvSpPr>
          <p:cNvPr id="26317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89038" y="703263"/>
            <a:ext cx="4625975" cy="3470275"/>
          </a:xfrm>
          <a:ln/>
        </p:spPr>
      </p:sp>
      <p:sp>
        <p:nvSpPr>
          <p:cNvPr id="68611" name="Rectangle 4"/>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1026"/>
          <p:cNvSpPr>
            <a:spLocks noGrp="1" noRot="1" noChangeAspect="1" noChangeArrowheads="1" noTextEdit="1"/>
          </p:cNvSpPr>
          <p:nvPr>
            <p:ph type="sldImg"/>
          </p:nvPr>
        </p:nvSpPr>
        <p:spPr>
          <a:xfrm>
            <a:off x="1189038" y="703263"/>
            <a:ext cx="4625975" cy="3470275"/>
          </a:xfrm>
          <a:ln/>
        </p:spPr>
      </p:sp>
      <p:sp>
        <p:nvSpPr>
          <p:cNvPr id="284675" name="Rectangle 1027"/>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1026"/>
          <p:cNvSpPr>
            <a:spLocks noGrp="1" noRot="1" noChangeAspect="1" noChangeArrowheads="1" noTextEdit="1"/>
          </p:cNvSpPr>
          <p:nvPr>
            <p:ph type="sldImg"/>
          </p:nvPr>
        </p:nvSpPr>
        <p:spPr>
          <a:xfrm>
            <a:off x="1189038" y="703263"/>
            <a:ext cx="4625975" cy="3470275"/>
          </a:xfrm>
          <a:ln/>
        </p:spPr>
      </p:sp>
      <p:sp>
        <p:nvSpPr>
          <p:cNvPr id="284675" name="Rectangle 1027"/>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spect="1" noChangeArrowheads="1" noTextEdit="1"/>
          </p:cNvSpPr>
          <p:nvPr>
            <p:ph type="sldImg"/>
          </p:nvPr>
        </p:nvSpPr>
        <p:spPr>
          <a:xfrm>
            <a:off x="1189038" y="703263"/>
            <a:ext cx="4625975" cy="3470275"/>
          </a:xfrm>
          <a:ln/>
        </p:spPr>
      </p:sp>
      <p:sp>
        <p:nvSpPr>
          <p:cNvPr id="28672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Rot="1" noChangeAspect="1" noChangeArrowheads="1" noTextEdit="1"/>
          </p:cNvSpPr>
          <p:nvPr>
            <p:ph type="sldImg"/>
          </p:nvPr>
        </p:nvSpPr>
        <p:spPr>
          <a:xfrm>
            <a:off x="1189038" y="703263"/>
            <a:ext cx="4625975" cy="3470275"/>
          </a:xfrm>
          <a:ln/>
        </p:spPr>
      </p:sp>
      <p:sp>
        <p:nvSpPr>
          <p:cNvPr id="28877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Rot="1" noChangeAspect="1" noChangeArrowheads="1" noTextEdit="1"/>
          </p:cNvSpPr>
          <p:nvPr>
            <p:ph type="sldImg"/>
          </p:nvPr>
        </p:nvSpPr>
        <p:spPr>
          <a:xfrm>
            <a:off x="1189038" y="703263"/>
            <a:ext cx="4625975" cy="3470275"/>
          </a:xfrm>
          <a:ln/>
        </p:spPr>
      </p:sp>
      <p:sp>
        <p:nvSpPr>
          <p:cNvPr id="26521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89038" y="703263"/>
            <a:ext cx="4625975" cy="3470275"/>
          </a:xfrm>
          <a:ln/>
        </p:spPr>
      </p:sp>
      <p:sp>
        <p:nvSpPr>
          <p:cNvPr id="68611" name="Rectangle 4"/>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89038" y="703263"/>
            <a:ext cx="4625975" cy="3470275"/>
          </a:xfrm>
          <a:ln/>
        </p:spPr>
      </p:sp>
      <p:sp>
        <p:nvSpPr>
          <p:cNvPr id="68611" name="Rectangle 4"/>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ChangeArrowheads="1" noTextEdit="1"/>
          </p:cNvSpPr>
          <p:nvPr>
            <p:ph type="sldImg"/>
          </p:nvPr>
        </p:nvSpPr>
        <p:spPr>
          <a:xfrm>
            <a:off x="1189038" y="703263"/>
            <a:ext cx="4625975" cy="3470275"/>
          </a:xfrm>
          <a:ln/>
        </p:spPr>
      </p:sp>
      <p:sp>
        <p:nvSpPr>
          <p:cNvPr id="26726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Rot="1" noChangeAspect="1" noChangeArrowheads="1" noTextEdit="1"/>
          </p:cNvSpPr>
          <p:nvPr>
            <p:ph type="sldImg"/>
          </p:nvPr>
        </p:nvSpPr>
        <p:spPr>
          <a:xfrm>
            <a:off x="1189038" y="703263"/>
            <a:ext cx="4625975" cy="3470275"/>
          </a:xfrm>
          <a:ln/>
        </p:spPr>
      </p:sp>
      <p:sp>
        <p:nvSpPr>
          <p:cNvPr id="26931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xfrm>
            <a:off x="1189038" y="703263"/>
            <a:ext cx="4625975" cy="3470275"/>
          </a:xfrm>
          <a:ln/>
        </p:spPr>
      </p:sp>
      <p:sp>
        <p:nvSpPr>
          <p:cNvPr id="21299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89038" y="703263"/>
            <a:ext cx="4625975" cy="3470275"/>
          </a:xfrm>
          <a:ln/>
        </p:spPr>
      </p:sp>
      <p:sp>
        <p:nvSpPr>
          <p:cNvPr id="123907" name="Rectangle 3"/>
          <p:cNvSpPr>
            <a:spLocks noGrp="1" noChangeArrowheads="1"/>
          </p:cNvSpPr>
          <p:nvPr>
            <p:ph type="body" idx="1"/>
          </p:nvPr>
        </p:nvSpPr>
        <p:spPr>
          <a:xfrm>
            <a:off x="389114" y="4413135"/>
            <a:ext cx="6303645" cy="4178837"/>
          </a:xfrm>
          <a:noFill/>
        </p:spPr>
        <p:txBody>
          <a:bodyPr/>
          <a:lstStyle/>
          <a:p>
            <a:endParaRPr lang="en-US" alt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89038" y="703263"/>
            <a:ext cx="4625975" cy="3470275"/>
          </a:xfrm>
          <a:ln/>
        </p:spPr>
      </p:sp>
      <p:sp>
        <p:nvSpPr>
          <p:cNvPr id="123907" name="Rectangle 3"/>
          <p:cNvSpPr>
            <a:spLocks noGrp="1" noChangeArrowheads="1"/>
          </p:cNvSpPr>
          <p:nvPr>
            <p:ph type="body" idx="1"/>
          </p:nvPr>
        </p:nvSpPr>
        <p:spPr>
          <a:xfrm>
            <a:off x="389114" y="4413135"/>
            <a:ext cx="6303645" cy="4178837"/>
          </a:xfrm>
          <a:noFill/>
        </p:spPr>
        <p:txBody>
          <a:bodyPr/>
          <a:lstStyle/>
          <a:p>
            <a:endParaRPr lang="en-US" alt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89038" y="703263"/>
            <a:ext cx="4625975" cy="3470275"/>
          </a:xfrm>
          <a:ln/>
        </p:spPr>
      </p:sp>
      <p:sp>
        <p:nvSpPr>
          <p:cNvPr id="123907" name="Rectangle 3"/>
          <p:cNvSpPr>
            <a:spLocks noGrp="1" noChangeArrowheads="1"/>
          </p:cNvSpPr>
          <p:nvPr>
            <p:ph type="body" idx="1"/>
          </p:nvPr>
        </p:nvSpPr>
        <p:spPr>
          <a:xfrm>
            <a:off x="389114" y="4413135"/>
            <a:ext cx="6303645" cy="4178837"/>
          </a:xfrm>
          <a:noFill/>
        </p:spPr>
        <p:txBody>
          <a:bodyPr/>
          <a:lstStyle/>
          <a:p>
            <a:endParaRPr lang="en-US" alt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89038" y="703263"/>
            <a:ext cx="4625975" cy="3470275"/>
          </a:xfrm>
          <a:ln/>
        </p:spPr>
      </p:sp>
      <p:sp>
        <p:nvSpPr>
          <p:cNvPr id="123907" name="Rectangle 3"/>
          <p:cNvSpPr>
            <a:spLocks noGrp="1" noChangeArrowheads="1"/>
          </p:cNvSpPr>
          <p:nvPr>
            <p:ph type="body" idx="1"/>
          </p:nvPr>
        </p:nvSpPr>
        <p:spPr>
          <a:xfrm>
            <a:off x="389114" y="4413135"/>
            <a:ext cx="6303645" cy="4178837"/>
          </a:xfrm>
          <a:noFill/>
        </p:spPr>
        <p:txBody>
          <a:bodyPr/>
          <a:lstStyle/>
          <a:p>
            <a:endParaRPr lang="en-US" alt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89038" y="703263"/>
            <a:ext cx="4625975" cy="3470275"/>
          </a:xfrm>
          <a:ln/>
        </p:spPr>
      </p:sp>
      <p:sp>
        <p:nvSpPr>
          <p:cNvPr id="123907" name="Rectangle 3"/>
          <p:cNvSpPr>
            <a:spLocks noGrp="1" noChangeArrowheads="1"/>
          </p:cNvSpPr>
          <p:nvPr>
            <p:ph type="body" idx="1"/>
          </p:nvPr>
        </p:nvSpPr>
        <p:spPr>
          <a:xfrm>
            <a:off x="389114" y="4413135"/>
            <a:ext cx="6303645" cy="4178837"/>
          </a:xfrm>
          <a:noFill/>
        </p:spPr>
        <p:txBody>
          <a:bodyPr/>
          <a:lstStyle/>
          <a:p>
            <a:endParaRPr lang="en-US" alt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89038" y="703263"/>
            <a:ext cx="4625975" cy="3470275"/>
          </a:xfrm>
          <a:ln/>
        </p:spPr>
      </p:sp>
      <p:sp>
        <p:nvSpPr>
          <p:cNvPr id="123907" name="Rectangle 3"/>
          <p:cNvSpPr>
            <a:spLocks noGrp="1" noChangeArrowheads="1"/>
          </p:cNvSpPr>
          <p:nvPr>
            <p:ph type="body" idx="1"/>
          </p:nvPr>
        </p:nvSpPr>
        <p:spPr>
          <a:xfrm>
            <a:off x="389114" y="4413135"/>
            <a:ext cx="6303645" cy="4178837"/>
          </a:xfrm>
          <a:noFill/>
        </p:spPr>
        <p:txBody>
          <a:bodyPr/>
          <a:lstStyle/>
          <a:p>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Rot="1" noChangeAspect="1" noChangeArrowheads="1" noTextEdit="1"/>
          </p:cNvSpPr>
          <p:nvPr>
            <p:ph type="sldImg"/>
          </p:nvPr>
        </p:nvSpPr>
        <p:spPr>
          <a:xfrm>
            <a:off x="1189038" y="703263"/>
            <a:ext cx="4625975" cy="3470275"/>
          </a:xfrm>
          <a:ln/>
        </p:spPr>
      </p:sp>
      <p:sp>
        <p:nvSpPr>
          <p:cNvPr id="31129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89038" y="703263"/>
            <a:ext cx="4625975" cy="3470275"/>
          </a:xfrm>
          <a:ln/>
        </p:spPr>
      </p:sp>
      <p:sp>
        <p:nvSpPr>
          <p:cNvPr id="123907" name="Rectangle 3"/>
          <p:cNvSpPr>
            <a:spLocks noGrp="1" noChangeArrowheads="1"/>
          </p:cNvSpPr>
          <p:nvPr>
            <p:ph type="body" idx="1"/>
          </p:nvPr>
        </p:nvSpPr>
        <p:spPr>
          <a:xfrm>
            <a:off x="389114" y="4413135"/>
            <a:ext cx="6303645" cy="4178837"/>
          </a:xfrm>
          <a:noFill/>
        </p:spPr>
        <p:txBody>
          <a:bodyPr/>
          <a:lstStyle/>
          <a:p>
            <a:endParaRPr lang="en-US" alt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89038" y="703263"/>
            <a:ext cx="4625975" cy="3470275"/>
          </a:xfrm>
          <a:ln/>
        </p:spPr>
      </p:sp>
      <p:sp>
        <p:nvSpPr>
          <p:cNvPr id="123907" name="Rectangle 3"/>
          <p:cNvSpPr>
            <a:spLocks noGrp="1" noChangeArrowheads="1"/>
          </p:cNvSpPr>
          <p:nvPr>
            <p:ph type="body" idx="1"/>
          </p:nvPr>
        </p:nvSpPr>
        <p:spPr>
          <a:xfrm>
            <a:off x="389114" y="4413135"/>
            <a:ext cx="6303645" cy="4178837"/>
          </a:xfrm>
          <a:noFill/>
        </p:spPr>
        <p:txBody>
          <a:bodyPr/>
          <a:lstStyle/>
          <a:p>
            <a:endParaRPr lang="en-US" alt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1182688" y="698500"/>
            <a:ext cx="4638675" cy="3479800"/>
          </a:xfrm>
          <a:ln cap="flat"/>
        </p:spPr>
      </p:sp>
      <p:sp>
        <p:nvSpPr>
          <p:cNvPr id="131075" name="Rectangle 3"/>
          <p:cNvSpPr>
            <a:spLocks noGrp="1" noChangeArrowheads="1"/>
          </p:cNvSpPr>
          <p:nvPr>
            <p:ph type="body" idx="1"/>
          </p:nvPr>
        </p:nvSpPr>
        <p:spPr>
          <a:xfrm>
            <a:off x="933874" y="4413135"/>
            <a:ext cx="5136303" cy="4180442"/>
          </a:xfrm>
          <a:noFill/>
        </p:spPr>
        <p:txBody>
          <a:bodyPr lIns="93751" tIns="46876" rIns="93751" bIns="46876"/>
          <a:lstStyle/>
          <a:p>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xfrm>
            <a:off x="1189038" y="703263"/>
            <a:ext cx="4625975" cy="3470275"/>
          </a:xfrm>
          <a:ln/>
        </p:spPr>
      </p:sp>
      <p:sp>
        <p:nvSpPr>
          <p:cNvPr id="22630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xfrm>
            <a:off x="1189038" y="703263"/>
            <a:ext cx="4625975" cy="3470275"/>
          </a:xfrm>
          <a:ln/>
        </p:spPr>
      </p:sp>
      <p:sp>
        <p:nvSpPr>
          <p:cNvPr id="21299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89038" y="703263"/>
            <a:ext cx="4625975" cy="3470275"/>
          </a:xfrm>
          <a:ln/>
        </p:spPr>
      </p:sp>
      <p:sp>
        <p:nvSpPr>
          <p:cNvPr id="68611" name="Rectangle 4"/>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37509695"/>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7302825"/>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54013"/>
            <a:ext cx="2095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54013"/>
            <a:ext cx="6134100"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7076874"/>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8054468"/>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8054468"/>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8054468"/>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8054468"/>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746527"/>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746527"/>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746527"/>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746527"/>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8256889"/>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746527"/>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746527"/>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746527"/>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746527"/>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7954678"/>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4109275"/>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721266"/>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42078681"/>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1884348"/>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8911574"/>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84767914"/>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4768225"/>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35471992"/>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56937168"/>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Grp="1" noChangeArrowheads="1"/>
          </p:cNvSpPr>
          <p:nvPr>
            <p:ph type="title"/>
          </p:nvPr>
        </p:nvSpPr>
        <p:spPr bwMode="auto">
          <a:xfrm>
            <a:off x="1149350" y="354013"/>
            <a:ext cx="7607300" cy="560387"/>
          </a:xfrm>
          <a:prstGeom prst="rect">
            <a:avLst/>
          </a:prstGeom>
          <a:solidFill>
            <a:srgbClr val="000099"/>
          </a:solidFill>
          <a:ln w="12700">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lvl="0"/>
            <a:r>
              <a:rPr lang="en-US" altLang="en-US" smtClean="0"/>
              <a:t>Click to edit Master title style</a:t>
            </a:r>
          </a:p>
        </p:txBody>
      </p:sp>
      <p:sp>
        <p:nvSpPr>
          <p:cNvPr id="1038" name="Rectangle 14"/>
          <p:cNvSpPr>
            <a:spLocks noGrp="1" noChangeArrowheads="1"/>
          </p:cNvSpPr>
          <p:nvPr>
            <p:ph type="body" idx="1"/>
          </p:nvPr>
        </p:nvSpPr>
        <p:spPr bwMode="auto">
          <a:xfrm>
            <a:off x="381000" y="1143000"/>
            <a:ext cx="8382000" cy="4800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182562" tIns="46038" rIns="182562"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0" name="Text Box 16"/>
          <p:cNvSpPr txBox="1">
            <a:spLocks noChangeArrowheads="1"/>
          </p:cNvSpPr>
          <p:nvPr/>
        </p:nvSpPr>
        <p:spPr bwMode="auto">
          <a:xfrm>
            <a:off x="76200" y="6354763"/>
            <a:ext cx="838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dirty="0">
                <a:latin typeface="Arial" charset="0"/>
              </a:rPr>
              <a:t>2-</a:t>
            </a:r>
            <a:fld id="{625C0192-9EEA-45D9-8C17-9B6A63DB9123}" type="slidenum">
              <a:rPr lang="en-US" altLang="en-US" sz="1200" b="1">
                <a:latin typeface="Arial" charset="0"/>
              </a:rPr>
              <a:pPr>
                <a:spcBef>
                  <a:spcPct val="50000"/>
                </a:spcBef>
              </a:pPr>
              <a:t>‹#›</a:t>
            </a:fld>
            <a:endParaRPr lang="en-US" altLang="en-US" sz="1200" b="1" dirty="0">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transition>
    <p:wipe dir="r"/>
  </p:transition>
  <p:txStyles>
    <p:title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25.xml"/><Relationship Id="rId5" Type="http://schemas.openxmlformats.org/officeDocument/2006/relationships/image" Target="../media/image17.png"/><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Graphics\Powerpoint\JW_USA\Kieso-cover page\Final\Kieso_.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160629045"/>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3505200"/>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285750" indent="-285750">
              <a:lnSpc>
                <a:spcPct val="115000"/>
              </a:lnSpc>
              <a:spcBef>
                <a:spcPct val="45000"/>
              </a:spcBef>
              <a:buClr>
                <a:srgbClr val="A50021"/>
              </a:buClr>
              <a:buSzTx/>
              <a:buFont typeface="Wingdings" pitchFamily="2" charset="2"/>
              <a:buAutoNum type="arabicPeriod"/>
            </a:pPr>
            <a:r>
              <a:rPr lang="en-US" sz="1400" b="0" dirty="0" smtClean="0">
                <a:effectLst/>
                <a:latin typeface="Liberation Sans"/>
              </a:rPr>
              <a:t>Describe </a:t>
            </a:r>
            <a:r>
              <a:rPr lang="en-US" sz="1400" b="0" dirty="0">
                <a:effectLst/>
                <a:latin typeface="Liberation Sans"/>
              </a:rPr>
              <a:t>the usefulness of a conceptual </a:t>
            </a:r>
            <a:r>
              <a:rPr lang="en-US" sz="1400" b="0" dirty="0" smtClean="0">
                <a:effectLst/>
                <a:latin typeface="Liberation Sans"/>
              </a:rPr>
              <a:t>framework.</a:t>
            </a:r>
          </a:p>
          <a:p>
            <a:pPr marL="285750" indent="-285750">
              <a:lnSpc>
                <a:spcPct val="115000"/>
              </a:lnSpc>
              <a:spcBef>
                <a:spcPct val="45000"/>
              </a:spcBef>
              <a:buClr>
                <a:srgbClr val="A50021"/>
              </a:buClr>
              <a:buSzTx/>
              <a:buFont typeface="Wingdings" pitchFamily="2" charset="2"/>
              <a:buAutoNum type="arabicPeriod"/>
            </a:pPr>
            <a:r>
              <a:rPr lang="en-US" sz="1400" b="0" dirty="0" smtClean="0">
                <a:effectLst/>
                <a:latin typeface="Liberation Sans"/>
              </a:rPr>
              <a:t>Describe </a:t>
            </a:r>
            <a:r>
              <a:rPr lang="en-US" sz="1400" b="0" dirty="0">
                <a:effectLst/>
                <a:latin typeface="Liberation Sans"/>
              </a:rPr>
              <a:t>efforts to construct a </a:t>
            </a:r>
            <a:r>
              <a:rPr lang="en-US" sz="1400" b="0" dirty="0" smtClean="0">
                <a:effectLst/>
                <a:latin typeface="Liberation Sans"/>
              </a:rPr>
              <a:t>conceptual framework.</a:t>
            </a:r>
          </a:p>
          <a:p>
            <a:pPr marL="285750" indent="-285750">
              <a:lnSpc>
                <a:spcPct val="115000"/>
              </a:lnSpc>
              <a:spcBef>
                <a:spcPct val="45000"/>
              </a:spcBef>
              <a:buClr>
                <a:srgbClr val="A50021"/>
              </a:buClr>
              <a:buSzTx/>
              <a:buFont typeface="Wingdings" pitchFamily="2" charset="2"/>
              <a:buAutoNum type="arabicPeriod"/>
            </a:pPr>
            <a:r>
              <a:rPr lang="en-US" sz="1600" dirty="0" smtClean="0">
                <a:effectLst/>
                <a:latin typeface="Liberation Sans"/>
              </a:rPr>
              <a:t>Understand </a:t>
            </a:r>
            <a:r>
              <a:rPr lang="en-US" sz="1600" dirty="0">
                <a:effectLst/>
                <a:latin typeface="Liberation Sans"/>
              </a:rPr>
              <a:t>the objective of financial </a:t>
            </a:r>
            <a:r>
              <a:rPr lang="en-US" sz="1600" dirty="0" smtClean="0">
                <a:effectLst/>
                <a:latin typeface="Liberation Sans"/>
              </a:rPr>
              <a:t>reporting.</a:t>
            </a:r>
          </a:p>
          <a:p>
            <a:pPr marL="285750" indent="-285750">
              <a:lnSpc>
                <a:spcPct val="115000"/>
              </a:lnSpc>
              <a:spcBef>
                <a:spcPct val="45000"/>
              </a:spcBef>
              <a:buClr>
                <a:srgbClr val="A50021"/>
              </a:buClr>
              <a:buSzTx/>
              <a:buFont typeface="Wingdings" pitchFamily="2" charset="2"/>
              <a:buAutoNum type="arabicPeriod"/>
            </a:pPr>
            <a:r>
              <a:rPr lang="en-US" sz="1400" b="0" dirty="0" smtClean="0">
                <a:effectLst/>
                <a:latin typeface="Liberation Sans"/>
              </a:rPr>
              <a:t>Identify </a:t>
            </a:r>
            <a:r>
              <a:rPr lang="en-US" sz="1400" b="0" dirty="0">
                <a:effectLst/>
                <a:latin typeface="Liberation Sans"/>
              </a:rPr>
              <a:t>the qualitative characteristics of </a:t>
            </a:r>
            <a:r>
              <a:rPr lang="en-US" sz="1400" b="0" dirty="0" smtClean="0">
                <a:effectLst/>
                <a:latin typeface="Liberation Sans"/>
              </a:rPr>
              <a:t>accounting information</a:t>
            </a:r>
            <a:r>
              <a:rPr lang="en-US" sz="1400" b="0" dirty="0">
                <a:effectLst/>
              </a:rPr>
              <a:t>.</a:t>
            </a:r>
            <a:endParaRPr lang="en-US" altLang="en-US" sz="1400" b="0" dirty="0">
              <a:effectLst/>
            </a:endParaRPr>
          </a:p>
        </p:txBody>
      </p:sp>
      <p:sp>
        <p:nvSpPr>
          <p:cNvPr id="3076" name="Rectangle 18"/>
          <p:cNvSpPr>
            <a:spLocks noChangeArrowheads="1"/>
          </p:cNvSpPr>
          <p:nvPr/>
        </p:nvSpPr>
        <p:spPr bwMode="auto">
          <a:xfrm>
            <a:off x="4724400" y="35052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287338" indent="-287338" algn="l">
              <a:lnSpc>
                <a:spcPct val="115000"/>
              </a:lnSpc>
              <a:spcBef>
                <a:spcPct val="45000"/>
              </a:spcBef>
              <a:buClr>
                <a:srgbClr val="A50021"/>
              </a:buClr>
              <a:buFont typeface="+mj-lt"/>
              <a:buAutoNum type="arabicPeriod" startAt="5"/>
            </a:pPr>
            <a:r>
              <a:rPr lang="en-US" sz="1400" b="0" dirty="0" smtClean="0">
                <a:solidFill>
                  <a:schemeClr val="bg2"/>
                </a:solidFill>
                <a:latin typeface="Liberation Sans"/>
              </a:rPr>
              <a:t>Define </a:t>
            </a:r>
            <a:r>
              <a:rPr lang="en-US" sz="1400" b="0" dirty="0">
                <a:solidFill>
                  <a:schemeClr val="bg2"/>
                </a:solidFill>
                <a:latin typeface="Liberation Sans"/>
              </a:rPr>
              <a:t>the basic elements of financial </a:t>
            </a:r>
            <a:r>
              <a:rPr lang="en-US" sz="1400" b="0" dirty="0" smtClean="0">
                <a:solidFill>
                  <a:schemeClr val="bg2"/>
                </a:solidFill>
                <a:latin typeface="Liberation Sans"/>
              </a:rPr>
              <a:t>statements.</a:t>
            </a:r>
          </a:p>
          <a:p>
            <a:pPr marL="287338" indent="-287338" algn="l">
              <a:lnSpc>
                <a:spcPct val="115000"/>
              </a:lnSpc>
              <a:spcBef>
                <a:spcPct val="45000"/>
              </a:spcBef>
              <a:buClr>
                <a:srgbClr val="A50021"/>
              </a:buClr>
              <a:buFont typeface="+mj-lt"/>
              <a:buAutoNum type="arabicPeriod" startAt="5"/>
            </a:pPr>
            <a:r>
              <a:rPr lang="en-US" sz="1400" b="0" dirty="0" smtClean="0">
                <a:solidFill>
                  <a:schemeClr val="bg2"/>
                </a:solidFill>
                <a:latin typeface="Liberation Sans"/>
              </a:rPr>
              <a:t>Describe </a:t>
            </a:r>
            <a:r>
              <a:rPr lang="en-US" sz="1400" b="0" dirty="0">
                <a:solidFill>
                  <a:schemeClr val="bg2"/>
                </a:solidFill>
                <a:latin typeface="Liberation Sans"/>
              </a:rPr>
              <a:t>the basic assumptions of </a:t>
            </a:r>
            <a:r>
              <a:rPr lang="en-US" sz="1400" b="0" dirty="0" smtClean="0">
                <a:solidFill>
                  <a:schemeClr val="bg2"/>
                </a:solidFill>
                <a:latin typeface="Liberation Sans"/>
              </a:rPr>
              <a:t>accounting.</a:t>
            </a:r>
          </a:p>
          <a:p>
            <a:pPr marL="287338" indent="-287338" algn="l">
              <a:lnSpc>
                <a:spcPct val="115000"/>
              </a:lnSpc>
              <a:spcBef>
                <a:spcPct val="45000"/>
              </a:spcBef>
              <a:buClr>
                <a:srgbClr val="A50021"/>
              </a:buClr>
              <a:buFont typeface="+mj-lt"/>
              <a:buAutoNum type="arabicPeriod" startAt="5"/>
            </a:pPr>
            <a:r>
              <a:rPr lang="en-US" sz="1400" b="0" dirty="0" smtClean="0">
                <a:solidFill>
                  <a:schemeClr val="bg2"/>
                </a:solidFill>
                <a:latin typeface="Liberation Sans"/>
              </a:rPr>
              <a:t>Explain </a:t>
            </a:r>
            <a:r>
              <a:rPr lang="en-US" sz="1400" b="0" dirty="0">
                <a:solidFill>
                  <a:schemeClr val="bg2"/>
                </a:solidFill>
                <a:latin typeface="Liberation Sans"/>
              </a:rPr>
              <a:t>the application of the basic </a:t>
            </a:r>
            <a:r>
              <a:rPr lang="en-US" sz="1400" b="0" dirty="0" smtClean="0">
                <a:solidFill>
                  <a:schemeClr val="bg2"/>
                </a:solidFill>
                <a:latin typeface="Liberation Sans"/>
              </a:rPr>
              <a:t>principles of accounting.</a:t>
            </a:r>
          </a:p>
          <a:p>
            <a:pPr marL="287338" indent="-287338" algn="l">
              <a:lnSpc>
                <a:spcPct val="115000"/>
              </a:lnSpc>
              <a:spcBef>
                <a:spcPct val="45000"/>
              </a:spcBef>
              <a:buClr>
                <a:srgbClr val="A50021"/>
              </a:buClr>
              <a:buFont typeface="+mj-lt"/>
              <a:buAutoNum type="arabicPeriod" startAt="5"/>
            </a:pPr>
            <a:r>
              <a:rPr lang="en-US" sz="1400" b="0" dirty="0" smtClean="0">
                <a:solidFill>
                  <a:schemeClr val="bg2"/>
                </a:solidFill>
                <a:latin typeface="Liberation Sans"/>
              </a:rPr>
              <a:t>Describe </a:t>
            </a:r>
            <a:r>
              <a:rPr lang="en-US" sz="1400" b="0" dirty="0">
                <a:solidFill>
                  <a:schemeClr val="bg2"/>
                </a:solidFill>
                <a:latin typeface="Liberation Sans"/>
              </a:rPr>
              <a:t>the impact that the cost constraint has </a:t>
            </a:r>
            <a:r>
              <a:rPr lang="en-US" sz="1400" b="0" dirty="0" smtClean="0">
                <a:solidFill>
                  <a:schemeClr val="bg2"/>
                </a:solidFill>
                <a:latin typeface="Liberation Sans"/>
              </a:rPr>
              <a:t>on reporting </a:t>
            </a:r>
            <a:r>
              <a:rPr lang="en-US" sz="1400" b="0" dirty="0">
                <a:solidFill>
                  <a:schemeClr val="bg2"/>
                </a:solidFill>
                <a:latin typeface="Liberation Sans"/>
              </a:rPr>
              <a:t>accounting information.</a:t>
            </a:r>
            <a:endParaRPr lang="en-US" altLang="en-US" sz="1400" b="0" dirty="0">
              <a:solidFill>
                <a:schemeClr val="bg2"/>
              </a:solidFill>
              <a:latin typeface="Liberation Sans"/>
            </a:endParaRPr>
          </a:p>
        </p:txBody>
      </p:sp>
      <p:sp>
        <p:nvSpPr>
          <p:cNvPr id="3077" name="Rectangle 19"/>
          <p:cNvSpPr>
            <a:spLocks noChangeArrowheads="1"/>
          </p:cNvSpPr>
          <p:nvPr/>
        </p:nvSpPr>
        <p:spPr bwMode="auto">
          <a:xfrm>
            <a:off x="457200" y="3124200"/>
            <a:ext cx="5181600" cy="3164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400" i="1" dirty="0">
                <a:solidFill>
                  <a:schemeClr val="bg2"/>
                </a:solidFill>
                <a:effectLst/>
                <a:latin typeface="Liberation Sans"/>
              </a:rPr>
              <a:t>After studying this chapter, you should be able to:</a:t>
            </a:r>
          </a:p>
        </p:txBody>
      </p:sp>
      <p:pic>
        <p:nvPicPr>
          <p:cNvPr id="3078"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0"/>
            <a:ext cx="71628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9" name="Rectangle 24"/>
          <p:cNvSpPr>
            <a:spLocks noChangeArrowheads="1"/>
          </p:cNvSpPr>
          <p:nvPr/>
        </p:nvSpPr>
        <p:spPr bwMode="auto">
          <a:xfrm>
            <a:off x="2133600" y="533400"/>
            <a:ext cx="6858000"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sz="4200" dirty="0">
                <a:solidFill>
                  <a:schemeClr val="bg1"/>
                </a:solidFill>
                <a:effectLst>
                  <a:outerShdw blurRad="38100" dist="38100" dir="2700000" algn="tl">
                    <a:srgbClr val="000000">
                      <a:alpha val="43137"/>
                    </a:srgbClr>
                  </a:outerShdw>
                </a:effectLst>
                <a:latin typeface="Liberation Sans"/>
              </a:rPr>
              <a:t>Conceptual Framework</a:t>
            </a:r>
          </a:p>
          <a:p>
            <a:pPr algn="l"/>
            <a:r>
              <a:rPr lang="en-US" sz="4200" dirty="0">
                <a:solidFill>
                  <a:schemeClr val="bg1"/>
                </a:solidFill>
                <a:effectLst>
                  <a:outerShdw blurRad="38100" dist="38100" dir="2700000" algn="tl">
                    <a:srgbClr val="000000">
                      <a:alpha val="43137"/>
                    </a:srgbClr>
                  </a:outerShdw>
                </a:effectLst>
                <a:latin typeface="Liberation Sans"/>
              </a:rPr>
              <a:t>for Financial Reporting</a:t>
            </a:r>
            <a:endParaRPr lang="en-US" altLang="en-US" sz="4200" dirty="0">
              <a:solidFill>
                <a:schemeClr val="bg1"/>
              </a:solidFill>
              <a:effectLst>
                <a:outerShdw blurRad="38100" dist="38100" dir="2700000" algn="tl">
                  <a:srgbClr val="000000">
                    <a:alpha val="43137"/>
                  </a:srgbClr>
                </a:outerShdw>
              </a:effectLst>
              <a:latin typeface="Liberation Sans"/>
            </a:endParaRPr>
          </a:p>
        </p:txBody>
      </p:sp>
      <p:pic>
        <p:nvPicPr>
          <p:cNvPr id="3080"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81" name="Text Box 26"/>
          <p:cNvSpPr txBox="1">
            <a:spLocks noChangeArrowheads="1"/>
          </p:cNvSpPr>
          <p:nvPr/>
        </p:nvSpPr>
        <p:spPr bwMode="auto">
          <a:xfrm>
            <a:off x="381000" y="182562"/>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dirty="0" smtClean="0">
                <a:solidFill>
                  <a:srgbClr val="5F5F5F"/>
                </a:solidFill>
                <a:latin typeface="Liberation Sans"/>
              </a:rPr>
              <a:t>2</a:t>
            </a:r>
            <a:endParaRPr lang="en-US" altLang="en-US" sz="10700" dirty="0">
              <a:solidFill>
                <a:srgbClr val="5F5F5F"/>
              </a:solidFill>
              <a:latin typeface="Liberation Sans"/>
            </a:endParaRPr>
          </a:p>
        </p:txBody>
      </p:sp>
      <p:pic>
        <p:nvPicPr>
          <p:cNvPr id="3082"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5"/>
          <p:cNvSpPr>
            <a:spLocks noGrp="1" noChangeArrowheads="1"/>
          </p:cNvSpPr>
          <p:nvPr>
            <p:ph type="title"/>
          </p:nvPr>
        </p:nvSpPr>
        <p:spPr bwMode="auto">
          <a:xfrm>
            <a:off x="381000" y="2438400"/>
            <a:ext cx="3886200" cy="533400"/>
          </a:xfrm>
          <a:solidFill>
            <a:srgbClr val="339933"/>
          </a:solidFill>
          <a:ln w="12700" algn="ctr">
            <a:noFill/>
            <a:miter lim="800000"/>
            <a:headEnd/>
            <a:tailEnd/>
          </a:ln>
          <a:effectLst/>
          <a:extLst/>
        </p:spPr>
        <p:txBody>
          <a:bodyPr vert="horz" wrap="square" lIns="90488" tIns="44450" rIns="90488" bIns="44450" numCol="1" anchor="ctr" anchorCtr="0" compatLnSpc="1">
            <a:prstTxWarp prst="textNoShape">
              <a:avLst/>
            </a:prstTxWarp>
          </a:bodyPr>
          <a:lstStyle/>
          <a:p>
            <a:pPr marL="0" indent="0" algn="l">
              <a:lnSpc>
                <a:spcPct val="110000"/>
              </a:lnSpc>
            </a:pPr>
            <a:r>
              <a:rPr lang="en-US" altLang="en-US" sz="2400" i="0" dirty="0" smtClean="0">
                <a:solidFill>
                  <a:schemeClr val="bg1"/>
                </a:solidFill>
                <a:effectLst/>
                <a:latin typeface="Liberation Sans"/>
              </a:rPr>
              <a:t>LEARNING OBJECTIVES</a:t>
            </a:r>
          </a:p>
        </p:txBody>
      </p:sp>
    </p:spTree>
    <p:extLst>
      <p:ext uri="{BB962C8B-B14F-4D97-AF65-F5344CB8AC3E}">
        <p14:creationId xmlns:p14="http://schemas.microsoft.com/office/powerpoint/2010/main" val="3501199586"/>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4020" name="Rectangle 4"/>
          <p:cNvSpPr>
            <a:spLocks noGrp="1" noChangeArrowheads="1"/>
          </p:cNvSpPr>
          <p:nvPr>
            <p:ph type="body" idx="1"/>
          </p:nvPr>
        </p:nvSpPr>
        <p:spPr>
          <a:xfrm>
            <a:off x="685800" y="2117725"/>
            <a:ext cx="8077200" cy="18935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p>
            <a:pPr marL="0" indent="0">
              <a:lnSpc>
                <a:spcPct val="125000"/>
              </a:lnSpc>
              <a:spcBef>
                <a:spcPct val="50000"/>
              </a:spcBef>
              <a:buClrTx/>
              <a:buFontTx/>
              <a:buNone/>
            </a:pPr>
            <a:r>
              <a:rPr lang="en-US" altLang="en-US" sz="2400" b="0" dirty="0" smtClean="0">
                <a:solidFill>
                  <a:schemeClr val="tx1"/>
                </a:solidFill>
                <a:effectLst/>
                <a:latin typeface="Liberation Sans"/>
              </a:rPr>
              <a:t>“To provide financial information about the reporting entity that is </a:t>
            </a:r>
            <a:r>
              <a:rPr lang="en-US" altLang="en-US" sz="2400" dirty="0" smtClean="0">
                <a:solidFill>
                  <a:schemeClr val="tx1"/>
                </a:solidFill>
                <a:effectLst/>
                <a:latin typeface="Liberation Sans"/>
              </a:rPr>
              <a:t>useful to present and potential equity investors, lenders, and other creditors </a:t>
            </a:r>
            <a:r>
              <a:rPr lang="en-US" altLang="en-US" sz="2400" b="0" dirty="0" smtClean="0">
                <a:solidFill>
                  <a:schemeClr val="tx1"/>
                </a:solidFill>
                <a:effectLst/>
                <a:latin typeface="Liberation Sans"/>
              </a:rPr>
              <a:t>in making decisions </a:t>
            </a:r>
            <a:r>
              <a:rPr lang="en-US" sz="2400" b="0" dirty="0" smtClean="0">
                <a:solidFill>
                  <a:schemeClr val="tx1"/>
                </a:solidFill>
                <a:effectLst/>
                <a:latin typeface="Liberation Sans"/>
              </a:rPr>
              <a:t>about </a:t>
            </a:r>
            <a:r>
              <a:rPr lang="en-US" sz="2400" b="0" dirty="0">
                <a:solidFill>
                  <a:schemeClr val="tx1"/>
                </a:solidFill>
                <a:effectLst/>
                <a:latin typeface="Liberation Sans"/>
              </a:rPr>
              <a:t>providing resources to </a:t>
            </a:r>
            <a:r>
              <a:rPr lang="en-US" sz="2400" b="0" dirty="0" smtClean="0">
                <a:solidFill>
                  <a:schemeClr val="tx1"/>
                </a:solidFill>
                <a:effectLst/>
                <a:latin typeface="Liberation Sans"/>
              </a:rPr>
              <a:t>the entity</a:t>
            </a:r>
            <a:r>
              <a:rPr lang="en-US" sz="2400" b="0" dirty="0">
                <a:solidFill>
                  <a:schemeClr val="tx1"/>
                </a:solidFill>
                <a:effectLst/>
                <a:latin typeface="Liberation Sans"/>
              </a:rPr>
              <a:t>.</a:t>
            </a:r>
            <a:endParaRPr lang="en-US" altLang="en-US" sz="2400" b="0" dirty="0">
              <a:solidFill>
                <a:schemeClr val="tx1"/>
              </a:solidFill>
              <a:effectLst/>
              <a:latin typeface="Liberation Sans"/>
            </a:endParaRPr>
          </a:p>
        </p:txBody>
      </p:sp>
      <p:sp>
        <p:nvSpPr>
          <p:cNvPr id="214024" name="Rectangle 8"/>
          <p:cNvSpPr>
            <a:spLocks noGrp="1" noChangeArrowheads="1"/>
          </p:cNvSpPr>
          <p:nvPr>
            <p:ph type="title"/>
          </p:nvPr>
        </p:nvSpPr>
        <p:spPr>
          <a:xfrm>
            <a:off x="533400" y="381000"/>
            <a:ext cx="8229600" cy="560388"/>
          </a:xfr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r>
              <a:rPr lang="en-US" altLang="en-US" sz="3200" kern="1200" dirty="0" smtClean="0">
                <a:solidFill>
                  <a:srgbClr val="0000E2"/>
                </a:solidFill>
                <a:effectLst/>
                <a:latin typeface="Liberation Sans"/>
                <a:ea typeface="+mn-ea"/>
                <a:cs typeface="+mn-cs"/>
              </a:rPr>
              <a:t>FIRST LEVEL: BASIC OBJECTIVE</a:t>
            </a:r>
            <a:endParaRPr lang="en-US" altLang="en-US" sz="3200" kern="1200" dirty="0">
              <a:solidFill>
                <a:srgbClr val="0000E2"/>
              </a:solidFill>
              <a:effectLst/>
              <a:latin typeface="Liberation Sans"/>
              <a:ea typeface="+mn-ea"/>
              <a:cs typeface="+mn-cs"/>
            </a:endParaRPr>
          </a:p>
        </p:txBody>
      </p:sp>
      <p:sp>
        <p:nvSpPr>
          <p:cNvPr id="214026"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a:t>
            </a:r>
            <a:r>
              <a:rPr lang="en-US" altLang="en-US" sz="1600" b="1" i="1" dirty="0" smtClean="0">
                <a:solidFill>
                  <a:schemeClr val="bg2"/>
                </a:solidFill>
                <a:latin typeface="Liberation Sans"/>
              </a:rPr>
              <a:t>3</a:t>
            </a:r>
            <a:endParaRPr lang="en-US" altLang="en-US" sz="1600" b="1" i="1" dirty="0">
              <a:solidFill>
                <a:schemeClr val="bg2"/>
              </a:solidFill>
              <a:latin typeface="Liberation Sans"/>
            </a:endParaRPr>
          </a:p>
        </p:txBody>
      </p:sp>
      <p:sp>
        <p:nvSpPr>
          <p:cNvPr id="214027" name="Rectangle 11"/>
          <p:cNvSpPr>
            <a:spLocks noChangeArrowheads="1"/>
          </p:cNvSpPr>
          <p:nvPr/>
        </p:nvSpPr>
        <p:spPr bwMode="auto">
          <a:xfrm>
            <a:off x="3200400" y="1431925"/>
            <a:ext cx="2362200" cy="578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Arial" charset="0"/>
              </a:defRPr>
            </a:lvl1pPr>
            <a:lvl2pPr marL="571500" algn="l">
              <a:spcBef>
                <a:spcPct val="20000"/>
              </a:spcBef>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Arial" charset="0"/>
              </a:defRPr>
            </a:lvl2pPr>
            <a:lvl3pPr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3pPr>
            <a:lvl4pPr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4pPr>
            <a:lvl5pPr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5pPr>
            <a:lvl6pPr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6pPr>
            <a:lvl7pPr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7pPr>
            <a:lvl8pPr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8pPr>
            <a:lvl9pPr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9pPr>
          </a:lstStyle>
          <a:p>
            <a:pPr algn="ctr">
              <a:lnSpc>
                <a:spcPct val="125000"/>
              </a:lnSpc>
              <a:spcBef>
                <a:spcPct val="50000"/>
              </a:spcBef>
              <a:buClrTx/>
              <a:buFontTx/>
              <a:buNone/>
            </a:pPr>
            <a:r>
              <a:rPr lang="en-US" altLang="en-US" u="sng" dirty="0">
                <a:solidFill>
                  <a:schemeClr val="tx2">
                    <a:lumMod val="75000"/>
                  </a:schemeClr>
                </a:solidFill>
                <a:effectLst/>
                <a:latin typeface="Liberation Sans"/>
              </a:rPr>
              <a:t>OBJECTIVE</a:t>
            </a:r>
          </a:p>
        </p:txBody>
      </p:sp>
      <p:sp>
        <p:nvSpPr>
          <p:cNvPr id="214028" name="Rectangle 12"/>
          <p:cNvSpPr>
            <a:spLocks noChangeArrowheads="1"/>
          </p:cNvSpPr>
          <p:nvPr/>
        </p:nvSpPr>
        <p:spPr bwMode="auto">
          <a:xfrm>
            <a:off x="838200" y="4419600"/>
            <a:ext cx="7620000" cy="1264962"/>
          </a:xfrm>
          <a:prstGeom prst="rect">
            <a:avLst/>
          </a:prstGeom>
          <a:solidFill>
            <a:srgbClr val="FFFFCC"/>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91440" rIns="182880" bIns="91440">
            <a:spAutoFit/>
          </a:bodyPr>
          <a:lstStyle>
            <a:lvl1pPr marL="457200" indent="-457200"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30000"/>
              </a:spcBef>
              <a:buClr>
                <a:srgbClr val="800000"/>
              </a:buClr>
              <a:buFont typeface="Wingdings" pitchFamily="2" charset="2"/>
              <a:buChar char="Ø"/>
            </a:pPr>
            <a:r>
              <a:rPr lang="en-US" altLang="en-US" sz="1800" dirty="0">
                <a:latin typeface="Liberation Sans"/>
              </a:rPr>
              <a:t>Provided by issuing general-purpose financial statements.</a:t>
            </a:r>
          </a:p>
          <a:p>
            <a:pPr>
              <a:lnSpc>
                <a:spcPct val="120000"/>
              </a:lnSpc>
              <a:spcBef>
                <a:spcPct val="30000"/>
              </a:spcBef>
              <a:buClr>
                <a:srgbClr val="800000"/>
              </a:buClr>
              <a:buFont typeface="Wingdings" pitchFamily="2" charset="2"/>
              <a:buChar char="Ø"/>
            </a:pPr>
            <a:r>
              <a:rPr lang="en-US" altLang="en-US" sz="1800" dirty="0">
                <a:latin typeface="Liberation Sans"/>
              </a:rPr>
              <a:t>Assumption is that users need reasonable knowledge of business and financial accounting matters to understand the information. </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3505200"/>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285750" indent="-285750">
              <a:lnSpc>
                <a:spcPct val="115000"/>
              </a:lnSpc>
              <a:spcBef>
                <a:spcPct val="45000"/>
              </a:spcBef>
              <a:buClr>
                <a:srgbClr val="A50021"/>
              </a:buClr>
              <a:buSzTx/>
              <a:buFont typeface="Wingdings" pitchFamily="2" charset="2"/>
              <a:buAutoNum type="arabicPeriod"/>
            </a:pPr>
            <a:r>
              <a:rPr lang="en-US" sz="1400" b="0" dirty="0" smtClean="0">
                <a:effectLst/>
                <a:latin typeface="Liberation Sans"/>
              </a:rPr>
              <a:t>Describe </a:t>
            </a:r>
            <a:r>
              <a:rPr lang="en-US" sz="1400" b="0" dirty="0">
                <a:effectLst/>
                <a:latin typeface="Liberation Sans"/>
              </a:rPr>
              <a:t>the usefulness of a conceptual </a:t>
            </a:r>
            <a:r>
              <a:rPr lang="en-US" sz="1400" b="0" dirty="0" smtClean="0">
                <a:effectLst/>
                <a:latin typeface="Liberation Sans"/>
              </a:rPr>
              <a:t>framework.</a:t>
            </a:r>
          </a:p>
          <a:p>
            <a:pPr marL="285750" indent="-285750">
              <a:lnSpc>
                <a:spcPct val="115000"/>
              </a:lnSpc>
              <a:spcBef>
                <a:spcPct val="45000"/>
              </a:spcBef>
              <a:buClr>
                <a:srgbClr val="A50021"/>
              </a:buClr>
              <a:buSzTx/>
              <a:buFont typeface="Wingdings" pitchFamily="2" charset="2"/>
              <a:buAutoNum type="arabicPeriod"/>
            </a:pPr>
            <a:r>
              <a:rPr lang="en-US" sz="1400" b="0" dirty="0" smtClean="0">
                <a:effectLst/>
                <a:latin typeface="Liberation Sans"/>
              </a:rPr>
              <a:t>Describe </a:t>
            </a:r>
            <a:r>
              <a:rPr lang="en-US" sz="1400" b="0" dirty="0">
                <a:effectLst/>
                <a:latin typeface="Liberation Sans"/>
              </a:rPr>
              <a:t>efforts to construct a </a:t>
            </a:r>
            <a:r>
              <a:rPr lang="en-US" sz="1400" b="0" dirty="0" smtClean="0">
                <a:effectLst/>
                <a:latin typeface="Liberation Sans"/>
              </a:rPr>
              <a:t>conceptual framework.</a:t>
            </a:r>
          </a:p>
          <a:p>
            <a:pPr marL="285750" indent="-285750">
              <a:lnSpc>
                <a:spcPct val="115000"/>
              </a:lnSpc>
              <a:spcBef>
                <a:spcPct val="45000"/>
              </a:spcBef>
              <a:buClr>
                <a:srgbClr val="A50021"/>
              </a:buClr>
              <a:buSzTx/>
              <a:buFont typeface="Wingdings" pitchFamily="2" charset="2"/>
              <a:buAutoNum type="arabicPeriod"/>
            </a:pPr>
            <a:r>
              <a:rPr lang="en-US" sz="1400" b="0" dirty="0" smtClean="0">
                <a:effectLst/>
                <a:latin typeface="Liberation Sans"/>
              </a:rPr>
              <a:t>Understand </a:t>
            </a:r>
            <a:r>
              <a:rPr lang="en-US" sz="1400" b="0" dirty="0">
                <a:effectLst/>
                <a:latin typeface="Liberation Sans"/>
              </a:rPr>
              <a:t>the objective of financial </a:t>
            </a:r>
            <a:r>
              <a:rPr lang="en-US" sz="1400" b="0" dirty="0" smtClean="0">
                <a:effectLst/>
                <a:latin typeface="Liberation Sans"/>
              </a:rPr>
              <a:t>reporting.</a:t>
            </a:r>
          </a:p>
          <a:p>
            <a:pPr marL="285750" indent="-285750">
              <a:lnSpc>
                <a:spcPct val="115000"/>
              </a:lnSpc>
              <a:spcBef>
                <a:spcPct val="45000"/>
              </a:spcBef>
              <a:buClr>
                <a:srgbClr val="A50021"/>
              </a:buClr>
              <a:buSzTx/>
              <a:buFont typeface="Wingdings" pitchFamily="2" charset="2"/>
              <a:buAutoNum type="arabicPeriod"/>
            </a:pPr>
            <a:r>
              <a:rPr lang="en-US" sz="1600" dirty="0" smtClean="0">
                <a:effectLst/>
                <a:latin typeface="Liberation Sans"/>
              </a:rPr>
              <a:t>Identify </a:t>
            </a:r>
            <a:r>
              <a:rPr lang="en-US" sz="1600" dirty="0">
                <a:effectLst/>
                <a:latin typeface="Liberation Sans"/>
              </a:rPr>
              <a:t>the qualitative characteristics of </a:t>
            </a:r>
            <a:r>
              <a:rPr lang="en-US" sz="1600" dirty="0" smtClean="0">
                <a:effectLst/>
                <a:latin typeface="Liberation Sans"/>
              </a:rPr>
              <a:t>accounting information</a:t>
            </a:r>
            <a:r>
              <a:rPr lang="en-US" sz="1600" dirty="0">
                <a:effectLst/>
                <a:latin typeface="Liberation Sans"/>
              </a:rPr>
              <a:t>.</a:t>
            </a:r>
            <a:endParaRPr lang="en-US" altLang="en-US" sz="1600" dirty="0">
              <a:effectLst/>
              <a:latin typeface="Liberation Sans"/>
            </a:endParaRPr>
          </a:p>
        </p:txBody>
      </p:sp>
      <p:sp>
        <p:nvSpPr>
          <p:cNvPr id="3076" name="Rectangle 18"/>
          <p:cNvSpPr>
            <a:spLocks noChangeArrowheads="1"/>
          </p:cNvSpPr>
          <p:nvPr/>
        </p:nvSpPr>
        <p:spPr bwMode="auto">
          <a:xfrm>
            <a:off x="4724400" y="35052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287338" indent="-287338" algn="l">
              <a:lnSpc>
                <a:spcPct val="115000"/>
              </a:lnSpc>
              <a:spcBef>
                <a:spcPct val="45000"/>
              </a:spcBef>
              <a:buClr>
                <a:srgbClr val="A50021"/>
              </a:buClr>
              <a:buFont typeface="+mj-lt"/>
              <a:buAutoNum type="arabicPeriod" startAt="5"/>
            </a:pPr>
            <a:r>
              <a:rPr lang="en-US" sz="1400" b="0" dirty="0" smtClean="0">
                <a:solidFill>
                  <a:schemeClr val="bg2"/>
                </a:solidFill>
                <a:latin typeface="Liberation Sans"/>
              </a:rPr>
              <a:t>Define </a:t>
            </a:r>
            <a:r>
              <a:rPr lang="en-US" sz="1400" b="0" dirty="0">
                <a:solidFill>
                  <a:schemeClr val="bg2"/>
                </a:solidFill>
                <a:latin typeface="Liberation Sans"/>
              </a:rPr>
              <a:t>the basic elements of financial </a:t>
            </a:r>
            <a:r>
              <a:rPr lang="en-US" sz="1400" b="0" dirty="0" smtClean="0">
                <a:solidFill>
                  <a:schemeClr val="bg2"/>
                </a:solidFill>
                <a:latin typeface="Liberation Sans"/>
              </a:rPr>
              <a:t>statements.</a:t>
            </a:r>
          </a:p>
          <a:p>
            <a:pPr marL="287338" indent="-287338" algn="l">
              <a:lnSpc>
                <a:spcPct val="115000"/>
              </a:lnSpc>
              <a:spcBef>
                <a:spcPct val="45000"/>
              </a:spcBef>
              <a:buClr>
                <a:srgbClr val="A50021"/>
              </a:buClr>
              <a:buFont typeface="+mj-lt"/>
              <a:buAutoNum type="arabicPeriod" startAt="5"/>
            </a:pPr>
            <a:r>
              <a:rPr lang="en-US" sz="1400" b="0" dirty="0" smtClean="0">
                <a:solidFill>
                  <a:schemeClr val="bg2"/>
                </a:solidFill>
                <a:latin typeface="Liberation Sans"/>
              </a:rPr>
              <a:t>Describe </a:t>
            </a:r>
            <a:r>
              <a:rPr lang="en-US" sz="1400" b="0" dirty="0">
                <a:solidFill>
                  <a:schemeClr val="bg2"/>
                </a:solidFill>
                <a:latin typeface="Liberation Sans"/>
              </a:rPr>
              <a:t>the basic assumptions of </a:t>
            </a:r>
            <a:r>
              <a:rPr lang="en-US" sz="1400" b="0" dirty="0" smtClean="0">
                <a:solidFill>
                  <a:schemeClr val="bg2"/>
                </a:solidFill>
                <a:latin typeface="Liberation Sans"/>
              </a:rPr>
              <a:t>accounting.</a:t>
            </a:r>
          </a:p>
          <a:p>
            <a:pPr marL="287338" indent="-287338" algn="l">
              <a:lnSpc>
                <a:spcPct val="115000"/>
              </a:lnSpc>
              <a:spcBef>
                <a:spcPct val="45000"/>
              </a:spcBef>
              <a:buClr>
                <a:srgbClr val="A50021"/>
              </a:buClr>
              <a:buFont typeface="+mj-lt"/>
              <a:buAutoNum type="arabicPeriod" startAt="5"/>
            </a:pPr>
            <a:r>
              <a:rPr lang="en-US" sz="1400" b="0" dirty="0" smtClean="0">
                <a:solidFill>
                  <a:schemeClr val="bg2"/>
                </a:solidFill>
                <a:latin typeface="Liberation Sans"/>
              </a:rPr>
              <a:t>Explain </a:t>
            </a:r>
            <a:r>
              <a:rPr lang="en-US" sz="1400" b="0" dirty="0">
                <a:solidFill>
                  <a:schemeClr val="bg2"/>
                </a:solidFill>
                <a:latin typeface="Liberation Sans"/>
              </a:rPr>
              <a:t>the application of the basic </a:t>
            </a:r>
            <a:r>
              <a:rPr lang="en-US" sz="1400" b="0" dirty="0" smtClean="0">
                <a:solidFill>
                  <a:schemeClr val="bg2"/>
                </a:solidFill>
                <a:latin typeface="Liberation Sans"/>
              </a:rPr>
              <a:t>principles of accounting.</a:t>
            </a:r>
          </a:p>
          <a:p>
            <a:pPr marL="287338" indent="-287338" algn="l">
              <a:lnSpc>
                <a:spcPct val="115000"/>
              </a:lnSpc>
              <a:spcBef>
                <a:spcPct val="45000"/>
              </a:spcBef>
              <a:buClr>
                <a:srgbClr val="A50021"/>
              </a:buClr>
              <a:buFont typeface="+mj-lt"/>
              <a:buAutoNum type="arabicPeriod" startAt="5"/>
            </a:pPr>
            <a:r>
              <a:rPr lang="en-US" sz="1400" b="0" dirty="0" smtClean="0">
                <a:solidFill>
                  <a:schemeClr val="bg2"/>
                </a:solidFill>
                <a:latin typeface="Liberation Sans"/>
              </a:rPr>
              <a:t>Describe </a:t>
            </a:r>
            <a:r>
              <a:rPr lang="en-US" sz="1400" b="0" dirty="0">
                <a:solidFill>
                  <a:schemeClr val="bg2"/>
                </a:solidFill>
                <a:latin typeface="Liberation Sans"/>
              </a:rPr>
              <a:t>the impact that the cost constraint has </a:t>
            </a:r>
            <a:r>
              <a:rPr lang="en-US" sz="1400" b="0" dirty="0" smtClean="0">
                <a:solidFill>
                  <a:schemeClr val="bg2"/>
                </a:solidFill>
                <a:latin typeface="Liberation Sans"/>
              </a:rPr>
              <a:t>on reporting </a:t>
            </a:r>
            <a:r>
              <a:rPr lang="en-US" sz="1400" b="0" dirty="0">
                <a:solidFill>
                  <a:schemeClr val="bg2"/>
                </a:solidFill>
                <a:latin typeface="Liberation Sans"/>
              </a:rPr>
              <a:t>accounting information</a:t>
            </a:r>
            <a:r>
              <a:rPr lang="en-US" sz="1400" b="0" dirty="0">
                <a:solidFill>
                  <a:schemeClr val="bg2"/>
                </a:solidFill>
                <a:latin typeface="Arial" charset="0"/>
              </a:rPr>
              <a:t>.</a:t>
            </a:r>
            <a:endParaRPr lang="en-US" altLang="en-US" sz="1400" b="0" dirty="0">
              <a:solidFill>
                <a:schemeClr val="bg2"/>
              </a:solidFill>
              <a:latin typeface="Arial" charset="0"/>
            </a:endParaRPr>
          </a:p>
        </p:txBody>
      </p:sp>
      <p:sp>
        <p:nvSpPr>
          <p:cNvPr id="3077" name="Rectangle 19"/>
          <p:cNvSpPr>
            <a:spLocks noChangeArrowheads="1"/>
          </p:cNvSpPr>
          <p:nvPr/>
        </p:nvSpPr>
        <p:spPr bwMode="auto">
          <a:xfrm>
            <a:off x="457200" y="3124200"/>
            <a:ext cx="5181600" cy="3164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400" i="1" dirty="0">
                <a:solidFill>
                  <a:schemeClr val="bg2"/>
                </a:solidFill>
                <a:effectLst/>
                <a:latin typeface="Liberation Sans"/>
              </a:rPr>
              <a:t>After studying this chapter, you should be able to:</a:t>
            </a:r>
          </a:p>
        </p:txBody>
      </p:sp>
      <p:pic>
        <p:nvPicPr>
          <p:cNvPr id="3078"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0"/>
            <a:ext cx="71628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9" name="Rectangle 24"/>
          <p:cNvSpPr>
            <a:spLocks noChangeArrowheads="1"/>
          </p:cNvSpPr>
          <p:nvPr/>
        </p:nvSpPr>
        <p:spPr bwMode="auto">
          <a:xfrm>
            <a:off x="2133600" y="533400"/>
            <a:ext cx="6858000"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sz="4200" dirty="0">
                <a:solidFill>
                  <a:schemeClr val="bg1"/>
                </a:solidFill>
                <a:effectLst>
                  <a:outerShdw blurRad="38100" dist="38100" dir="2700000" algn="tl">
                    <a:srgbClr val="000000">
                      <a:alpha val="43137"/>
                    </a:srgbClr>
                  </a:outerShdw>
                </a:effectLst>
                <a:latin typeface="Liberation Sans"/>
              </a:rPr>
              <a:t>Conceptual Framework</a:t>
            </a:r>
          </a:p>
          <a:p>
            <a:pPr algn="l"/>
            <a:r>
              <a:rPr lang="en-US" sz="4200" dirty="0">
                <a:solidFill>
                  <a:schemeClr val="bg1"/>
                </a:solidFill>
                <a:effectLst>
                  <a:outerShdw blurRad="38100" dist="38100" dir="2700000" algn="tl">
                    <a:srgbClr val="000000">
                      <a:alpha val="43137"/>
                    </a:srgbClr>
                  </a:outerShdw>
                </a:effectLst>
                <a:latin typeface="Liberation Sans"/>
              </a:rPr>
              <a:t>for Financial Reporting</a:t>
            </a:r>
            <a:endParaRPr lang="en-US" altLang="en-US" sz="4200" dirty="0">
              <a:solidFill>
                <a:schemeClr val="bg1"/>
              </a:solidFill>
              <a:effectLst>
                <a:outerShdw blurRad="38100" dist="38100" dir="2700000" algn="tl">
                  <a:srgbClr val="000000">
                    <a:alpha val="43137"/>
                  </a:srgbClr>
                </a:outerShdw>
              </a:effectLst>
              <a:latin typeface="Liberation Sans"/>
            </a:endParaRPr>
          </a:p>
        </p:txBody>
      </p:sp>
      <p:pic>
        <p:nvPicPr>
          <p:cNvPr id="3080"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81" name="Text Box 26"/>
          <p:cNvSpPr txBox="1">
            <a:spLocks noChangeArrowheads="1"/>
          </p:cNvSpPr>
          <p:nvPr/>
        </p:nvSpPr>
        <p:spPr bwMode="auto">
          <a:xfrm>
            <a:off x="381000" y="182562"/>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dirty="0" smtClean="0">
                <a:solidFill>
                  <a:srgbClr val="5F5F5F"/>
                </a:solidFill>
                <a:latin typeface="Liberation Sans"/>
              </a:rPr>
              <a:t>2</a:t>
            </a:r>
            <a:endParaRPr lang="en-US" altLang="en-US" sz="10700" dirty="0">
              <a:solidFill>
                <a:srgbClr val="5F5F5F"/>
              </a:solidFill>
              <a:latin typeface="Liberation Sans"/>
            </a:endParaRPr>
          </a:p>
        </p:txBody>
      </p:sp>
      <p:pic>
        <p:nvPicPr>
          <p:cNvPr id="3082"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5"/>
          <p:cNvSpPr>
            <a:spLocks noGrp="1" noChangeArrowheads="1"/>
          </p:cNvSpPr>
          <p:nvPr>
            <p:ph type="title"/>
          </p:nvPr>
        </p:nvSpPr>
        <p:spPr bwMode="auto">
          <a:xfrm>
            <a:off x="381000" y="2438400"/>
            <a:ext cx="3886200" cy="533400"/>
          </a:xfrm>
          <a:solidFill>
            <a:srgbClr val="339933"/>
          </a:solidFill>
          <a:ln w="12700" algn="ctr">
            <a:noFill/>
            <a:miter lim="800000"/>
            <a:headEnd/>
            <a:tailEnd/>
          </a:ln>
          <a:effectLst/>
          <a:extLst/>
        </p:spPr>
        <p:txBody>
          <a:bodyPr vert="horz" wrap="square" lIns="90488" tIns="44450" rIns="90488" bIns="44450" numCol="1" anchor="ctr" anchorCtr="0" compatLnSpc="1">
            <a:prstTxWarp prst="textNoShape">
              <a:avLst/>
            </a:prstTxWarp>
          </a:bodyPr>
          <a:lstStyle/>
          <a:p>
            <a:pPr marL="0" indent="0" algn="l">
              <a:lnSpc>
                <a:spcPct val="110000"/>
              </a:lnSpc>
            </a:pPr>
            <a:r>
              <a:rPr lang="en-US" altLang="en-US" sz="2400" i="0" dirty="0" smtClean="0">
                <a:solidFill>
                  <a:schemeClr val="bg1"/>
                </a:solidFill>
                <a:effectLst/>
                <a:latin typeface="Liberation Sans"/>
              </a:rPr>
              <a:t>LEARNING OBJECTIVES</a:t>
            </a:r>
          </a:p>
        </p:txBody>
      </p:sp>
    </p:spTree>
    <p:extLst>
      <p:ext uri="{BB962C8B-B14F-4D97-AF65-F5344CB8AC3E}">
        <p14:creationId xmlns:p14="http://schemas.microsoft.com/office/powerpoint/2010/main" val="3501199586"/>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5" name="Text Box 3"/>
          <p:cNvSpPr txBox="1">
            <a:spLocks noChangeArrowheads="1"/>
          </p:cNvSpPr>
          <p:nvPr/>
        </p:nvSpPr>
        <p:spPr bwMode="auto">
          <a:xfrm>
            <a:off x="533400" y="2428875"/>
            <a:ext cx="8229600" cy="20128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30000"/>
              </a:lnSpc>
              <a:spcBef>
                <a:spcPct val="30000"/>
              </a:spcBef>
              <a:buSzPct val="80000"/>
            </a:pPr>
            <a:r>
              <a:rPr lang="en-US" altLang="en-US" dirty="0">
                <a:latin typeface="Liberation Sans"/>
              </a:rPr>
              <a:t>IASB identified the </a:t>
            </a:r>
            <a:r>
              <a:rPr lang="en-US" altLang="en-US" b="1" dirty="0">
                <a:solidFill>
                  <a:schemeClr val="tx2">
                    <a:lumMod val="75000"/>
                  </a:schemeClr>
                </a:solidFill>
                <a:latin typeface="Liberation Sans"/>
              </a:rPr>
              <a:t>Qualitative Characteristics</a:t>
            </a:r>
            <a:r>
              <a:rPr lang="en-US" altLang="en-US" dirty="0">
                <a:solidFill>
                  <a:schemeClr val="tx2">
                    <a:lumMod val="75000"/>
                  </a:schemeClr>
                </a:solidFill>
                <a:latin typeface="Liberation Sans"/>
              </a:rPr>
              <a:t> </a:t>
            </a:r>
            <a:r>
              <a:rPr lang="en-US" altLang="en-US" dirty="0">
                <a:latin typeface="Liberation Sans"/>
              </a:rPr>
              <a:t>of accounting information that distinguish better (more useful) information from inferior (less useful) information for decision-making purposes.</a:t>
            </a:r>
          </a:p>
        </p:txBody>
      </p:sp>
      <p:sp>
        <p:nvSpPr>
          <p:cNvPr id="279556" name="Rectangle 4"/>
          <p:cNvSpPr>
            <a:spLocks noGrp="1" noChangeArrowheads="1"/>
          </p:cNvSpPr>
          <p:nvPr>
            <p:ph type="title"/>
          </p:nvPr>
        </p:nvSpPr>
        <p:spPr>
          <a:xfrm>
            <a:off x="228600" y="381000"/>
            <a:ext cx="8915400" cy="560388"/>
          </a:xfr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r>
              <a:rPr lang="en-US" altLang="en-US" sz="3100" kern="1200" dirty="0" smtClean="0">
                <a:solidFill>
                  <a:srgbClr val="0000E2"/>
                </a:solidFill>
                <a:effectLst/>
                <a:latin typeface="Liberation Sans"/>
                <a:ea typeface="+mn-ea"/>
                <a:cs typeface="+mn-cs"/>
              </a:rPr>
              <a:t>SECOND LEVEL: FUNDAMENTAL CONCEPTS</a:t>
            </a:r>
            <a:endParaRPr lang="en-US" altLang="en-US" sz="3100" kern="1200" dirty="0">
              <a:solidFill>
                <a:srgbClr val="0000E2"/>
              </a:solidFill>
              <a:effectLst/>
              <a:latin typeface="Liberation Sans"/>
              <a:ea typeface="+mn-ea"/>
              <a:cs typeface="+mn-cs"/>
            </a:endParaRPr>
          </a:p>
        </p:txBody>
      </p:sp>
      <p:sp>
        <p:nvSpPr>
          <p:cNvPr id="279558" name="Text Box 6"/>
          <p:cNvSpPr txBox="1">
            <a:spLocks noChangeArrowheads="1"/>
          </p:cNvSpPr>
          <p:nvPr/>
        </p:nvSpPr>
        <p:spPr bwMode="auto">
          <a:xfrm>
            <a:off x="533400" y="1371600"/>
            <a:ext cx="8229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800" b="1" dirty="0">
                <a:solidFill>
                  <a:schemeClr val="accent6">
                    <a:lumMod val="50000"/>
                  </a:schemeClr>
                </a:solidFill>
                <a:latin typeface="Liberation Sans"/>
              </a:rPr>
              <a:t>Qualitative Characteristics of Accounting Information</a:t>
            </a:r>
          </a:p>
        </p:txBody>
      </p:sp>
      <p:sp>
        <p:nvSpPr>
          <p:cNvPr id="6" name="Line 16"/>
          <p:cNvSpPr>
            <a:spLocks noChangeShapeType="1"/>
          </p:cNvSpPr>
          <p:nvPr/>
        </p:nvSpPr>
        <p:spPr bwMode="auto">
          <a:xfrm>
            <a:off x="304800" y="1066800"/>
            <a:ext cx="86106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7"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a:t>
            </a:r>
            <a:r>
              <a:rPr lang="en-US" altLang="en-US" sz="1600" b="1" i="1" dirty="0" smtClean="0">
                <a:solidFill>
                  <a:schemeClr val="bg2"/>
                </a:solidFill>
                <a:latin typeface="Liberation Sans"/>
              </a:rPr>
              <a:t>4</a:t>
            </a:r>
            <a:endParaRPr lang="en-US" altLang="en-US" sz="1600" b="1" i="1" dirty="0">
              <a:solidFill>
                <a:schemeClr val="bg2"/>
              </a:solidFill>
              <a:latin typeface="Liberation Sans"/>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44"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55111"/>
            <a:ext cx="7466013" cy="5069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27338" name="Text Box 10"/>
          <p:cNvSpPr txBox="1">
            <a:spLocks noChangeArrowheads="1"/>
          </p:cNvSpPr>
          <p:nvPr/>
        </p:nvSpPr>
        <p:spPr bwMode="auto">
          <a:xfrm>
            <a:off x="7162800" y="2057400"/>
            <a:ext cx="1905000" cy="646331"/>
          </a:xfrm>
          <a:prstGeom prst="rect">
            <a:avLst/>
          </a:prstGeom>
          <a:solidFill>
            <a:schemeClr val="bg1"/>
          </a:solidFill>
          <a:ln w="12700" algn="ctr">
            <a:solidFill>
              <a:srgbClr val="087E8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200" b="1" dirty="0" smtClean="0">
                <a:solidFill>
                  <a:schemeClr val="accent6">
                    <a:lumMod val="50000"/>
                  </a:schemeClr>
                </a:solidFill>
                <a:latin typeface="Liberation Sans"/>
              </a:rPr>
              <a:t>ILLUSTRATION 2-2</a:t>
            </a:r>
            <a:r>
              <a:rPr lang="en-US" altLang="en-US" sz="1200" dirty="0" smtClean="0">
                <a:solidFill>
                  <a:schemeClr val="accent6">
                    <a:lumMod val="50000"/>
                  </a:schemeClr>
                </a:solidFill>
                <a:latin typeface="Liberation Sans"/>
              </a:rPr>
              <a:t> </a:t>
            </a:r>
            <a:r>
              <a:rPr lang="en-US" altLang="en-US" sz="1200" dirty="0" smtClean="0">
                <a:solidFill>
                  <a:srgbClr val="000000"/>
                </a:solidFill>
                <a:latin typeface="Liberation Sans"/>
              </a:rPr>
              <a:t>Hierarchy </a:t>
            </a:r>
            <a:r>
              <a:rPr lang="en-US" altLang="en-US" sz="1200" dirty="0">
                <a:solidFill>
                  <a:srgbClr val="000000"/>
                </a:solidFill>
                <a:latin typeface="Liberation Sans"/>
              </a:rPr>
              <a:t>of Accounting Qualities</a:t>
            </a:r>
          </a:p>
        </p:txBody>
      </p:sp>
      <p:sp>
        <p:nvSpPr>
          <p:cNvPr id="11" name="Rectangle 4"/>
          <p:cNvSpPr>
            <a:spLocks noGrp="1" noChangeArrowheads="1"/>
          </p:cNvSpPr>
          <p:nvPr>
            <p:ph type="title"/>
          </p:nvPr>
        </p:nvSpPr>
        <p:spPr>
          <a:xfrm>
            <a:off x="228600" y="381000"/>
            <a:ext cx="8915400" cy="560388"/>
          </a:xfr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r>
              <a:rPr lang="en-US" altLang="en-US" sz="3100" kern="1200" dirty="0" smtClean="0">
                <a:solidFill>
                  <a:srgbClr val="0000E2"/>
                </a:solidFill>
                <a:effectLst/>
                <a:latin typeface="Liberation Sans"/>
                <a:ea typeface="+mn-ea"/>
                <a:cs typeface="+mn-cs"/>
              </a:rPr>
              <a:t>SECOND LEVEL: FUNDAMENTAL CONCEPTS</a:t>
            </a:r>
            <a:endParaRPr lang="en-US" altLang="en-US" sz="3100" kern="1200" dirty="0">
              <a:solidFill>
                <a:srgbClr val="0000E2"/>
              </a:solidFill>
              <a:effectLst/>
              <a:latin typeface="Liberation Sans"/>
              <a:ea typeface="+mn-ea"/>
              <a:cs typeface="+mn-cs"/>
            </a:endParaRPr>
          </a:p>
        </p:txBody>
      </p:sp>
      <p:sp>
        <p:nvSpPr>
          <p:cNvPr id="12" name="Line 16"/>
          <p:cNvSpPr>
            <a:spLocks noChangeShapeType="1"/>
          </p:cNvSpPr>
          <p:nvPr/>
        </p:nvSpPr>
        <p:spPr bwMode="auto">
          <a:xfrm>
            <a:off x="304800" y="1066800"/>
            <a:ext cx="86106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4"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a:t>
            </a:r>
            <a:r>
              <a:rPr lang="en-US" altLang="en-US" sz="1600" b="1" i="1" dirty="0" smtClean="0">
                <a:solidFill>
                  <a:schemeClr val="bg2"/>
                </a:solidFill>
                <a:latin typeface="Liberation Sans"/>
              </a:rPr>
              <a:t>4</a:t>
            </a:r>
            <a:endParaRPr lang="en-US" altLang="en-US" sz="1600" b="1" i="1" dirty="0">
              <a:solidFill>
                <a:schemeClr val="bg2"/>
              </a:solidFill>
              <a:latin typeface="Liberation Sans"/>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954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bwMode="auto">
          <a:xfrm>
            <a:off x="7962900" y="897256"/>
            <a:ext cx="952500" cy="45719"/>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9" name="Rectangle 8"/>
          <p:cNvSpPr/>
          <p:nvPr/>
        </p:nvSpPr>
        <p:spPr bwMode="auto">
          <a:xfrm>
            <a:off x="8763000" y="897256"/>
            <a:ext cx="152400" cy="1007744"/>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dirty="0"/>
          </a:p>
        </p:txBody>
      </p:sp>
      <p:sp>
        <p:nvSpPr>
          <p:cNvPr id="32" name="Rectangle 31"/>
          <p:cNvSpPr/>
          <p:nvPr/>
        </p:nvSpPr>
        <p:spPr bwMode="auto">
          <a:xfrm flipV="1">
            <a:off x="7571232" y="1700784"/>
            <a:ext cx="1333500" cy="204215"/>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pic>
        <p:nvPicPr>
          <p:cNvPr id="3307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7988" y="12510"/>
            <a:ext cx="6646812" cy="6845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2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0"/>
            <a:ext cx="1295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6096000"/>
            <a:ext cx="68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096000"/>
            <a:ext cx="15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629400"/>
            <a:ext cx="914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1982" name="Text Box 1038"/>
          <p:cNvSpPr txBox="1">
            <a:spLocks noChangeArrowheads="1"/>
          </p:cNvSpPr>
          <p:nvPr/>
        </p:nvSpPr>
        <p:spPr bwMode="auto">
          <a:xfrm>
            <a:off x="152400" y="3870325"/>
            <a:ext cx="2133600" cy="7386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87E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400" b="1" dirty="0" smtClean="0">
                <a:solidFill>
                  <a:schemeClr val="accent6">
                    <a:lumMod val="50000"/>
                  </a:schemeClr>
                </a:solidFill>
                <a:latin typeface="Liberation Sans"/>
              </a:rPr>
              <a:t>ILLUSTRATION 2-7</a:t>
            </a:r>
            <a:r>
              <a:rPr lang="en-US" altLang="en-US" sz="1400" dirty="0" smtClean="0">
                <a:solidFill>
                  <a:schemeClr val="accent6">
                    <a:lumMod val="50000"/>
                  </a:schemeClr>
                </a:solidFill>
                <a:latin typeface="Liberation Sans"/>
              </a:rPr>
              <a:t>  </a:t>
            </a:r>
            <a:r>
              <a:rPr lang="en-US" altLang="en-US" sz="1400" dirty="0" smtClean="0">
                <a:latin typeface="Liberation Sans"/>
              </a:rPr>
              <a:t>Conceptual </a:t>
            </a:r>
            <a:r>
              <a:rPr lang="en-US" altLang="en-US" sz="1400" dirty="0" smtClean="0">
                <a:solidFill>
                  <a:srgbClr val="000000"/>
                </a:solidFill>
                <a:latin typeface="Liberation Sans"/>
              </a:rPr>
              <a:t>Framework </a:t>
            </a:r>
            <a:r>
              <a:rPr lang="en-US" altLang="en-US" sz="1400" dirty="0">
                <a:solidFill>
                  <a:srgbClr val="000000"/>
                </a:solidFill>
                <a:latin typeface="Liberation Sans"/>
              </a:rPr>
              <a:t>for Financial Reporting</a:t>
            </a:r>
          </a:p>
        </p:txBody>
      </p:sp>
      <p:sp>
        <p:nvSpPr>
          <p:cNvPr id="12" name="Text Box 11"/>
          <p:cNvSpPr txBox="1">
            <a:spLocks noChangeArrowheads="1"/>
          </p:cNvSpPr>
          <p:nvPr/>
        </p:nvSpPr>
        <p:spPr bwMode="auto">
          <a:xfrm>
            <a:off x="838200" y="1066800"/>
            <a:ext cx="7162800" cy="609600"/>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lvl1pPr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algn="ctr">
              <a:defRPr/>
            </a:pPr>
            <a:r>
              <a:rPr lang="en-US" sz="3200" b="1" dirty="0" smtClean="0">
                <a:solidFill>
                  <a:schemeClr val="bg1"/>
                </a:solidFill>
                <a:effectLst>
                  <a:outerShdw blurRad="38100" dist="38100" dir="2700000" algn="tl">
                    <a:srgbClr val="000000"/>
                  </a:outerShdw>
                </a:effectLst>
                <a:latin typeface="Liberation Sans"/>
              </a:rPr>
              <a:t>Relevance</a:t>
            </a:r>
          </a:p>
        </p:txBody>
      </p:sp>
      <p:sp>
        <p:nvSpPr>
          <p:cNvPr id="13" name="AutoShape 11"/>
          <p:cNvSpPr>
            <a:spLocks noChangeArrowheads="1"/>
          </p:cNvSpPr>
          <p:nvPr/>
        </p:nvSpPr>
        <p:spPr bwMode="auto">
          <a:xfrm>
            <a:off x="2438400" y="1524000"/>
            <a:ext cx="457200" cy="533400"/>
          </a:xfrm>
          <a:prstGeom prst="upArrow">
            <a:avLst>
              <a:gd name="adj1" fmla="val 50000"/>
              <a:gd name="adj2" fmla="val 29167"/>
            </a:avLst>
          </a:prstGeom>
          <a:solidFill>
            <a:srgbClr val="FFEA93"/>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p>
        </p:txBody>
      </p:sp>
      <p:sp>
        <p:nvSpPr>
          <p:cNvPr id="14" name="Text Box 10"/>
          <p:cNvSpPr txBox="1">
            <a:spLocks noChangeArrowheads="1"/>
          </p:cNvSpPr>
          <p:nvPr/>
        </p:nvSpPr>
        <p:spPr bwMode="auto">
          <a:xfrm>
            <a:off x="7848600" y="6369050"/>
            <a:ext cx="1143000" cy="336550"/>
          </a:xfrm>
          <a:prstGeom prst="rect">
            <a:avLst/>
          </a:prstGeom>
          <a:noFill/>
          <a:ln>
            <a:noFill/>
          </a:ln>
          <a:effectLst/>
        </p:spPr>
        <p:txBody>
          <a:bodyPr wrap="square">
            <a:spAutoFit/>
          </a:bodyPr>
          <a:lstStyle>
            <a:defPPr>
              <a:defRPr lang="en-US"/>
            </a:defPPr>
            <a:lvl1pPr marL="457200" indent="-457200" algn="r">
              <a:spcBef>
                <a:spcPct val="50000"/>
              </a:spcBef>
              <a:defRPr sz="1600" b="1" i="1">
                <a:solidFill>
                  <a:schemeClr val="bg2"/>
                </a:solidFill>
                <a:latin typeface="Arial" charset="0"/>
              </a:defRPr>
            </a:lvl1pPr>
            <a:lvl2pPr marL="914400" indent="-457200" algn="l">
              <a:defRPr>
                <a:latin typeface="Times New Roman" pitchFamily="18" charset="0"/>
              </a:defRPr>
            </a:lvl2pPr>
            <a:lvl3pPr marL="1371600" indent="-457200" algn="l">
              <a:defRPr>
                <a:latin typeface="Times New Roman" pitchFamily="18" charset="0"/>
              </a:defRPr>
            </a:lvl3pPr>
            <a:lvl4pPr marL="1828800" indent="-457200" algn="l">
              <a:defRPr>
                <a:latin typeface="Times New Roman" pitchFamily="18" charset="0"/>
              </a:defRPr>
            </a:lvl4pPr>
            <a:lvl5pPr marL="2286000" indent="-457200" algn="l">
              <a:defRPr>
                <a:latin typeface="Times New Roman" pitchFamily="18" charset="0"/>
              </a:defRPr>
            </a:lvl5pPr>
            <a:lvl6pPr marL="2743200" indent="-457200" eaLnBrk="0" fontAlgn="base" hangingPunct="0">
              <a:spcBef>
                <a:spcPct val="0"/>
              </a:spcBef>
              <a:spcAft>
                <a:spcPct val="0"/>
              </a:spcAft>
              <a:defRPr>
                <a:latin typeface="Times New Roman" pitchFamily="18" charset="0"/>
              </a:defRPr>
            </a:lvl6pPr>
            <a:lvl7pPr marL="3200400" indent="-457200" eaLnBrk="0" fontAlgn="base" hangingPunct="0">
              <a:spcBef>
                <a:spcPct val="0"/>
              </a:spcBef>
              <a:spcAft>
                <a:spcPct val="0"/>
              </a:spcAft>
              <a:defRPr>
                <a:latin typeface="Times New Roman" pitchFamily="18" charset="0"/>
              </a:defRPr>
            </a:lvl7pPr>
            <a:lvl8pPr marL="3657600" indent="-457200" eaLnBrk="0" fontAlgn="base" hangingPunct="0">
              <a:spcBef>
                <a:spcPct val="0"/>
              </a:spcBef>
              <a:spcAft>
                <a:spcPct val="0"/>
              </a:spcAft>
              <a:defRPr>
                <a:latin typeface="Times New Roman" pitchFamily="18" charset="0"/>
              </a:defRPr>
            </a:lvl8pPr>
            <a:lvl9pPr marL="4114800" indent="-457200" eaLnBrk="0" fontAlgn="base" hangingPunct="0">
              <a:spcBef>
                <a:spcPct val="0"/>
              </a:spcBef>
              <a:spcAft>
                <a:spcPct val="0"/>
              </a:spcAft>
              <a:defRPr>
                <a:latin typeface="Times New Roman" pitchFamily="18" charset="0"/>
              </a:defRPr>
            </a:lvl9pPr>
          </a:lstStyle>
          <a:p>
            <a:r>
              <a:rPr lang="en-US" altLang="en-US" dirty="0">
                <a:latin typeface="Liberation Sans"/>
              </a:rPr>
              <a:t>LO 4</a:t>
            </a:r>
          </a:p>
        </p:txBody>
      </p:sp>
    </p:spTree>
    <p:extLst>
      <p:ext uri="{BB962C8B-B14F-4D97-AF65-F5344CB8AC3E}">
        <p14:creationId xmlns:p14="http://schemas.microsoft.com/office/powerpoint/2010/main" val="2262500874"/>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3"/>
          <p:cNvSpPr txBox="1">
            <a:spLocks noChangeArrowheads="1"/>
          </p:cNvSpPr>
          <p:nvPr/>
        </p:nvSpPr>
        <p:spPr bwMode="auto">
          <a:xfrm>
            <a:off x="609600" y="1371600"/>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2800" b="1" dirty="0">
                <a:latin typeface="Liberation Sans"/>
              </a:rPr>
              <a:t>Fundamental Quality—Relevance</a:t>
            </a:r>
          </a:p>
        </p:txBody>
      </p:sp>
      <p:pic>
        <p:nvPicPr>
          <p:cNvPr id="21507"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33600"/>
            <a:ext cx="6477000"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8" name="Rectangle 25"/>
          <p:cNvSpPr>
            <a:spLocks noChangeArrowheads="1"/>
          </p:cNvSpPr>
          <p:nvPr/>
        </p:nvSpPr>
        <p:spPr bwMode="auto">
          <a:xfrm>
            <a:off x="685800" y="4967288"/>
            <a:ext cx="7924800"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ct val="30000"/>
              </a:spcBef>
              <a:buSzPct val="80000"/>
            </a:pPr>
            <a:r>
              <a:rPr lang="en-US" altLang="en-US" sz="2000" dirty="0">
                <a:latin typeface="Liberation Sans"/>
              </a:rPr>
              <a:t>To be </a:t>
            </a:r>
            <a:r>
              <a:rPr lang="en-US" altLang="en-US" sz="2000" b="1" dirty="0">
                <a:solidFill>
                  <a:schemeClr val="tx2"/>
                </a:solidFill>
                <a:latin typeface="Liberation Sans"/>
              </a:rPr>
              <a:t>relevant</a:t>
            </a:r>
            <a:r>
              <a:rPr lang="en-US" altLang="en-US" sz="2000" dirty="0">
                <a:latin typeface="Liberation Sans"/>
              </a:rPr>
              <a:t>, accounting information must be capable of </a:t>
            </a:r>
            <a:r>
              <a:rPr lang="en-US" altLang="en-US" sz="2000" b="1" dirty="0">
                <a:latin typeface="Liberation Sans"/>
              </a:rPr>
              <a:t>making a difference in a decision</a:t>
            </a:r>
            <a:r>
              <a:rPr lang="en-US" altLang="en-US" sz="2000" dirty="0">
                <a:latin typeface="Liberation Sans"/>
              </a:rPr>
              <a:t>.</a:t>
            </a:r>
          </a:p>
        </p:txBody>
      </p:sp>
      <p:sp>
        <p:nvSpPr>
          <p:cNvPr id="9" name="Rectangle 4"/>
          <p:cNvSpPr txBox="1">
            <a:spLocks noChangeArrowheads="1"/>
          </p:cNvSpPr>
          <p:nvPr/>
        </p:nvSpPr>
        <p:spPr>
          <a:xfrm>
            <a:off x="228600" y="381000"/>
            <a:ext cx="89154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100" kern="1200" dirty="0" smtClean="0">
                <a:solidFill>
                  <a:srgbClr val="0000E2"/>
                </a:solidFill>
                <a:effectLst/>
                <a:latin typeface="Liberation Sans"/>
                <a:ea typeface="+mn-ea"/>
                <a:cs typeface="+mn-cs"/>
              </a:rPr>
              <a:t>SECOND LEVEL: FUNDAMENTAL CONCEPTS</a:t>
            </a:r>
            <a:endParaRPr lang="en-US" altLang="en-US" sz="3100" kern="1200" dirty="0">
              <a:solidFill>
                <a:srgbClr val="0000E2"/>
              </a:solidFill>
              <a:effectLst/>
              <a:latin typeface="Liberation Sans"/>
              <a:ea typeface="+mn-ea"/>
              <a:cs typeface="+mn-cs"/>
            </a:endParaRPr>
          </a:p>
        </p:txBody>
      </p:sp>
      <p:sp>
        <p:nvSpPr>
          <p:cNvPr id="10" name="Line 16"/>
          <p:cNvSpPr>
            <a:spLocks noChangeShapeType="1"/>
          </p:cNvSpPr>
          <p:nvPr/>
        </p:nvSpPr>
        <p:spPr bwMode="auto">
          <a:xfrm>
            <a:off x="304800" y="1066800"/>
            <a:ext cx="86106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1"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a:t>
            </a:r>
            <a:r>
              <a:rPr lang="en-US" altLang="en-US" sz="1600" b="1" i="1" dirty="0" smtClean="0">
                <a:solidFill>
                  <a:schemeClr val="bg2"/>
                </a:solidFill>
                <a:latin typeface="Liberation Sans"/>
              </a:rPr>
              <a:t>4</a:t>
            </a:r>
            <a:endParaRPr lang="en-US" altLang="en-US" sz="1600" b="1" i="1" dirty="0">
              <a:solidFill>
                <a:schemeClr val="bg2"/>
              </a:solidFill>
              <a:latin typeface="Liberation Sans"/>
            </a:endParaRPr>
          </a:p>
        </p:txBody>
      </p:sp>
    </p:spTree>
    <p:extLst>
      <p:ext uri="{BB962C8B-B14F-4D97-AF65-F5344CB8AC3E}">
        <p14:creationId xmlns:p14="http://schemas.microsoft.com/office/powerpoint/2010/main" val="1402306364"/>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33600"/>
            <a:ext cx="6477000"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8469" name="Rectangle 5"/>
          <p:cNvSpPr>
            <a:spLocks noChangeArrowheads="1"/>
          </p:cNvSpPr>
          <p:nvPr/>
        </p:nvSpPr>
        <p:spPr bwMode="auto">
          <a:xfrm>
            <a:off x="685800" y="4964113"/>
            <a:ext cx="8153400" cy="1208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ct val="30000"/>
              </a:spcBef>
              <a:buSzPct val="80000"/>
            </a:pPr>
            <a:r>
              <a:rPr lang="en-US" altLang="en-US" sz="2000" dirty="0">
                <a:latin typeface="Liberation Sans"/>
              </a:rPr>
              <a:t>Financial information has </a:t>
            </a:r>
            <a:r>
              <a:rPr lang="en-US" altLang="en-US" sz="2000" b="1" dirty="0">
                <a:solidFill>
                  <a:schemeClr val="tx2"/>
                </a:solidFill>
                <a:latin typeface="Liberation Sans"/>
              </a:rPr>
              <a:t>predictive value</a:t>
            </a:r>
            <a:r>
              <a:rPr lang="en-US" altLang="en-US" sz="2000" dirty="0">
                <a:latin typeface="Liberation Sans"/>
              </a:rPr>
              <a:t> if it has value as an input to predictive processes used by investors to form their own expectations about the future.</a:t>
            </a:r>
          </a:p>
        </p:txBody>
      </p:sp>
      <p:sp>
        <p:nvSpPr>
          <p:cNvPr id="22533" name="AutoShape 8"/>
          <p:cNvSpPr>
            <a:spLocks noChangeArrowheads="1"/>
          </p:cNvSpPr>
          <p:nvPr/>
        </p:nvSpPr>
        <p:spPr bwMode="auto">
          <a:xfrm rot="10800000">
            <a:off x="3619500" y="4343400"/>
            <a:ext cx="457200" cy="685800"/>
          </a:xfrm>
          <a:prstGeom prst="upArrow">
            <a:avLst>
              <a:gd name="adj1" fmla="val 50000"/>
              <a:gd name="adj2" fmla="val 37500"/>
            </a:avLst>
          </a:prstGeom>
          <a:solidFill>
            <a:srgbClr val="8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p>
        </p:txBody>
      </p:sp>
      <p:sp>
        <p:nvSpPr>
          <p:cNvPr id="22536" name="Text Box 23"/>
          <p:cNvSpPr txBox="1">
            <a:spLocks noChangeArrowheads="1"/>
          </p:cNvSpPr>
          <p:nvPr/>
        </p:nvSpPr>
        <p:spPr bwMode="auto">
          <a:xfrm>
            <a:off x="609600" y="1371600"/>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defRPr sz="2800" b="1">
                <a:latin typeface="Arial"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latin typeface="Liberation Sans"/>
              </a:rPr>
              <a:t>Fundamental Quality—Relevance</a:t>
            </a:r>
          </a:p>
        </p:txBody>
      </p:sp>
      <p:sp>
        <p:nvSpPr>
          <p:cNvPr id="10" name="Rectangle 4"/>
          <p:cNvSpPr txBox="1">
            <a:spLocks noChangeArrowheads="1"/>
          </p:cNvSpPr>
          <p:nvPr/>
        </p:nvSpPr>
        <p:spPr>
          <a:xfrm>
            <a:off x="228600" y="381000"/>
            <a:ext cx="89154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100" kern="1200" dirty="0" smtClean="0">
                <a:solidFill>
                  <a:srgbClr val="0000E2"/>
                </a:solidFill>
                <a:effectLst/>
                <a:latin typeface="Liberation Sans"/>
                <a:ea typeface="+mn-ea"/>
                <a:cs typeface="+mn-cs"/>
              </a:rPr>
              <a:t>SECOND LEVEL: FUNDAMENTAL CONCEPTS</a:t>
            </a:r>
            <a:endParaRPr lang="en-US" altLang="en-US" sz="3100" kern="1200" dirty="0">
              <a:solidFill>
                <a:srgbClr val="0000E2"/>
              </a:solidFill>
              <a:effectLst/>
              <a:latin typeface="Liberation Sans"/>
              <a:ea typeface="+mn-ea"/>
              <a:cs typeface="+mn-cs"/>
            </a:endParaRPr>
          </a:p>
        </p:txBody>
      </p:sp>
      <p:sp>
        <p:nvSpPr>
          <p:cNvPr id="11" name="Line 16"/>
          <p:cNvSpPr>
            <a:spLocks noChangeShapeType="1"/>
          </p:cNvSpPr>
          <p:nvPr/>
        </p:nvSpPr>
        <p:spPr bwMode="auto">
          <a:xfrm>
            <a:off x="304800" y="1066800"/>
            <a:ext cx="86106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2"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a:t>
            </a:r>
            <a:r>
              <a:rPr lang="en-US" altLang="en-US" sz="1600" b="1" i="1" dirty="0" smtClean="0">
                <a:solidFill>
                  <a:schemeClr val="bg2"/>
                </a:solidFill>
                <a:latin typeface="Liberation Sans"/>
              </a:rPr>
              <a:t>4</a:t>
            </a:r>
            <a:endParaRPr lang="en-US" altLang="en-US" sz="1600" b="1" i="1" dirty="0">
              <a:solidFill>
                <a:schemeClr val="bg2"/>
              </a:solidFill>
              <a:latin typeface="Liberation Sans"/>
            </a:endParaRPr>
          </a:p>
        </p:txBody>
      </p:sp>
    </p:spTree>
    <p:extLst>
      <p:ext uri="{BB962C8B-B14F-4D97-AF65-F5344CB8AC3E}">
        <p14:creationId xmlns:p14="http://schemas.microsoft.com/office/powerpoint/2010/main" val="66389688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8469"/>
                                        </p:tgtEl>
                                        <p:attrNameLst>
                                          <p:attrName>style.visibility</p:attrName>
                                        </p:attrNameLst>
                                      </p:cBhvr>
                                      <p:to>
                                        <p:strVal val="visible"/>
                                      </p:to>
                                    </p:set>
                                    <p:animEffect transition="in" filter="wipe(left)">
                                      <p:cBhvr>
                                        <p:cTn id="7" dur="500"/>
                                        <p:tgtEl>
                                          <p:spTgt spid="318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33600"/>
            <a:ext cx="6477000"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0517" name="Rectangle 5"/>
          <p:cNvSpPr>
            <a:spLocks noChangeArrowheads="1"/>
          </p:cNvSpPr>
          <p:nvPr/>
        </p:nvSpPr>
        <p:spPr bwMode="auto">
          <a:xfrm>
            <a:off x="685800" y="4967288"/>
            <a:ext cx="7924800"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ct val="30000"/>
              </a:spcBef>
              <a:buSzPct val="80000"/>
            </a:pPr>
            <a:r>
              <a:rPr lang="en-US" altLang="en-US" sz="2000" dirty="0">
                <a:latin typeface="Liberation Sans"/>
              </a:rPr>
              <a:t>Relevant information also helps users </a:t>
            </a:r>
            <a:r>
              <a:rPr lang="en-US" altLang="en-US" sz="2000" b="1" dirty="0">
                <a:solidFill>
                  <a:schemeClr val="tx2"/>
                </a:solidFill>
                <a:latin typeface="Liberation Sans"/>
              </a:rPr>
              <a:t>confirm</a:t>
            </a:r>
            <a:r>
              <a:rPr lang="en-US" altLang="en-US" sz="2000" dirty="0">
                <a:latin typeface="Liberation Sans"/>
              </a:rPr>
              <a:t> or correct prior expectations.</a:t>
            </a:r>
          </a:p>
        </p:txBody>
      </p:sp>
      <p:sp>
        <p:nvSpPr>
          <p:cNvPr id="23557" name="AutoShape 7"/>
          <p:cNvSpPr>
            <a:spLocks noChangeArrowheads="1"/>
          </p:cNvSpPr>
          <p:nvPr/>
        </p:nvSpPr>
        <p:spPr bwMode="auto">
          <a:xfrm rot="10800000">
            <a:off x="5181600" y="4343400"/>
            <a:ext cx="457200" cy="685800"/>
          </a:xfrm>
          <a:prstGeom prst="upArrow">
            <a:avLst>
              <a:gd name="adj1" fmla="val 50000"/>
              <a:gd name="adj2" fmla="val 37500"/>
            </a:avLst>
          </a:prstGeom>
          <a:solidFill>
            <a:srgbClr val="8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p>
        </p:txBody>
      </p:sp>
      <p:sp>
        <p:nvSpPr>
          <p:cNvPr id="23560" name="Text Box 23"/>
          <p:cNvSpPr txBox="1">
            <a:spLocks noChangeArrowheads="1"/>
          </p:cNvSpPr>
          <p:nvPr/>
        </p:nvSpPr>
        <p:spPr bwMode="auto">
          <a:xfrm>
            <a:off x="609600" y="1371600"/>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defRPr sz="2800" b="1">
                <a:latin typeface="Arial"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latin typeface="Liberation Sans"/>
              </a:rPr>
              <a:t>Fundamental Quality—Relevance</a:t>
            </a:r>
          </a:p>
        </p:txBody>
      </p:sp>
      <p:sp>
        <p:nvSpPr>
          <p:cNvPr id="10" name="Rectangle 4"/>
          <p:cNvSpPr txBox="1">
            <a:spLocks noChangeArrowheads="1"/>
          </p:cNvSpPr>
          <p:nvPr/>
        </p:nvSpPr>
        <p:spPr>
          <a:xfrm>
            <a:off x="228600" y="381000"/>
            <a:ext cx="89154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100" kern="1200" dirty="0" smtClean="0">
                <a:solidFill>
                  <a:srgbClr val="0000E2"/>
                </a:solidFill>
                <a:effectLst/>
                <a:latin typeface="Liberation Sans"/>
                <a:ea typeface="+mn-ea"/>
                <a:cs typeface="+mn-cs"/>
              </a:rPr>
              <a:t>SECOND LEVEL: FUNDAMENTAL CONCEPTS</a:t>
            </a:r>
            <a:endParaRPr lang="en-US" altLang="en-US" sz="3100" kern="1200" dirty="0">
              <a:solidFill>
                <a:srgbClr val="0000E2"/>
              </a:solidFill>
              <a:effectLst/>
              <a:latin typeface="Liberation Sans"/>
              <a:ea typeface="+mn-ea"/>
              <a:cs typeface="+mn-cs"/>
            </a:endParaRPr>
          </a:p>
        </p:txBody>
      </p:sp>
      <p:sp>
        <p:nvSpPr>
          <p:cNvPr id="11" name="Line 16"/>
          <p:cNvSpPr>
            <a:spLocks noChangeShapeType="1"/>
          </p:cNvSpPr>
          <p:nvPr/>
        </p:nvSpPr>
        <p:spPr bwMode="auto">
          <a:xfrm>
            <a:off x="304800" y="1066800"/>
            <a:ext cx="86106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2"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a:t>
            </a:r>
            <a:r>
              <a:rPr lang="en-US" altLang="en-US" sz="1600" b="1" i="1" dirty="0" smtClean="0">
                <a:solidFill>
                  <a:schemeClr val="bg2"/>
                </a:solidFill>
                <a:latin typeface="Liberation Sans"/>
              </a:rPr>
              <a:t>4</a:t>
            </a:r>
            <a:endParaRPr lang="en-US" altLang="en-US" sz="1600" b="1" i="1" dirty="0">
              <a:solidFill>
                <a:schemeClr val="bg2"/>
              </a:solidFill>
              <a:latin typeface="Liberation Sans"/>
            </a:endParaRPr>
          </a:p>
        </p:txBody>
      </p:sp>
    </p:spTree>
    <p:extLst>
      <p:ext uri="{BB962C8B-B14F-4D97-AF65-F5344CB8AC3E}">
        <p14:creationId xmlns:p14="http://schemas.microsoft.com/office/powerpoint/2010/main" val="425049620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0517"/>
                                        </p:tgtEl>
                                        <p:attrNameLst>
                                          <p:attrName>style.visibility</p:attrName>
                                        </p:attrNameLst>
                                      </p:cBhvr>
                                      <p:to>
                                        <p:strVal val="visible"/>
                                      </p:to>
                                    </p:set>
                                    <p:animEffect transition="in" filter="wipe(left)">
                                      <p:cBhvr>
                                        <p:cTn id="7" dur="500"/>
                                        <p:tgtEl>
                                          <p:spTgt spid="320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33600"/>
            <a:ext cx="6477000"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2565" name="Rectangle 5"/>
          <p:cNvSpPr>
            <a:spLocks noChangeArrowheads="1"/>
          </p:cNvSpPr>
          <p:nvPr/>
        </p:nvSpPr>
        <p:spPr bwMode="auto">
          <a:xfrm>
            <a:off x="685800" y="4953000"/>
            <a:ext cx="8229600" cy="1208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ct val="30000"/>
              </a:spcBef>
              <a:buSzPct val="80000"/>
            </a:pPr>
            <a:r>
              <a:rPr lang="en-US" altLang="en-US" sz="2000" dirty="0">
                <a:latin typeface="Liberation Sans"/>
              </a:rPr>
              <a:t>Information is </a:t>
            </a:r>
            <a:r>
              <a:rPr lang="en-US" altLang="en-US" sz="2000" b="1" dirty="0">
                <a:solidFill>
                  <a:schemeClr val="tx2"/>
                </a:solidFill>
                <a:latin typeface="Liberation Sans"/>
              </a:rPr>
              <a:t>material </a:t>
            </a:r>
            <a:r>
              <a:rPr lang="en-US" altLang="en-US" sz="2000" dirty="0">
                <a:latin typeface="Liberation Sans"/>
              </a:rPr>
              <a:t>if omitting it or misstating it could influence decisions that users make on the basis of the reported financial information. </a:t>
            </a:r>
          </a:p>
        </p:txBody>
      </p:sp>
      <p:sp>
        <p:nvSpPr>
          <p:cNvPr id="24581" name="AutoShape 7"/>
          <p:cNvSpPr>
            <a:spLocks noChangeArrowheads="1"/>
          </p:cNvSpPr>
          <p:nvPr/>
        </p:nvSpPr>
        <p:spPr bwMode="auto">
          <a:xfrm rot="10800000">
            <a:off x="6727825" y="4343400"/>
            <a:ext cx="457200" cy="685800"/>
          </a:xfrm>
          <a:prstGeom prst="upArrow">
            <a:avLst>
              <a:gd name="adj1" fmla="val 50000"/>
              <a:gd name="adj2" fmla="val 37500"/>
            </a:avLst>
          </a:prstGeom>
          <a:solidFill>
            <a:srgbClr val="8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p>
        </p:txBody>
      </p:sp>
      <p:sp>
        <p:nvSpPr>
          <p:cNvPr id="24584" name="Text Box 23"/>
          <p:cNvSpPr txBox="1">
            <a:spLocks noChangeArrowheads="1"/>
          </p:cNvSpPr>
          <p:nvPr/>
        </p:nvSpPr>
        <p:spPr bwMode="auto">
          <a:xfrm>
            <a:off x="609600" y="1371600"/>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defRPr sz="2800" b="1">
                <a:latin typeface="Arial"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latin typeface="Liberation Sans"/>
              </a:rPr>
              <a:t>Fundamental Quality—Relevance</a:t>
            </a:r>
          </a:p>
        </p:txBody>
      </p:sp>
      <p:sp>
        <p:nvSpPr>
          <p:cNvPr id="10" name="Rectangle 4"/>
          <p:cNvSpPr txBox="1">
            <a:spLocks noChangeArrowheads="1"/>
          </p:cNvSpPr>
          <p:nvPr/>
        </p:nvSpPr>
        <p:spPr>
          <a:xfrm>
            <a:off x="228600" y="381000"/>
            <a:ext cx="89154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100" kern="1200" dirty="0" smtClean="0">
                <a:solidFill>
                  <a:srgbClr val="0000E2"/>
                </a:solidFill>
                <a:effectLst/>
                <a:latin typeface="Liberation Sans"/>
                <a:ea typeface="+mn-ea"/>
                <a:cs typeface="+mn-cs"/>
              </a:rPr>
              <a:t>SECOND LEVEL: FUNDAMENTAL CONCEPTS</a:t>
            </a:r>
            <a:endParaRPr lang="en-US" altLang="en-US" sz="3100" kern="1200" dirty="0">
              <a:solidFill>
                <a:srgbClr val="0000E2"/>
              </a:solidFill>
              <a:effectLst/>
              <a:latin typeface="Liberation Sans"/>
              <a:ea typeface="+mn-ea"/>
              <a:cs typeface="+mn-cs"/>
            </a:endParaRPr>
          </a:p>
        </p:txBody>
      </p:sp>
      <p:sp>
        <p:nvSpPr>
          <p:cNvPr id="11" name="Line 16"/>
          <p:cNvSpPr>
            <a:spLocks noChangeShapeType="1"/>
          </p:cNvSpPr>
          <p:nvPr/>
        </p:nvSpPr>
        <p:spPr bwMode="auto">
          <a:xfrm>
            <a:off x="304800" y="1066800"/>
            <a:ext cx="86106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2"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a:t>
            </a:r>
            <a:r>
              <a:rPr lang="en-US" altLang="en-US" sz="1600" b="1" i="1" dirty="0" smtClean="0">
                <a:solidFill>
                  <a:schemeClr val="bg2"/>
                </a:solidFill>
                <a:latin typeface="Liberation Sans"/>
              </a:rPr>
              <a:t>4</a:t>
            </a:r>
            <a:endParaRPr lang="en-US" altLang="en-US" sz="1600" b="1" i="1" dirty="0">
              <a:solidFill>
                <a:schemeClr val="bg2"/>
              </a:solidFill>
              <a:latin typeface="Liberation Sans"/>
            </a:endParaRPr>
          </a:p>
        </p:txBody>
      </p:sp>
    </p:spTree>
    <p:extLst>
      <p:ext uri="{BB962C8B-B14F-4D97-AF65-F5344CB8AC3E}">
        <p14:creationId xmlns:p14="http://schemas.microsoft.com/office/powerpoint/2010/main" val="155614275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2565"/>
                                        </p:tgtEl>
                                        <p:attrNameLst>
                                          <p:attrName>style.visibility</p:attrName>
                                        </p:attrNameLst>
                                      </p:cBhvr>
                                      <p:to>
                                        <p:strVal val="visible"/>
                                      </p:to>
                                    </p:set>
                                    <p:animEffect transition="in" filter="wipe(left)">
                                      <p:cBhvr>
                                        <p:cTn id="7" dur="500"/>
                                        <p:tgtEl>
                                          <p:spTgt spid="322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81000" y="487363"/>
            <a:ext cx="4724400" cy="655637"/>
          </a:xfrm>
          <a:prstGeom prst="rect">
            <a:avLst/>
          </a:prstGeom>
          <a:solidFill>
            <a:srgbClr val="80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pPr>
            <a:r>
              <a:rPr lang="en-US" altLang="en-US" sz="2800" dirty="0">
                <a:solidFill>
                  <a:schemeClr val="bg1"/>
                </a:solidFill>
                <a:latin typeface="Liberation Sans"/>
              </a:rPr>
              <a:t>PREVIEW OF CHAPTER</a:t>
            </a:r>
          </a:p>
        </p:txBody>
      </p:sp>
      <p:sp>
        <p:nvSpPr>
          <p:cNvPr id="4099" name="Text Box 3"/>
          <p:cNvSpPr txBox="1">
            <a:spLocks noChangeArrowheads="1"/>
          </p:cNvSpPr>
          <p:nvPr/>
        </p:nvSpPr>
        <p:spPr bwMode="auto">
          <a:xfrm>
            <a:off x="2286000" y="5524500"/>
            <a:ext cx="4498975" cy="964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defTabSz="865188">
              <a:defRPr b="1">
                <a:solidFill>
                  <a:schemeClr val="folHlink"/>
                </a:solidFill>
                <a:latin typeface="Comic Sans MS" pitchFamily="66" charset="0"/>
              </a:defRPr>
            </a:lvl1pPr>
            <a:lvl2pPr marL="742950" indent="-285750" defTabSz="865188">
              <a:defRPr b="1">
                <a:solidFill>
                  <a:schemeClr val="folHlink"/>
                </a:solidFill>
                <a:latin typeface="Comic Sans MS" pitchFamily="66" charset="0"/>
              </a:defRPr>
            </a:lvl2pPr>
            <a:lvl3pPr marL="1143000" indent="-228600" defTabSz="865188">
              <a:defRPr b="1">
                <a:solidFill>
                  <a:schemeClr val="folHlink"/>
                </a:solidFill>
                <a:latin typeface="Comic Sans MS" pitchFamily="66" charset="0"/>
              </a:defRPr>
            </a:lvl3pPr>
            <a:lvl4pPr marL="1600200" indent="-228600" defTabSz="865188">
              <a:defRPr b="1">
                <a:solidFill>
                  <a:schemeClr val="folHlink"/>
                </a:solidFill>
                <a:latin typeface="Comic Sans MS" pitchFamily="66" charset="0"/>
              </a:defRPr>
            </a:lvl4pPr>
            <a:lvl5pPr marL="2057400" indent="-228600" defTabSz="865188">
              <a:defRPr b="1">
                <a:solidFill>
                  <a:schemeClr val="folHlink"/>
                </a:solidFill>
                <a:latin typeface="Comic Sans MS" pitchFamily="66" charset="0"/>
              </a:defRPr>
            </a:lvl5pPr>
            <a:lvl6pPr marL="2514600" indent="-228600" algn="ctr" defTabSz="865188" eaLnBrk="0" fontAlgn="base" hangingPunct="0">
              <a:spcBef>
                <a:spcPct val="0"/>
              </a:spcBef>
              <a:spcAft>
                <a:spcPct val="0"/>
              </a:spcAft>
              <a:defRPr b="1">
                <a:solidFill>
                  <a:schemeClr val="folHlink"/>
                </a:solidFill>
                <a:latin typeface="Comic Sans MS" pitchFamily="66" charset="0"/>
              </a:defRPr>
            </a:lvl6pPr>
            <a:lvl7pPr marL="2971800" indent="-228600" algn="ctr" defTabSz="865188" eaLnBrk="0" fontAlgn="base" hangingPunct="0">
              <a:spcBef>
                <a:spcPct val="0"/>
              </a:spcBef>
              <a:spcAft>
                <a:spcPct val="0"/>
              </a:spcAft>
              <a:defRPr b="1">
                <a:solidFill>
                  <a:schemeClr val="folHlink"/>
                </a:solidFill>
                <a:latin typeface="Comic Sans MS" pitchFamily="66" charset="0"/>
              </a:defRPr>
            </a:lvl7pPr>
            <a:lvl8pPr marL="3429000" indent="-228600" algn="ctr" defTabSz="865188" eaLnBrk="0" fontAlgn="base" hangingPunct="0">
              <a:spcBef>
                <a:spcPct val="0"/>
              </a:spcBef>
              <a:spcAft>
                <a:spcPct val="0"/>
              </a:spcAft>
              <a:defRPr b="1">
                <a:solidFill>
                  <a:schemeClr val="folHlink"/>
                </a:solidFill>
                <a:latin typeface="Comic Sans MS" pitchFamily="66" charset="0"/>
              </a:defRPr>
            </a:lvl8pPr>
            <a:lvl9pPr marL="3886200" indent="-228600" algn="ctr" defTabSz="865188" eaLnBrk="0" fontAlgn="base" hangingPunct="0">
              <a:spcBef>
                <a:spcPct val="0"/>
              </a:spcBef>
              <a:spcAft>
                <a:spcPct val="0"/>
              </a:spcAft>
              <a:defRPr b="1">
                <a:solidFill>
                  <a:schemeClr val="folHlink"/>
                </a:solidFill>
                <a:latin typeface="Comic Sans MS" pitchFamily="66" charset="0"/>
              </a:defRPr>
            </a:lvl9pPr>
          </a:lstStyle>
          <a:p>
            <a:r>
              <a:rPr lang="en-US" altLang="en-US" sz="1900" b="0" dirty="0">
                <a:solidFill>
                  <a:schemeClr val="tx1"/>
                </a:solidFill>
                <a:effectLst/>
                <a:latin typeface="Liberation Sans"/>
                <a:cs typeface="Liberation Sans"/>
              </a:rPr>
              <a:t>Intermediate</a:t>
            </a:r>
            <a:r>
              <a:rPr lang="en-US" altLang="en-US" sz="1900" b="0" dirty="0">
                <a:solidFill>
                  <a:schemeClr val="tx1"/>
                </a:solidFill>
                <a:effectLst/>
                <a:latin typeface="Liberation Sans"/>
                <a:cs typeface="Liberation"/>
              </a:rPr>
              <a:t> Accounting</a:t>
            </a:r>
          </a:p>
          <a:p>
            <a:r>
              <a:rPr lang="en-US" altLang="en-US" sz="1900" b="0" dirty="0" smtClean="0">
                <a:solidFill>
                  <a:schemeClr val="tx1"/>
                </a:solidFill>
                <a:effectLst/>
                <a:latin typeface="Liberation Sans"/>
                <a:cs typeface="Liberation"/>
              </a:rPr>
              <a:t>IFRS 2nd </a:t>
            </a:r>
            <a:r>
              <a:rPr lang="en-US" altLang="en-US" sz="1900" b="0" dirty="0">
                <a:solidFill>
                  <a:schemeClr val="tx1"/>
                </a:solidFill>
                <a:effectLst/>
                <a:latin typeface="Liberation Sans"/>
                <a:cs typeface="Liberation"/>
              </a:rPr>
              <a:t>Edition</a:t>
            </a:r>
          </a:p>
          <a:p>
            <a:r>
              <a:rPr lang="en-US" altLang="en-US" sz="1900" b="0" dirty="0" smtClean="0">
                <a:solidFill>
                  <a:schemeClr val="tx1"/>
                </a:solidFill>
                <a:effectLst/>
                <a:latin typeface="Liberation Sans"/>
                <a:cs typeface="Liberation"/>
              </a:rPr>
              <a:t>Kieso, Weygandt, and Warfield</a:t>
            </a:r>
            <a:r>
              <a:rPr lang="en-US" altLang="en-US" sz="1700" b="0" dirty="0" smtClean="0">
                <a:solidFill>
                  <a:schemeClr val="tx1"/>
                </a:solidFill>
                <a:effectLst/>
                <a:latin typeface="Liberation Sans"/>
                <a:cs typeface="Liberation"/>
              </a:rPr>
              <a:t> </a:t>
            </a:r>
            <a:endParaRPr lang="en-US" altLang="en-US" sz="1700" b="0" dirty="0">
              <a:solidFill>
                <a:schemeClr val="tx1"/>
              </a:solidFill>
              <a:effectLst/>
              <a:latin typeface="Liberation Sans"/>
              <a:cs typeface="Liberation"/>
            </a:endParaRPr>
          </a:p>
        </p:txBody>
      </p:sp>
      <p:sp>
        <p:nvSpPr>
          <p:cNvPr id="4103" name="Rectangle 8"/>
          <p:cNvSpPr>
            <a:spLocks noChangeArrowheads="1"/>
          </p:cNvSpPr>
          <p:nvPr/>
        </p:nvSpPr>
        <p:spPr bwMode="auto">
          <a:xfrm>
            <a:off x="5181600" y="487363"/>
            <a:ext cx="762000" cy="655637"/>
          </a:xfrm>
          <a:prstGeom prst="rect">
            <a:avLst/>
          </a:prstGeom>
          <a:solidFill>
            <a:schemeClr val="tx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nSpc>
                <a:spcPct val="115000"/>
              </a:lnSpc>
            </a:pPr>
            <a:r>
              <a:rPr lang="en-US" altLang="en-US" sz="2800" dirty="0" smtClean="0">
                <a:solidFill>
                  <a:schemeClr val="bg1"/>
                </a:solidFill>
                <a:latin typeface="Liberation Sans"/>
              </a:rPr>
              <a:t>2</a:t>
            </a:r>
            <a:endParaRPr lang="en-US" altLang="en-US" sz="2800" dirty="0">
              <a:solidFill>
                <a:schemeClr val="bg1"/>
              </a:solidFill>
              <a:latin typeface="Liberation Sans"/>
            </a:endParaRPr>
          </a:p>
        </p:txBody>
      </p:sp>
      <p:pic>
        <p:nvPicPr>
          <p:cNvPr id="3297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8582025" cy="2363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2974958434"/>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954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bwMode="auto">
          <a:xfrm>
            <a:off x="7962900" y="897256"/>
            <a:ext cx="952500" cy="45719"/>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9" name="Rectangle 8"/>
          <p:cNvSpPr/>
          <p:nvPr/>
        </p:nvSpPr>
        <p:spPr bwMode="auto">
          <a:xfrm>
            <a:off x="8763000" y="897256"/>
            <a:ext cx="152400" cy="1007744"/>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dirty="0"/>
          </a:p>
        </p:txBody>
      </p:sp>
      <p:sp>
        <p:nvSpPr>
          <p:cNvPr id="32" name="Rectangle 31"/>
          <p:cNvSpPr/>
          <p:nvPr/>
        </p:nvSpPr>
        <p:spPr bwMode="auto">
          <a:xfrm flipV="1">
            <a:off x="7571232" y="1700784"/>
            <a:ext cx="1333500" cy="204215"/>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pic>
        <p:nvPicPr>
          <p:cNvPr id="3307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7988" y="12510"/>
            <a:ext cx="6646812" cy="6845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2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0"/>
            <a:ext cx="1295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6096000"/>
            <a:ext cx="68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096000"/>
            <a:ext cx="15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629400"/>
            <a:ext cx="914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1982" name="Text Box 1038"/>
          <p:cNvSpPr txBox="1">
            <a:spLocks noChangeArrowheads="1"/>
          </p:cNvSpPr>
          <p:nvPr/>
        </p:nvSpPr>
        <p:spPr bwMode="auto">
          <a:xfrm>
            <a:off x="152400" y="3870325"/>
            <a:ext cx="2133600" cy="7386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87E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400" b="1" dirty="0" smtClean="0">
                <a:solidFill>
                  <a:schemeClr val="accent6">
                    <a:lumMod val="50000"/>
                  </a:schemeClr>
                </a:solidFill>
                <a:latin typeface="Liberation Sans"/>
              </a:rPr>
              <a:t>ILLUSTRATION 2-7</a:t>
            </a:r>
            <a:r>
              <a:rPr lang="en-US" altLang="en-US" sz="1400" dirty="0" smtClean="0">
                <a:solidFill>
                  <a:schemeClr val="accent6">
                    <a:lumMod val="50000"/>
                  </a:schemeClr>
                </a:solidFill>
                <a:latin typeface="Liberation Sans"/>
              </a:rPr>
              <a:t>  </a:t>
            </a:r>
            <a:r>
              <a:rPr lang="en-US" altLang="en-US" sz="1400" dirty="0" smtClean="0">
                <a:latin typeface="Liberation Sans"/>
              </a:rPr>
              <a:t>Conceptual </a:t>
            </a:r>
            <a:r>
              <a:rPr lang="en-US" altLang="en-US" sz="1400" dirty="0" smtClean="0">
                <a:solidFill>
                  <a:srgbClr val="000000"/>
                </a:solidFill>
                <a:latin typeface="Liberation Sans"/>
              </a:rPr>
              <a:t>Framework </a:t>
            </a:r>
            <a:r>
              <a:rPr lang="en-US" altLang="en-US" sz="1400" dirty="0">
                <a:solidFill>
                  <a:srgbClr val="000000"/>
                </a:solidFill>
                <a:latin typeface="Liberation Sans"/>
              </a:rPr>
              <a:t>for Financial Reporting</a:t>
            </a:r>
          </a:p>
        </p:txBody>
      </p:sp>
      <p:sp>
        <p:nvSpPr>
          <p:cNvPr id="12" name="Text Box 11"/>
          <p:cNvSpPr txBox="1">
            <a:spLocks noChangeArrowheads="1"/>
          </p:cNvSpPr>
          <p:nvPr/>
        </p:nvSpPr>
        <p:spPr bwMode="auto">
          <a:xfrm>
            <a:off x="838200" y="1066800"/>
            <a:ext cx="7162800" cy="609600"/>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lvl1pPr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algn="ctr">
              <a:defRPr/>
            </a:pPr>
            <a:r>
              <a:rPr lang="en-US" sz="3200" b="1" dirty="0" smtClean="0">
                <a:solidFill>
                  <a:schemeClr val="bg1"/>
                </a:solidFill>
                <a:effectLst>
                  <a:outerShdw blurRad="38100" dist="38100" dir="2700000" algn="tl">
                    <a:srgbClr val="000000"/>
                  </a:outerShdw>
                </a:effectLst>
                <a:latin typeface="Liberation Sans"/>
              </a:rPr>
              <a:t>Faithful Representation</a:t>
            </a:r>
          </a:p>
        </p:txBody>
      </p:sp>
      <p:sp>
        <p:nvSpPr>
          <p:cNvPr id="13" name="AutoShape 11"/>
          <p:cNvSpPr>
            <a:spLocks noChangeArrowheads="1"/>
          </p:cNvSpPr>
          <p:nvPr/>
        </p:nvSpPr>
        <p:spPr bwMode="auto">
          <a:xfrm>
            <a:off x="2438400" y="1524000"/>
            <a:ext cx="457200" cy="533400"/>
          </a:xfrm>
          <a:prstGeom prst="upArrow">
            <a:avLst>
              <a:gd name="adj1" fmla="val 50000"/>
              <a:gd name="adj2" fmla="val 29167"/>
            </a:avLst>
          </a:prstGeom>
          <a:solidFill>
            <a:srgbClr val="FFEA93"/>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p>
        </p:txBody>
      </p:sp>
      <p:sp>
        <p:nvSpPr>
          <p:cNvPr id="14" name="Text Box 10"/>
          <p:cNvSpPr txBox="1">
            <a:spLocks noChangeArrowheads="1"/>
          </p:cNvSpPr>
          <p:nvPr/>
        </p:nvSpPr>
        <p:spPr bwMode="auto">
          <a:xfrm>
            <a:off x="7848600" y="6369050"/>
            <a:ext cx="1143000" cy="336550"/>
          </a:xfrm>
          <a:prstGeom prst="rect">
            <a:avLst/>
          </a:prstGeom>
          <a:noFill/>
          <a:ln>
            <a:noFill/>
          </a:ln>
          <a:effec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a:t>
            </a:r>
            <a:r>
              <a:rPr lang="en-US" altLang="en-US" sz="1600" b="1" i="1" dirty="0" smtClean="0">
                <a:solidFill>
                  <a:schemeClr val="bg2"/>
                </a:solidFill>
                <a:latin typeface="Liberation Sans"/>
              </a:rPr>
              <a:t>4</a:t>
            </a:r>
            <a:endParaRPr lang="en-US" altLang="en-US" sz="1600" b="1" i="1" dirty="0">
              <a:solidFill>
                <a:schemeClr val="bg2"/>
              </a:solidFill>
              <a:latin typeface="Liberation Sans"/>
            </a:endParaRPr>
          </a:p>
        </p:txBody>
      </p:sp>
    </p:spTree>
    <p:extLst>
      <p:ext uri="{BB962C8B-B14F-4D97-AF65-F5344CB8AC3E}">
        <p14:creationId xmlns:p14="http://schemas.microsoft.com/office/powerpoint/2010/main" val="3196706987"/>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609600" y="1371600"/>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2800" b="1" dirty="0">
                <a:latin typeface="Liberation Sans"/>
              </a:rPr>
              <a:t>Fundamental Quality—Faithful Representation</a:t>
            </a:r>
          </a:p>
        </p:txBody>
      </p:sp>
      <p:sp>
        <p:nvSpPr>
          <p:cNvPr id="27651" name="Rectangle 5"/>
          <p:cNvSpPr>
            <a:spLocks noChangeArrowheads="1"/>
          </p:cNvSpPr>
          <p:nvPr/>
        </p:nvSpPr>
        <p:spPr bwMode="auto">
          <a:xfrm>
            <a:off x="685800" y="4967288"/>
            <a:ext cx="8153400"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ct val="30000"/>
              </a:spcBef>
              <a:buSzPct val="80000"/>
            </a:pPr>
            <a:r>
              <a:rPr lang="en-US" altLang="en-US" sz="2000" b="1" dirty="0">
                <a:solidFill>
                  <a:schemeClr val="tx2"/>
                </a:solidFill>
                <a:latin typeface="Liberation Sans"/>
              </a:rPr>
              <a:t>Faithful representation</a:t>
            </a:r>
            <a:r>
              <a:rPr lang="en-US" altLang="en-US" sz="2000" dirty="0">
                <a:latin typeface="Liberation Sans"/>
              </a:rPr>
              <a:t> means that the numbers and descriptions match what really existed or happened.</a:t>
            </a:r>
          </a:p>
        </p:txBody>
      </p:sp>
      <p:pic>
        <p:nvPicPr>
          <p:cNvPr id="2765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33600"/>
            <a:ext cx="647700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4"/>
          <p:cNvSpPr txBox="1">
            <a:spLocks noChangeArrowheads="1"/>
          </p:cNvSpPr>
          <p:nvPr/>
        </p:nvSpPr>
        <p:spPr>
          <a:xfrm>
            <a:off x="228600" y="381000"/>
            <a:ext cx="89154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100" kern="1200" dirty="0" smtClean="0">
                <a:solidFill>
                  <a:srgbClr val="0000E2"/>
                </a:solidFill>
                <a:effectLst/>
                <a:latin typeface="Liberation Sans"/>
                <a:ea typeface="+mn-ea"/>
                <a:cs typeface="+mn-cs"/>
              </a:rPr>
              <a:t>SECOND LEVEL: FUNDAMENTAL CONCEPTS</a:t>
            </a:r>
            <a:endParaRPr lang="en-US" altLang="en-US" sz="3100" kern="1200" dirty="0">
              <a:solidFill>
                <a:srgbClr val="0000E2"/>
              </a:solidFill>
              <a:effectLst/>
              <a:latin typeface="Liberation Sans"/>
              <a:ea typeface="+mn-ea"/>
              <a:cs typeface="+mn-cs"/>
            </a:endParaRPr>
          </a:p>
        </p:txBody>
      </p:sp>
      <p:sp>
        <p:nvSpPr>
          <p:cNvPr id="10" name="Line 16"/>
          <p:cNvSpPr>
            <a:spLocks noChangeShapeType="1"/>
          </p:cNvSpPr>
          <p:nvPr/>
        </p:nvSpPr>
        <p:spPr bwMode="auto">
          <a:xfrm>
            <a:off x="304800" y="1066800"/>
            <a:ext cx="86106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1"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a:t>
            </a:r>
            <a:r>
              <a:rPr lang="en-US" altLang="en-US" sz="1600" b="1" i="1" dirty="0" smtClean="0">
                <a:solidFill>
                  <a:schemeClr val="bg2"/>
                </a:solidFill>
                <a:latin typeface="Liberation Sans"/>
              </a:rPr>
              <a:t>4</a:t>
            </a:r>
            <a:endParaRPr lang="en-US" altLang="en-US" sz="1600" b="1" i="1" dirty="0">
              <a:solidFill>
                <a:schemeClr val="bg2"/>
              </a:solidFill>
              <a:latin typeface="Liberation Sans"/>
            </a:endParaRPr>
          </a:p>
        </p:txBody>
      </p:sp>
    </p:spTree>
    <p:extLst>
      <p:ext uri="{BB962C8B-B14F-4D97-AF65-F5344CB8AC3E}">
        <p14:creationId xmlns:p14="http://schemas.microsoft.com/office/powerpoint/2010/main" val="3556369036"/>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8" name="Rectangle 4"/>
          <p:cNvSpPr>
            <a:spLocks noChangeArrowheads="1"/>
          </p:cNvSpPr>
          <p:nvPr/>
        </p:nvSpPr>
        <p:spPr bwMode="auto">
          <a:xfrm>
            <a:off x="685800" y="4967288"/>
            <a:ext cx="8229600"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ct val="30000"/>
              </a:spcBef>
              <a:buSzPct val="80000"/>
            </a:pPr>
            <a:r>
              <a:rPr lang="en-US" altLang="en-US" sz="2000" b="1" dirty="0">
                <a:solidFill>
                  <a:schemeClr val="tx2"/>
                </a:solidFill>
                <a:latin typeface="Liberation Sans"/>
              </a:rPr>
              <a:t>Completeness</a:t>
            </a:r>
            <a:r>
              <a:rPr lang="en-US" altLang="en-US" sz="2000" dirty="0">
                <a:latin typeface="Liberation Sans"/>
              </a:rPr>
              <a:t> means that all the information that is necessary for faithful representation is provided.</a:t>
            </a:r>
          </a:p>
        </p:txBody>
      </p:sp>
      <p:pic>
        <p:nvPicPr>
          <p:cNvPr id="286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33600"/>
            <a:ext cx="647700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7" name="AutoShape 7"/>
          <p:cNvSpPr>
            <a:spLocks noChangeArrowheads="1"/>
          </p:cNvSpPr>
          <p:nvPr/>
        </p:nvSpPr>
        <p:spPr bwMode="auto">
          <a:xfrm rot="10800000">
            <a:off x="3657600" y="4343400"/>
            <a:ext cx="457200" cy="685800"/>
          </a:xfrm>
          <a:prstGeom prst="upArrow">
            <a:avLst>
              <a:gd name="adj1" fmla="val 50000"/>
              <a:gd name="adj2" fmla="val 37500"/>
            </a:avLst>
          </a:prstGeom>
          <a:solidFill>
            <a:srgbClr val="8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p>
        </p:txBody>
      </p:sp>
      <p:sp>
        <p:nvSpPr>
          <p:cNvPr id="28680" name="Text Box 3"/>
          <p:cNvSpPr txBox="1">
            <a:spLocks noChangeArrowheads="1"/>
          </p:cNvSpPr>
          <p:nvPr/>
        </p:nvSpPr>
        <p:spPr bwMode="auto">
          <a:xfrm>
            <a:off x="609600" y="1371600"/>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defRPr sz="2800" b="1">
                <a:latin typeface="Arial"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latin typeface="Liberation Sans"/>
              </a:rPr>
              <a:t>Fundamental Quality—Faithful Representation</a:t>
            </a:r>
          </a:p>
        </p:txBody>
      </p:sp>
      <p:sp>
        <p:nvSpPr>
          <p:cNvPr id="10" name="Rectangle 4"/>
          <p:cNvSpPr txBox="1">
            <a:spLocks noChangeArrowheads="1"/>
          </p:cNvSpPr>
          <p:nvPr/>
        </p:nvSpPr>
        <p:spPr>
          <a:xfrm>
            <a:off x="228600" y="381000"/>
            <a:ext cx="89154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100" kern="1200" dirty="0" smtClean="0">
                <a:solidFill>
                  <a:srgbClr val="0000E2"/>
                </a:solidFill>
                <a:effectLst/>
                <a:latin typeface="Liberation Sans"/>
                <a:ea typeface="+mn-ea"/>
                <a:cs typeface="+mn-cs"/>
              </a:rPr>
              <a:t>SECOND LEVEL: FUNDAMENTAL CONCEPTS</a:t>
            </a:r>
            <a:endParaRPr lang="en-US" altLang="en-US" sz="3100" kern="1200" dirty="0">
              <a:solidFill>
                <a:srgbClr val="0000E2"/>
              </a:solidFill>
              <a:effectLst/>
              <a:latin typeface="Liberation Sans"/>
              <a:ea typeface="+mn-ea"/>
              <a:cs typeface="+mn-cs"/>
            </a:endParaRPr>
          </a:p>
        </p:txBody>
      </p:sp>
      <p:sp>
        <p:nvSpPr>
          <p:cNvPr id="11" name="Line 16"/>
          <p:cNvSpPr>
            <a:spLocks noChangeShapeType="1"/>
          </p:cNvSpPr>
          <p:nvPr/>
        </p:nvSpPr>
        <p:spPr bwMode="auto">
          <a:xfrm>
            <a:off x="304800" y="1066800"/>
            <a:ext cx="86106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2"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a:t>
            </a:r>
            <a:r>
              <a:rPr lang="en-US" altLang="en-US" sz="1600" b="1" i="1" dirty="0" smtClean="0">
                <a:solidFill>
                  <a:schemeClr val="bg2"/>
                </a:solidFill>
                <a:latin typeface="Liberation Sans"/>
              </a:rPr>
              <a:t>4</a:t>
            </a:r>
            <a:endParaRPr lang="en-US" altLang="en-US" sz="1600" b="1" i="1" dirty="0">
              <a:solidFill>
                <a:schemeClr val="bg2"/>
              </a:solidFill>
              <a:latin typeface="Liberation Sans"/>
            </a:endParaRPr>
          </a:p>
        </p:txBody>
      </p:sp>
    </p:spTree>
    <p:extLst>
      <p:ext uri="{BB962C8B-B14F-4D97-AF65-F5344CB8AC3E}">
        <p14:creationId xmlns:p14="http://schemas.microsoft.com/office/powerpoint/2010/main" val="198620894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8708"/>
                                        </p:tgtEl>
                                        <p:attrNameLst>
                                          <p:attrName>style.visibility</p:attrName>
                                        </p:attrNameLst>
                                      </p:cBhvr>
                                      <p:to>
                                        <p:strVal val="visible"/>
                                      </p:to>
                                    </p:set>
                                    <p:animEffect transition="in" filter="wipe(left)">
                                      <p:cBhvr>
                                        <p:cTn id="7" dur="500"/>
                                        <p:tgtEl>
                                          <p:spTgt spid="328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6" name="Rectangle 4"/>
          <p:cNvSpPr>
            <a:spLocks noChangeArrowheads="1"/>
          </p:cNvSpPr>
          <p:nvPr/>
        </p:nvSpPr>
        <p:spPr bwMode="auto">
          <a:xfrm>
            <a:off x="685800" y="4967288"/>
            <a:ext cx="8229600"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ct val="30000"/>
              </a:spcBef>
              <a:buSzPct val="80000"/>
            </a:pPr>
            <a:r>
              <a:rPr lang="en-US" altLang="en-US" sz="2000" b="1" dirty="0">
                <a:solidFill>
                  <a:schemeClr val="tx2"/>
                </a:solidFill>
                <a:latin typeface="Liberation Sans"/>
              </a:rPr>
              <a:t>Neutrality </a:t>
            </a:r>
            <a:r>
              <a:rPr lang="en-US" altLang="en-US" sz="2000" dirty="0">
                <a:latin typeface="Liberation Sans"/>
              </a:rPr>
              <a:t>means that a company cannot select information to favor one set of interested parties over another.</a:t>
            </a:r>
          </a:p>
        </p:txBody>
      </p:sp>
      <p:pic>
        <p:nvPicPr>
          <p:cNvPr id="2970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33600"/>
            <a:ext cx="647700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1" name="AutoShape 7"/>
          <p:cNvSpPr>
            <a:spLocks noChangeArrowheads="1"/>
          </p:cNvSpPr>
          <p:nvPr/>
        </p:nvSpPr>
        <p:spPr bwMode="auto">
          <a:xfrm rot="10800000">
            <a:off x="5127625" y="4343400"/>
            <a:ext cx="457200" cy="685800"/>
          </a:xfrm>
          <a:prstGeom prst="upArrow">
            <a:avLst>
              <a:gd name="adj1" fmla="val 50000"/>
              <a:gd name="adj2" fmla="val 37500"/>
            </a:avLst>
          </a:prstGeom>
          <a:solidFill>
            <a:srgbClr val="8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p>
        </p:txBody>
      </p:sp>
      <p:sp>
        <p:nvSpPr>
          <p:cNvPr id="29704" name="Text Box 3"/>
          <p:cNvSpPr txBox="1">
            <a:spLocks noChangeArrowheads="1"/>
          </p:cNvSpPr>
          <p:nvPr/>
        </p:nvSpPr>
        <p:spPr bwMode="auto">
          <a:xfrm>
            <a:off x="609600" y="1371600"/>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defRPr sz="2800" b="1">
                <a:latin typeface="Arial"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latin typeface="Liberation Sans"/>
              </a:rPr>
              <a:t>Fundamental Quality—Faithful Representation</a:t>
            </a:r>
          </a:p>
        </p:txBody>
      </p:sp>
      <p:sp>
        <p:nvSpPr>
          <p:cNvPr id="10" name="Rectangle 4"/>
          <p:cNvSpPr txBox="1">
            <a:spLocks noChangeArrowheads="1"/>
          </p:cNvSpPr>
          <p:nvPr/>
        </p:nvSpPr>
        <p:spPr>
          <a:xfrm>
            <a:off x="228600" y="381000"/>
            <a:ext cx="89154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100" kern="1200" dirty="0" smtClean="0">
                <a:solidFill>
                  <a:srgbClr val="0000E2"/>
                </a:solidFill>
                <a:effectLst/>
                <a:latin typeface="Liberation Sans"/>
                <a:ea typeface="+mn-ea"/>
                <a:cs typeface="+mn-cs"/>
              </a:rPr>
              <a:t>SECOND LEVEL: FUNDAMENTAL CONCEPTS</a:t>
            </a:r>
            <a:endParaRPr lang="en-US" altLang="en-US" sz="3100" kern="1200" dirty="0">
              <a:solidFill>
                <a:srgbClr val="0000E2"/>
              </a:solidFill>
              <a:effectLst/>
              <a:latin typeface="Liberation Sans"/>
              <a:ea typeface="+mn-ea"/>
              <a:cs typeface="+mn-cs"/>
            </a:endParaRPr>
          </a:p>
        </p:txBody>
      </p:sp>
      <p:sp>
        <p:nvSpPr>
          <p:cNvPr id="11" name="Line 16"/>
          <p:cNvSpPr>
            <a:spLocks noChangeShapeType="1"/>
          </p:cNvSpPr>
          <p:nvPr/>
        </p:nvSpPr>
        <p:spPr bwMode="auto">
          <a:xfrm>
            <a:off x="304800" y="1066800"/>
            <a:ext cx="86106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2"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a:t>
            </a:r>
            <a:r>
              <a:rPr lang="en-US" altLang="en-US" sz="1600" b="1" i="1" dirty="0" smtClean="0">
                <a:solidFill>
                  <a:schemeClr val="bg2"/>
                </a:solidFill>
                <a:latin typeface="Liberation Sans"/>
              </a:rPr>
              <a:t>4</a:t>
            </a:r>
            <a:endParaRPr lang="en-US" altLang="en-US" sz="1600" b="1" i="1" dirty="0">
              <a:solidFill>
                <a:schemeClr val="bg2"/>
              </a:solidFill>
              <a:latin typeface="Liberation Sans"/>
            </a:endParaRPr>
          </a:p>
        </p:txBody>
      </p:sp>
    </p:spTree>
    <p:extLst>
      <p:ext uri="{BB962C8B-B14F-4D97-AF65-F5344CB8AC3E}">
        <p14:creationId xmlns:p14="http://schemas.microsoft.com/office/powerpoint/2010/main" val="3617996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0756"/>
                                        </p:tgtEl>
                                        <p:attrNameLst>
                                          <p:attrName>style.visibility</p:attrName>
                                        </p:attrNameLst>
                                      </p:cBhvr>
                                      <p:to>
                                        <p:strVal val="visible"/>
                                      </p:to>
                                    </p:set>
                                    <p:animEffect transition="in" filter="wipe(left)">
                                      <p:cBhvr>
                                        <p:cTn id="7" dur="500"/>
                                        <p:tgtEl>
                                          <p:spTgt spid="330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4" name="Rectangle 4"/>
          <p:cNvSpPr>
            <a:spLocks noChangeArrowheads="1"/>
          </p:cNvSpPr>
          <p:nvPr/>
        </p:nvSpPr>
        <p:spPr bwMode="auto">
          <a:xfrm>
            <a:off x="685800" y="4967288"/>
            <a:ext cx="8229600"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ct val="30000"/>
              </a:spcBef>
              <a:buSzPct val="80000"/>
            </a:pPr>
            <a:r>
              <a:rPr lang="en-US" altLang="en-US" sz="2000" dirty="0">
                <a:latin typeface="Liberation Sans"/>
              </a:rPr>
              <a:t>An information item that is </a:t>
            </a:r>
            <a:r>
              <a:rPr lang="en-US" altLang="en-US" sz="2000" b="1" dirty="0">
                <a:solidFill>
                  <a:schemeClr val="tx2"/>
                </a:solidFill>
                <a:latin typeface="Liberation Sans"/>
              </a:rPr>
              <a:t>free from error</a:t>
            </a:r>
            <a:r>
              <a:rPr lang="en-US" altLang="en-US" sz="2000" dirty="0">
                <a:latin typeface="Liberation Sans"/>
              </a:rPr>
              <a:t> will be a more accurate (faithful) representation of a financial item.</a:t>
            </a:r>
          </a:p>
        </p:txBody>
      </p:sp>
      <p:pic>
        <p:nvPicPr>
          <p:cNvPr id="3072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33600"/>
            <a:ext cx="647700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5" name="AutoShape 7"/>
          <p:cNvSpPr>
            <a:spLocks noChangeArrowheads="1"/>
          </p:cNvSpPr>
          <p:nvPr/>
        </p:nvSpPr>
        <p:spPr bwMode="auto">
          <a:xfrm rot="10800000">
            <a:off x="6629400" y="4343400"/>
            <a:ext cx="457200" cy="685800"/>
          </a:xfrm>
          <a:prstGeom prst="upArrow">
            <a:avLst>
              <a:gd name="adj1" fmla="val 50000"/>
              <a:gd name="adj2" fmla="val 37500"/>
            </a:avLst>
          </a:prstGeom>
          <a:solidFill>
            <a:srgbClr val="8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p>
        </p:txBody>
      </p:sp>
      <p:sp>
        <p:nvSpPr>
          <p:cNvPr id="30728" name="Text Box 3"/>
          <p:cNvSpPr txBox="1">
            <a:spLocks noChangeArrowheads="1"/>
          </p:cNvSpPr>
          <p:nvPr/>
        </p:nvSpPr>
        <p:spPr bwMode="auto">
          <a:xfrm>
            <a:off x="609600" y="1371600"/>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defRPr sz="2800" b="1">
                <a:latin typeface="Arial"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latin typeface="Liberation Sans"/>
              </a:rPr>
              <a:t>Fundamental Quality—Faithful Representation</a:t>
            </a:r>
          </a:p>
        </p:txBody>
      </p:sp>
      <p:sp>
        <p:nvSpPr>
          <p:cNvPr id="10" name="Rectangle 4"/>
          <p:cNvSpPr txBox="1">
            <a:spLocks noChangeArrowheads="1"/>
          </p:cNvSpPr>
          <p:nvPr/>
        </p:nvSpPr>
        <p:spPr>
          <a:xfrm>
            <a:off x="228600" y="381000"/>
            <a:ext cx="89154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100" kern="1200" dirty="0" smtClean="0">
                <a:solidFill>
                  <a:srgbClr val="0000E2"/>
                </a:solidFill>
                <a:effectLst/>
                <a:latin typeface="Liberation Sans"/>
                <a:ea typeface="+mn-ea"/>
                <a:cs typeface="+mn-cs"/>
              </a:rPr>
              <a:t>SECOND LEVEL: FUNDAMENTAL CONCEPTS</a:t>
            </a:r>
            <a:endParaRPr lang="en-US" altLang="en-US" sz="3100" kern="1200" dirty="0">
              <a:solidFill>
                <a:srgbClr val="0000E2"/>
              </a:solidFill>
              <a:effectLst/>
              <a:latin typeface="Liberation Sans"/>
              <a:ea typeface="+mn-ea"/>
              <a:cs typeface="+mn-cs"/>
            </a:endParaRPr>
          </a:p>
        </p:txBody>
      </p:sp>
      <p:sp>
        <p:nvSpPr>
          <p:cNvPr id="11" name="Line 16"/>
          <p:cNvSpPr>
            <a:spLocks noChangeShapeType="1"/>
          </p:cNvSpPr>
          <p:nvPr/>
        </p:nvSpPr>
        <p:spPr bwMode="auto">
          <a:xfrm>
            <a:off x="304800" y="1066800"/>
            <a:ext cx="86106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2"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a:t>
            </a:r>
            <a:r>
              <a:rPr lang="en-US" altLang="en-US" sz="1600" b="1" i="1" dirty="0" smtClean="0">
                <a:solidFill>
                  <a:schemeClr val="bg2"/>
                </a:solidFill>
                <a:latin typeface="Liberation Sans"/>
              </a:rPr>
              <a:t>4</a:t>
            </a:r>
            <a:endParaRPr lang="en-US" altLang="en-US" sz="1600" b="1" i="1" dirty="0">
              <a:solidFill>
                <a:schemeClr val="bg2"/>
              </a:solidFill>
              <a:latin typeface="Liberation Sans"/>
            </a:endParaRPr>
          </a:p>
        </p:txBody>
      </p:sp>
    </p:spTree>
    <p:extLst>
      <p:ext uri="{BB962C8B-B14F-4D97-AF65-F5344CB8AC3E}">
        <p14:creationId xmlns:p14="http://schemas.microsoft.com/office/powerpoint/2010/main" val="188208117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2804"/>
                                        </p:tgtEl>
                                        <p:attrNameLst>
                                          <p:attrName>style.visibility</p:attrName>
                                        </p:attrNameLst>
                                      </p:cBhvr>
                                      <p:to>
                                        <p:strVal val="visible"/>
                                      </p:to>
                                    </p:set>
                                    <p:animEffect transition="in" filter="wipe(left)">
                                      <p:cBhvr>
                                        <p:cTn id="7" dur="500"/>
                                        <p:tgtEl>
                                          <p:spTgt spid="332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
          <p:cNvSpPr txBox="1">
            <a:spLocks noChangeArrowheads="1"/>
          </p:cNvSpPr>
          <p:nvPr/>
        </p:nvSpPr>
        <p:spPr bwMode="auto">
          <a:xfrm>
            <a:off x="609600" y="1371600"/>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defRPr sz="2800" b="1">
                <a:latin typeface="Arial"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latin typeface="Liberation Sans"/>
              </a:rPr>
              <a:t>Enhancing Qualities</a:t>
            </a:r>
          </a:p>
        </p:txBody>
      </p:sp>
      <p:pic>
        <p:nvPicPr>
          <p:cNvPr id="3174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47888"/>
            <a:ext cx="8153400" cy="288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4857" name="Rectangle 9"/>
          <p:cNvSpPr>
            <a:spLocks noChangeArrowheads="1"/>
          </p:cNvSpPr>
          <p:nvPr/>
        </p:nvSpPr>
        <p:spPr bwMode="auto">
          <a:xfrm>
            <a:off x="685800" y="5272088"/>
            <a:ext cx="8229600"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ct val="30000"/>
              </a:spcBef>
              <a:buSzPct val="80000"/>
            </a:pPr>
            <a:r>
              <a:rPr lang="en-US" altLang="en-US" sz="2000" dirty="0">
                <a:latin typeface="Liberation Sans"/>
              </a:rPr>
              <a:t>Information that is measured and reported in a similar manner for different companies is considered </a:t>
            </a:r>
            <a:r>
              <a:rPr lang="en-US" altLang="en-US" sz="2000" b="1" dirty="0">
                <a:solidFill>
                  <a:schemeClr val="tx2"/>
                </a:solidFill>
                <a:latin typeface="Liberation Sans"/>
              </a:rPr>
              <a:t>comparable</a:t>
            </a:r>
            <a:r>
              <a:rPr lang="en-US" altLang="en-US" sz="2000" dirty="0">
                <a:latin typeface="Liberation Sans"/>
              </a:rPr>
              <a:t>.</a:t>
            </a:r>
          </a:p>
        </p:txBody>
      </p:sp>
      <p:sp>
        <p:nvSpPr>
          <p:cNvPr id="31750" name="AutoShape 10"/>
          <p:cNvSpPr>
            <a:spLocks noChangeArrowheads="1"/>
          </p:cNvSpPr>
          <p:nvPr/>
        </p:nvSpPr>
        <p:spPr bwMode="auto">
          <a:xfrm rot="10800000">
            <a:off x="2393950" y="4706938"/>
            <a:ext cx="457200" cy="550862"/>
          </a:xfrm>
          <a:prstGeom prst="upArrow">
            <a:avLst>
              <a:gd name="adj1" fmla="val 50000"/>
              <a:gd name="adj2" fmla="val 30122"/>
            </a:avLst>
          </a:prstGeom>
          <a:solidFill>
            <a:srgbClr val="8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p>
        </p:txBody>
      </p:sp>
      <p:sp>
        <p:nvSpPr>
          <p:cNvPr id="10" name="Rectangle 4"/>
          <p:cNvSpPr txBox="1">
            <a:spLocks noChangeArrowheads="1"/>
          </p:cNvSpPr>
          <p:nvPr/>
        </p:nvSpPr>
        <p:spPr>
          <a:xfrm>
            <a:off x="228600" y="381000"/>
            <a:ext cx="89154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100" kern="1200" dirty="0" smtClean="0">
                <a:solidFill>
                  <a:srgbClr val="0000E2"/>
                </a:solidFill>
                <a:effectLst/>
                <a:latin typeface="Liberation Sans"/>
                <a:ea typeface="+mn-ea"/>
                <a:cs typeface="+mn-cs"/>
              </a:rPr>
              <a:t>SECOND LEVEL: FUNDAMENTAL CONCEPTS</a:t>
            </a:r>
            <a:endParaRPr lang="en-US" altLang="en-US" sz="3100" kern="1200" dirty="0">
              <a:solidFill>
                <a:srgbClr val="0000E2"/>
              </a:solidFill>
              <a:effectLst/>
              <a:latin typeface="Liberation Sans"/>
              <a:ea typeface="+mn-ea"/>
              <a:cs typeface="+mn-cs"/>
            </a:endParaRPr>
          </a:p>
        </p:txBody>
      </p:sp>
      <p:sp>
        <p:nvSpPr>
          <p:cNvPr id="11" name="Line 16"/>
          <p:cNvSpPr>
            <a:spLocks noChangeShapeType="1"/>
          </p:cNvSpPr>
          <p:nvPr/>
        </p:nvSpPr>
        <p:spPr bwMode="auto">
          <a:xfrm>
            <a:off x="304800" y="1066800"/>
            <a:ext cx="86106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2"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a:t>
            </a:r>
            <a:r>
              <a:rPr lang="en-US" altLang="en-US" sz="1600" b="1" i="1" dirty="0" smtClean="0">
                <a:solidFill>
                  <a:schemeClr val="bg2"/>
                </a:solidFill>
                <a:latin typeface="Liberation Sans"/>
              </a:rPr>
              <a:t>4</a:t>
            </a:r>
            <a:endParaRPr lang="en-US" altLang="en-US" sz="1600" b="1" i="1" dirty="0">
              <a:solidFill>
                <a:schemeClr val="bg2"/>
              </a:solidFill>
              <a:latin typeface="Liberation Sans"/>
            </a:endParaRPr>
          </a:p>
        </p:txBody>
      </p:sp>
    </p:spTree>
    <p:extLst>
      <p:ext uri="{BB962C8B-B14F-4D97-AF65-F5344CB8AC3E}">
        <p14:creationId xmlns:p14="http://schemas.microsoft.com/office/powerpoint/2010/main" val="17888276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4857"/>
                                        </p:tgtEl>
                                        <p:attrNameLst>
                                          <p:attrName>style.visibility</p:attrName>
                                        </p:attrNameLst>
                                      </p:cBhvr>
                                      <p:to>
                                        <p:strVal val="visible"/>
                                      </p:to>
                                    </p:set>
                                    <p:animEffect transition="in" filter="wipe(left)">
                                      <p:cBhvr>
                                        <p:cTn id="7" dur="500"/>
                                        <p:tgtEl>
                                          <p:spTgt spid="334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609600" y="1371600"/>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defRPr sz="2800" b="1">
                <a:latin typeface="Arial"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latin typeface="Liberation Sans"/>
              </a:rPr>
              <a:t>Enhancing Qualities</a:t>
            </a:r>
          </a:p>
        </p:txBody>
      </p:sp>
      <p:pic>
        <p:nvPicPr>
          <p:cNvPr id="327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47888"/>
            <a:ext cx="8153400" cy="288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6902" name="Rectangle 6"/>
          <p:cNvSpPr>
            <a:spLocks noChangeArrowheads="1"/>
          </p:cNvSpPr>
          <p:nvPr/>
        </p:nvSpPr>
        <p:spPr bwMode="auto">
          <a:xfrm>
            <a:off x="685800" y="5272088"/>
            <a:ext cx="8229600"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ct val="30000"/>
              </a:spcBef>
              <a:buSzPct val="80000"/>
            </a:pPr>
            <a:r>
              <a:rPr lang="en-US" altLang="en-US" sz="2000" b="1" dirty="0">
                <a:solidFill>
                  <a:schemeClr val="tx2"/>
                </a:solidFill>
                <a:latin typeface="Liberation Sans"/>
              </a:rPr>
              <a:t>Verifiability</a:t>
            </a:r>
            <a:r>
              <a:rPr lang="en-US" altLang="en-US" sz="2000" dirty="0">
                <a:latin typeface="Liberation Sans"/>
              </a:rPr>
              <a:t> occurs when independent measurers, using the same methods, obtain similar results.</a:t>
            </a:r>
          </a:p>
        </p:txBody>
      </p:sp>
      <p:sp>
        <p:nvSpPr>
          <p:cNvPr id="32774" name="AutoShape 7"/>
          <p:cNvSpPr>
            <a:spLocks noChangeArrowheads="1"/>
          </p:cNvSpPr>
          <p:nvPr/>
        </p:nvSpPr>
        <p:spPr bwMode="auto">
          <a:xfrm rot="10800000">
            <a:off x="3994150" y="4706938"/>
            <a:ext cx="457200" cy="550862"/>
          </a:xfrm>
          <a:prstGeom prst="upArrow">
            <a:avLst>
              <a:gd name="adj1" fmla="val 50000"/>
              <a:gd name="adj2" fmla="val 30122"/>
            </a:avLst>
          </a:prstGeom>
          <a:solidFill>
            <a:srgbClr val="8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p>
        </p:txBody>
      </p:sp>
      <p:sp>
        <p:nvSpPr>
          <p:cNvPr id="10" name="Rectangle 4"/>
          <p:cNvSpPr txBox="1">
            <a:spLocks noChangeArrowheads="1"/>
          </p:cNvSpPr>
          <p:nvPr/>
        </p:nvSpPr>
        <p:spPr>
          <a:xfrm>
            <a:off x="228600" y="381000"/>
            <a:ext cx="89154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100" kern="1200" dirty="0" smtClean="0">
                <a:solidFill>
                  <a:srgbClr val="0000E2"/>
                </a:solidFill>
                <a:effectLst/>
                <a:latin typeface="Liberation Sans"/>
                <a:ea typeface="+mn-ea"/>
                <a:cs typeface="+mn-cs"/>
              </a:rPr>
              <a:t>SECOND LEVEL: FUNDAMENTAL CONCEPTS</a:t>
            </a:r>
            <a:endParaRPr lang="en-US" altLang="en-US" sz="3100" kern="1200" dirty="0">
              <a:solidFill>
                <a:srgbClr val="0000E2"/>
              </a:solidFill>
              <a:effectLst/>
              <a:latin typeface="Liberation Sans"/>
              <a:ea typeface="+mn-ea"/>
              <a:cs typeface="+mn-cs"/>
            </a:endParaRPr>
          </a:p>
        </p:txBody>
      </p:sp>
      <p:sp>
        <p:nvSpPr>
          <p:cNvPr id="11" name="Line 16"/>
          <p:cNvSpPr>
            <a:spLocks noChangeShapeType="1"/>
          </p:cNvSpPr>
          <p:nvPr/>
        </p:nvSpPr>
        <p:spPr bwMode="auto">
          <a:xfrm>
            <a:off x="304800" y="1066800"/>
            <a:ext cx="86106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2"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a:t>
            </a:r>
            <a:r>
              <a:rPr lang="en-US" altLang="en-US" sz="1600" b="1" i="1" dirty="0" smtClean="0">
                <a:solidFill>
                  <a:schemeClr val="bg2"/>
                </a:solidFill>
                <a:latin typeface="Liberation Sans"/>
              </a:rPr>
              <a:t>4</a:t>
            </a:r>
            <a:endParaRPr lang="en-US" altLang="en-US" sz="1600" b="1" i="1" dirty="0">
              <a:solidFill>
                <a:schemeClr val="bg2"/>
              </a:solidFill>
              <a:latin typeface="Liberation Sans"/>
            </a:endParaRPr>
          </a:p>
        </p:txBody>
      </p:sp>
    </p:spTree>
    <p:extLst>
      <p:ext uri="{BB962C8B-B14F-4D97-AF65-F5344CB8AC3E}">
        <p14:creationId xmlns:p14="http://schemas.microsoft.com/office/powerpoint/2010/main" val="64106308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6902"/>
                                        </p:tgtEl>
                                        <p:attrNameLst>
                                          <p:attrName>style.visibility</p:attrName>
                                        </p:attrNameLst>
                                      </p:cBhvr>
                                      <p:to>
                                        <p:strVal val="visible"/>
                                      </p:to>
                                    </p:set>
                                    <p:animEffect transition="in" filter="wipe(left)">
                                      <p:cBhvr>
                                        <p:cTn id="7" dur="500"/>
                                        <p:tgtEl>
                                          <p:spTgt spid="336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0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609600" y="1371600"/>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defRPr sz="2800" b="1">
                <a:latin typeface="Arial"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latin typeface="Liberation Sans"/>
              </a:rPr>
              <a:t>Enhancing Qualities</a:t>
            </a:r>
          </a:p>
        </p:txBody>
      </p:sp>
      <p:pic>
        <p:nvPicPr>
          <p:cNvPr id="3379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47888"/>
            <a:ext cx="8153400" cy="288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950" name="Rectangle 6"/>
          <p:cNvSpPr>
            <a:spLocks noChangeArrowheads="1"/>
          </p:cNvSpPr>
          <p:nvPr/>
        </p:nvSpPr>
        <p:spPr bwMode="auto">
          <a:xfrm>
            <a:off x="685800" y="5272088"/>
            <a:ext cx="8229600"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ct val="30000"/>
              </a:spcBef>
              <a:buSzPct val="80000"/>
            </a:pPr>
            <a:r>
              <a:rPr lang="en-US" altLang="en-US" sz="2000" b="1" dirty="0">
                <a:solidFill>
                  <a:schemeClr val="tx2"/>
                </a:solidFill>
                <a:latin typeface="Liberation Sans"/>
              </a:rPr>
              <a:t>Timeliness</a:t>
            </a:r>
            <a:r>
              <a:rPr lang="en-US" altLang="en-US" sz="2000" dirty="0">
                <a:latin typeface="Liberation Sans"/>
              </a:rPr>
              <a:t> means having information available to decision-makers before it loses its capacity to influence decisions.</a:t>
            </a:r>
          </a:p>
        </p:txBody>
      </p:sp>
      <p:sp>
        <p:nvSpPr>
          <p:cNvPr id="33798" name="AutoShape 7"/>
          <p:cNvSpPr>
            <a:spLocks noChangeArrowheads="1"/>
          </p:cNvSpPr>
          <p:nvPr/>
        </p:nvSpPr>
        <p:spPr bwMode="auto">
          <a:xfrm rot="10800000">
            <a:off x="5969000" y="4706938"/>
            <a:ext cx="457200" cy="550862"/>
          </a:xfrm>
          <a:prstGeom prst="upArrow">
            <a:avLst>
              <a:gd name="adj1" fmla="val 50000"/>
              <a:gd name="adj2" fmla="val 30122"/>
            </a:avLst>
          </a:prstGeom>
          <a:solidFill>
            <a:srgbClr val="8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p>
        </p:txBody>
      </p:sp>
      <p:sp>
        <p:nvSpPr>
          <p:cNvPr id="10" name="Rectangle 4"/>
          <p:cNvSpPr txBox="1">
            <a:spLocks noChangeArrowheads="1"/>
          </p:cNvSpPr>
          <p:nvPr/>
        </p:nvSpPr>
        <p:spPr>
          <a:xfrm>
            <a:off x="228600" y="381000"/>
            <a:ext cx="89154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100" kern="1200" dirty="0" smtClean="0">
                <a:solidFill>
                  <a:srgbClr val="0000E2"/>
                </a:solidFill>
                <a:effectLst/>
                <a:latin typeface="Liberation Sans"/>
                <a:ea typeface="+mn-ea"/>
                <a:cs typeface="+mn-cs"/>
              </a:rPr>
              <a:t>SECOND LEVEL: FUNDAMENTAL CONCEPTS</a:t>
            </a:r>
            <a:endParaRPr lang="en-US" altLang="en-US" sz="3100" kern="1200" dirty="0">
              <a:solidFill>
                <a:srgbClr val="0000E2"/>
              </a:solidFill>
              <a:effectLst/>
              <a:latin typeface="Liberation Sans"/>
              <a:ea typeface="+mn-ea"/>
              <a:cs typeface="+mn-cs"/>
            </a:endParaRPr>
          </a:p>
        </p:txBody>
      </p:sp>
      <p:sp>
        <p:nvSpPr>
          <p:cNvPr id="11" name="Line 16"/>
          <p:cNvSpPr>
            <a:spLocks noChangeShapeType="1"/>
          </p:cNvSpPr>
          <p:nvPr/>
        </p:nvSpPr>
        <p:spPr bwMode="auto">
          <a:xfrm>
            <a:off x="304800" y="1066800"/>
            <a:ext cx="86106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2"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a:t>
            </a:r>
            <a:r>
              <a:rPr lang="en-US" altLang="en-US" sz="1600" b="1" i="1" dirty="0" smtClean="0">
                <a:solidFill>
                  <a:schemeClr val="bg2"/>
                </a:solidFill>
                <a:latin typeface="Liberation Sans"/>
              </a:rPr>
              <a:t>4</a:t>
            </a:r>
            <a:endParaRPr lang="en-US" altLang="en-US" sz="1600" b="1" i="1" dirty="0">
              <a:solidFill>
                <a:schemeClr val="bg2"/>
              </a:solidFill>
              <a:latin typeface="Liberation Sans"/>
            </a:endParaRPr>
          </a:p>
        </p:txBody>
      </p:sp>
    </p:spTree>
    <p:extLst>
      <p:ext uri="{BB962C8B-B14F-4D97-AF65-F5344CB8AC3E}">
        <p14:creationId xmlns:p14="http://schemas.microsoft.com/office/powerpoint/2010/main" val="97468165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8950"/>
                                        </p:tgtEl>
                                        <p:attrNameLst>
                                          <p:attrName>style.visibility</p:attrName>
                                        </p:attrNameLst>
                                      </p:cBhvr>
                                      <p:to>
                                        <p:strVal val="visible"/>
                                      </p:to>
                                    </p:set>
                                    <p:animEffect transition="in" filter="wipe(left)">
                                      <p:cBhvr>
                                        <p:cTn id="7" dur="500"/>
                                        <p:tgtEl>
                                          <p:spTgt spid="338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5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p:cNvSpPr txBox="1">
            <a:spLocks noChangeArrowheads="1"/>
          </p:cNvSpPr>
          <p:nvPr/>
        </p:nvSpPr>
        <p:spPr bwMode="auto">
          <a:xfrm>
            <a:off x="609600" y="1371600"/>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defRPr sz="2800" b="1">
                <a:latin typeface="Arial"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latin typeface="Liberation Sans"/>
              </a:rPr>
              <a:t>Enhancing Qualities</a:t>
            </a:r>
          </a:p>
        </p:txBody>
      </p:sp>
      <p:pic>
        <p:nvPicPr>
          <p:cNvPr id="348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47888"/>
            <a:ext cx="8153400" cy="288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0998" name="Rectangle 6"/>
          <p:cNvSpPr>
            <a:spLocks noChangeArrowheads="1"/>
          </p:cNvSpPr>
          <p:nvPr/>
        </p:nvSpPr>
        <p:spPr bwMode="auto">
          <a:xfrm>
            <a:off x="685800" y="5272088"/>
            <a:ext cx="8229600"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ct val="30000"/>
              </a:spcBef>
              <a:buSzPct val="80000"/>
            </a:pPr>
            <a:r>
              <a:rPr lang="en-US" altLang="en-US" sz="2000" b="1" dirty="0">
                <a:solidFill>
                  <a:schemeClr val="tx2"/>
                </a:solidFill>
                <a:latin typeface="Liberation Sans"/>
              </a:rPr>
              <a:t>Understandability</a:t>
            </a:r>
            <a:r>
              <a:rPr lang="en-US" altLang="en-US" sz="2000" dirty="0">
                <a:latin typeface="Liberation Sans"/>
              </a:rPr>
              <a:t> is the quality of information that lets reasonably informed users see its significance.</a:t>
            </a:r>
          </a:p>
        </p:txBody>
      </p:sp>
      <p:sp>
        <p:nvSpPr>
          <p:cNvPr id="34822" name="AutoShape 7"/>
          <p:cNvSpPr>
            <a:spLocks noChangeArrowheads="1"/>
          </p:cNvSpPr>
          <p:nvPr/>
        </p:nvSpPr>
        <p:spPr bwMode="auto">
          <a:xfrm rot="10800000">
            <a:off x="7550150" y="4706938"/>
            <a:ext cx="457200" cy="550862"/>
          </a:xfrm>
          <a:prstGeom prst="upArrow">
            <a:avLst>
              <a:gd name="adj1" fmla="val 50000"/>
              <a:gd name="adj2" fmla="val 30122"/>
            </a:avLst>
          </a:prstGeom>
          <a:solidFill>
            <a:srgbClr val="8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p>
        </p:txBody>
      </p:sp>
      <p:sp>
        <p:nvSpPr>
          <p:cNvPr id="10" name="Rectangle 4"/>
          <p:cNvSpPr txBox="1">
            <a:spLocks noChangeArrowheads="1"/>
          </p:cNvSpPr>
          <p:nvPr/>
        </p:nvSpPr>
        <p:spPr>
          <a:xfrm>
            <a:off x="228600" y="381000"/>
            <a:ext cx="89154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100" kern="1200" dirty="0" smtClean="0">
                <a:solidFill>
                  <a:srgbClr val="0000E2"/>
                </a:solidFill>
                <a:effectLst/>
                <a:latin typeface="Liberation Sans"/>
                <a:ea typeface="+mn-ea"/>
                <a:cs typeface="+mn-cs"/>
              </a:rPr>
              <a:t>SECOND LEVEL: FUNDAMENTAL CONCEPTS</a:t>
            </a:r>
            <a:endParaRPr lang="en-US" altLang="en-US" sz="3100" kern="1200" dirty="0">
              <a:solidFill>
                <a:srgbClr val="0000E2"/>
              </a:solidFill>
              <a:effectLst/>
              <a:latin typeface="Liberation Sans"/>
              <a:ea typeface="+mn-ea"/>
              <a:cs typeface="+mn-cs"/>
            </a:endParaRPr>
          </a:p>
        </p:txBody>
      </p:sp>
      <p:sp>
        <p:nvSpPr>
          <p:cNvPr id="11" name="Line 16"/>
          <p:cNvSpPr>
            <a:spLocks noChangeShapeType="1"/>
          </p:cNvSpPr>
          <p:nvPr/>
        </p:nvSpPr>
        <p:spPr bwMode="auto">
          <a:xfrm>
            <a:off x="304800" y="1066800"/>
            <a:ext cx="86106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2"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a:t>
            </a:r>
            <a:r>
              <a:rPr lang="en-US" altLang="en-US" sz="1600" b="1" i="1" dirty="0" smtClean="0">
                <a:solidFill>
                  <a:schemeClr val="bg2"/>
                </a:solidFill>
                <a:latin typeface="Liberation Sans"/>
              </a:rPr>
              <a:t>4</a:t>
            </a:r>
            <a:endParaRPr lang="en-US" altLang="en-US" sz="1600" b="1" i="1" dirty="0">
              <a:solidFill>
                <a:schemeClr val="bg2"/>
              </a:solidFill>
              <a:latin typeface="Liberation Sans"/>
            </a:endParaRPr>
          </a:p>
        </p:txBody>
      </p:sp>
    </p:spTree>
    <p:extLst>
      <p:ext uri="{BB962C8B-B14F-4D97-AF65-F5344CB8AC3E}">
        <p14:creationId xmlns:p14="http://schemas.microsoft.com/office/powerpoint/2010/main" val="197975538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0998"/>
                                        </p:tgtEl>
                                        <p:attrNameLst>
                                          <p:attrName>style.visibility</p:attrName>
                                        </p:attrNameLst>
                                      </p:cBhvr>
                                      <p:to>
                                        <p:strVal val="visible"/>
                                      </p:to>
                                    </p:set>
                                    <p:animEffect transition="in" filter="wipe(left)">
                                      <p:cBhvr>
                                        <p:cTn id="7" dur="500"/>
                                        <p:tgtEl>
                                          <p:spTgt spid="340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3505200"/>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285750" indent="-285750">
              <a:lnSpc>
                <a:spcPct val="115000"/>
              </a:lnSpc>
              <a:spcBef>
                <a:spcPct val="45000"/>
              </a:spcBef>
              <a:buClr>
                <a:srgbClr val="A50021"/>
              </a:buClr>
              <a:buSzTx/>
              <a:buFont typeface="Wingdings" pitchFamily="2" charset="2"/>
              <a:buAutoNum type="arabicPeriod"/>
            </a:pPr>
            <a:r>
              <a:rPr lang="en-US" sz="1400" b="0" dirty="0" smtClean="0">
                <a:effectLst/>
                <a:latin typeface="Liberation Sans"/>
              </a:rPr>
              <a:t>Describe </a:t>
            </a:r>
            <a:r>
              <a:rPr lang="en-US" sz="1400" b="0" dirty="0">
                <a:effectLst/>
                <a:latin typeface="Liberation Sans"/>
              </a:rPr>
              <a:t>the usefulness of a conceptual </a:t>
            </a:r>
            <a:r>
              <a:rPr lang="en-US" sz="1400" b="0" dirty="0" smtClean="0">
                <a:effectLst/>
                <a:latin typeface="Liberation Sans"/>
              </a:rPr>
              <a:t>framework.</a:t>
            </a:r>
          </a:p>
          <a:p>
            <a:pPr marL="285750" indent="-285750">
              <a:lnSpc>
                <a:spcPct val="115000"/>
              </a:lnSpc>
              <a:spcBef>
                <a:spcPct val="45000"/>
              </a:spcBef>
              <a:buClr>
                <a:srgbClr val="A50021"/>
              </a:buClr>
              <a:buSzTx/>
              <a:buFont typeface="Wingdings" pitchFamily="2" charset="2"/>
              <a:buAutoNum type="arabicPeriod"/>
            </a:pPr>
            <a:r>
              <a:rPr lang="en-US" sz="1400" b="0" dirty="0" smtClean="0">
                <a:effectLst/>
                <a:latin typeface="Liberation Sans"/>
              </a:rPr>
              <a:t>Describe </a:t>
            </a:r>
            <a:r>
              <a:rPr lang="en-US" sz="1400" b="0" dirty="0">
                <a:effectLst/>
                <a:latin typeface="Liberation Sans"/>
              </a:rPr>
              <a:t>efforts to construct a </a:t>
            </a:r>
            <a:r>
              <a:rPr lang="en-US" sz="1400" b="0" dirty="0" smtClean="0">
                <a:effectLst/>
                <a:latin typeface="Liberation Sans"/>
              </a:rPr>
              <a:t>conceptual framework.</a:t>
            </a:r>
          </a:p>
          <a:p>
            <a:pPr marL="285750" indent="-285750">
              <a:lnSpc>
                <a:spcPct val="115000"/>
              </a:lnSpc>
              <a:spcBef>
                <a:spcPct val="45000"/>
              </a:spcBef>
              <a:buClr>
                <a:srgbClr val="A50021"/>
              </a:buClr>
              <a:buSzTx/>
              <a:buFont typeface="Wingdings" pitchFamily="2" charset="2"/>
              <a:buAutoNum type="arabicPeriod"/>
            </a:pPr>
            <a:r>
              <a:rPr lang="en-US" sz="1400" b="0" dirty="0" smtClean="0">
                <a:effectLst/>
                <a:latin typeface="Liberation Sans"/>
              </a:rPr>
              <a:t>Understand </a:t>
            </a:r>
            <a:r>
              <a:rPr lang="en-US" sz="1400" b="0" dirty="0">
                <a:effectLst/>
                <a:latin typeface="Liberation Sans"/>
              </a:rPr>
              <a:t>the objective of financial </a:t>
            </a:r>
            <a:r>
              <a:rPr lang="en-US" sz="1400" b="0" dirty="0" smtClean="0">
                <a:effectLst/>
                <a:latin typeface="Liberation Sans"/>
              </a:rPr>
              <a:t>reporting.</a:t>
            </a:r>
          </a:p>
          <a:p>
            <a:pPr marL="285750" indent="-285750">
              <a:lnSpc>
                <a:spcPct val="115000"/>
              </a:lnSpc>
              <a:spcBef>
                <a:spcPct val="45000"/>
              </a:spcBef>
              <a:buClr>
                <a:srgbClr val="A50021"/>
              </a:buClr>
              <a:buSzTx/>
              <a:buFont typeface="Wingdings" pitchFamily="2" charset="2"/>
              <a:buAutoNum type="arabicPeriod"/>
            </a:pPr>
            <a:r>
              <a:rPr lang="en-US" sz="1400" b="0" dirty="0" smtClean="0">
                <a:effectLst/>
                <a:latin typeface="Liberation Sans"/>
              </a:rPr>
              <a:t>Identify </a:t>
            </a:r>
            <a:r>
              <a:rPr lang="en-US" sz="1400" b="0" dirty="0">
                <a:effectLst/>
                <a:latin typeface="Liberation Sans"/>
              </a:rPr>
              <a:t>the qualitative characteristics of </a:t>
            </a:r>
            <a:r>
              <a:rPr lang="en-US" sz="1400" b="0" dirty="0" smtClean="0">
                <a:effectLst/>
                <a:latin typeface="Liberation Sans"/>
              </a:rPr>
              <a:t>accounting information</a:t>
            </a:r>
            <a:r>
              <a:rPr lang="en-US" sz="1400" b="0" dirty="0">
                <a:effectLst/>
                <a:latin typeface="Liberation Sans"/>
              </a:rPr>
              <a:t>.</a:t>
            </a:r>
            <a:endParaRPr lang="en-US" altLang="en-US" sz="1400" b="0" dirty="0">
              <a:effectLst/>
              <a:latin typeface="Liberation Sans"/>
            </a:endParaRPr>
          </a:p>
        </p:txBody>
      </p:sp>
      <p:sp>
        <p:nvSpPr>
          <p:cNvPr id="3076" name="Rectangle 18"/>
          <p:cNvSpPr>
            <a:spLocks noChangeArrowheads="1"/>
          </p:cNvSpPr>
          <p:nvPr/>
        </p:nvSpPr>
        <p:spPr bwMode="auto">
          <a:xfrm>
            <a:off x="4724400" y="35052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287338" indent="-287338" algn="l">
              <a:lnSpc>
                <a:spcPct val="115000"/>
              </a:lnSpc>
              <a:spcBef>
                <a:spcPct val="45000"/>
              </a:spcBef>
              <a:buClr>
                <a:srgbClr val="A50021"/>
              </a:buClr>
              <a:buFont typeface="+mj-lt"/>
              <a:buAutoNum type="arabicPeriod" startAt="5"/>
            </a:pPr>
            <a:r>
              <a:rPr lang="en-US" sz="1600" dirty="0" smtClean="0">
                <a:solidFill>
                  <a:schemeClr val="bg2"/>
                </a:solidFill>
                <a:latin typeface="Liberation Sans"/>
              </a:rPr>
              <a:t>Define </a:t>
            </a:r>
            <a:r>
              <a:rPr lang="en-US" sz="1600" dirty="0">
                <a:solidFill>
                  <a:schemeClr val="bg2"/>
                </a:solidFill>
                <a:latin typeface="Liberation Sans"/>
              </a:rPr>
              <a:t>the basic elements of financial </a:t>
            </a:r>
            <a:r>
              <a:rPr lang="en-US" sz="1600" dirty="0" smtClean="0">
                <a:solidFill>
                  <a:schemeClr val="bg2"/>
                </a:solidFill>
                <a:latin typeface="Liberation Sans"/>
              </a:rPr>
              <a:t>statements.</a:t>
            </a:r>
          </a:p>
          <a:p>
            <a:pPr marL="287338" indent="-287338" algn="l">
              <a:lnSpc>
                <a:spcPct val="115000"/>
              </a:lnSpc>
              <a:spcBef>
                <a:spcPct val="45000"/>
              </a:spcBef>
              <a:buClr>
                <a:srgbClr val="A50021"/>
              </a:buClr>
              <a:buFont typeface="+mj-lt"/>
              <a:buAutoNum type="arabicPeriod" startAt="5"/>
            </a:pPr>
            <a:r>
              <a:rPr lang="en-US" sz="1400" b="0" dirty="0" smtClean="0">
                <a:solidFill>
                  <a:schemeClr val="bg2"/>
                </a:solidFill>
                <a:latin typeface="Liberation Sans"/>
              </a:rPr>
              <a:t>Describe </a:t>
            </a:r>
            <a:r>
              <a:rPr lang="en-US" sz="1400" b="0" dirty="0">
                <a:solidFill>
                  <a:schemeClr val="bg2"/>
                </a:solidFill>
                <a:latin typeface="Liberation Sans"/>
              </a:rPr>
              <a:t>the basic assumptions of </a:t>
            </a:r>
            <a:r>
              <a:rPr lang="en-US" sz="1400" b="0" dirty="0" smtClean="0">
                <a:solidFill>
                  <a:schemeClr val="bg2"/>
                </a:solidFill>
                <a:latin typeface="Liberation Sans"/>
              </a:rPr>
              <a:t>accounting.</a:t>
            </a:r>
          </a:p>
          <a:p>
            <a:pPr marL="287338" indent="-287338" algn="l">
              <a:lnSpc>
                <a:spcPct val="115000"/>
              </a:lnSpc>
              <a:spcBef>
                <a:spcPct val="45000"/>
              </a:spcBef>
              <a:buClr>
                <a:srgbClr val="A50021"/>
              </a:buClr>
              <a:buFont typeface="+mj-lt"/>
              <a:buAutoNum type="arabicPeriod" startAt="5"/>
            </a:pPr>
            <a:r>
              <a:rPr lang="en-US" sz="1400" b="0" dirty="0" smtClean="0">
                <a:solidFill>
                  <a:schemeClr val="bg2"/>
                </a:solidFill>
                <a:latin typeface="Liberation Sans"/>
              </a:rPr>
              <a:t>Explain </a:t>
            </a:r>
            <a:r>
              <a:rPr lang="en-US" sz="1400" b="0" dirty="0">
                <a:solidFill>
                  <a:schemeClr val="bg2"/>
                </a:solidFill>
                <a:latin typeface="Liberation Sans"/>
              </a:rPr>
              <a:t>the application of the basic </a:t>
            </a:r>
            <a:r>
              <a:rPr lang="en-US" sz="1400" b="0" dirty="0" smtClean="0">
                <a:solidFill>
                  <a:schemeClr val="bg2"/>
                </a:solidFill>
                <a:latin typeface="Liberation Sans"/>
              </a:rPr>
              <a:t>principles of accounting.</a:t>
            </a:r>
          </a:p>
          <a:p>
            <a:pPr marL="287338" indent="-287338" algn="l">
              <a:lnSpc>
                <a:spcPct val="115000"/>
              </a:lnSpc>
              <a:spcBef>
                <a:spcPct val="45000"/>
              </a:spcBef>
              <a:buClr>
                <a:srgbClr val="A50021"/>
              </a:buClr>
              <a:buFont typeface="+mj-lt"/>
              <a:buAutoNum type="arabicPeriod" startAt="5"/>
            </a:pPr>
            <a:r>
              <a:rPr lang="en-US" sz="1400" b="0" dirty="0" smtClean="0">
                <a:solidFill>
                  <a:schemeClr val="bg2"/>
                </a:solidFill>
                <a:latin typeface="Liberation Sans"/>
              </a:rPr>
              <a:t>Describe </a:t>
            </a:r>
            <a:r>
              <a:rPr lang="en-US" sz="1400" b="0" dirty="0">
                <a:solidFill>
                  <a:schemeClr val="bg2"/>
                </a:solidFill>
                <a:latin typeface="Liberation Sans"/>
              </a:rPr>
              <a:t>the impact that the cost constraint has </a:t>
            </a:r>
            <a:r>
              <a:rPr lang="en-US" sz="1400" b="0" dirty="0" smtClean="0">
                <a:solidFill>
                  <a:schemeClr val="bg2"/>
                </a:solidFill>
                <a:latin typeface="Liberation Sans"/>
              </a:rPr>
              <a:t>on reporting </a:t>
            </a:r>
            <a:r>
              <a:rPr lang="en-US" sz="1400" b="0" dirty="0">
                <a:solidFill>
                  <a:schemeClr val="bg2"/>
                </a:solidFill>
                <a:latin typeface="Liberation Sans"/>
              </a:rPr>
              <a:t>accounting information.</a:t>
            </a:r>
            <a:endParaRPr lang="en-US" altLang="en-US" sz="1400" b="0" dirty="0">
              <a:solidFill>
                <a:schemeClr val="bg2"/>
              </a:solidFill>
              <a:latin typeface="Liberation Sans"/>
            </a:endParaRPr>
          </a:p>
        </p:txBody>
      </p:sp>
      <p:sp>
        <p:nvSpPr>
          <p:cNvPr id="3077" name="Rectangle 19"/>
          <p:cNvSpPr>
            <a:spLocks noChangeArrowheads="1"/>
          </p:cNvSpPr>
          <p:nvPr/>
        </p:nvSpPr>
        <p:spPr bwMode="auto">
          <a:xfrm>
            <a:off x="457200" y="3124200"/>
            <a:ext cx="5181600" cy="3164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400" i="1" dirty="0">
                <a:solidFill>
                  <a:schemeClr val="bg2"/>
                </a:solidFill>
                <a:effectLst/>
                <a:latin typeface="Liberation Sans"/>
              </a:rPr>
              <a:t>After studying this chapter, you should be able to:</a:t>
            </a:r>
          </a:p>
        </p:txBody>
      </p:sp>
      <p:pic>
        <p:nvPicPr>
          <p:cNvPr id="3078"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0"/>
            <a:ext cx="71628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9" name="Rectangle 24"/>
          <p:cNvSpPr>
            <a:spLocks noChangeArrowheads="1"/>
          </p:cNvSpPr>
          <p:nvPr/>
        </p:nvSpPr>
        <p:spPr bwMode="auto">
          <a:xfrm>
            <a:off x="2133600" y="533400"/>
            <a:ext cx="6858000"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sz="4200" dirty="0">
                <a:solidFill>
                  <a:schemeClr val="bg1"/>
                </a:solidFill>
                <a:effectLst>
                  <a:outerShdw blurRad="38100" dist="38100" dir="2700000" algn="tl">
                    <a:srgbClr val="000000">
                      <a:alpha val="43137"/>
                    </a:srgbClr>
                  </a:outerShdw>
                </a:effectLst>
                <a:latin typeface="Liberation Sans"/>
              </a:rPr>
              <a:t>Conceptual Framework</a:t>
            </a:r>
          </a:p>
          <a:p>
            <a:pPr algn="l"/>
            <a:r>
              <a:rPr lang="en-US" sz="4200" dirty="0">
                <a:solidFill>
                  <a:schemeClr val="bg1"/>
                </a:solidFill>
                <a:effectLst>
                  <a:outerShdw blurRad="38100" dist="38100" dir="2700000" algn="tl">
                    <a:srgbClr val="000000">
                      <a:alpha val="43137"/>
                    </a:srgbClr>
                  </a:outerShdw>
                </a:effectLst>
                <a:latin typeface="Liberation Sans"/>
              </a:rPr>
              <a:t>for Financial Reporting</a:t>
            </a:r>
            <a:endParaRPr lang="en-US" altLang="en-US" sz="4200" dirty="0">
              <a:solidFill>
                <a:schemeClr val="bg1"/>
              </a:solidFill>
              <a:effectLst>
                <a:outerShdw blurRad="38100" dist="38100" dir="2700000" algn="tl">
                  <a:srgbClr val="000000">
                    <a:alpha val="43137"/>
                  </a:srgbClr>
                </a:outerShdw>
              </a:effectLst>
              <a:latin typeface="Liberation Sans"/>
            </a:endParaRPr>
          </a:p>
        </p:txBody>
      </p:sp>
      <p:pic>
        <p:nvPicPr>
          <p:cNvPr id="3080"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81" name="Text Box 26"/>
          <p:cNvSpPr txBox="1">
            <a:spLocks noChangeArrowheads="1"/>
          </p:cNvSpPr>
          <p:nvPr/>
        </p:nvSpPr>
        <p:spPr bwMode="auto">
          <a:xfrm>
            <a:off x="381000" y="182562"/>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dirty="0" smtClean="0">
                <a:solidFill>
                  <a:srgbClr val="5F5F5F"/>
                </a:solidFill>
                <a:latin typeface="Liberation Sans"/>
              </a:rPr>
              <a:t>2</a:t>
            </a:r>
            <a:endParaRPr lang="en-US" altLang="en-US" sz="10700" dirty="0">
              <a:solidFill>
                <a:srgbClr val="5F5F5F"/>
              </a:solidFill>
              <a:latin typeface="Liberation Sans"/>
            </a:endParaRPr>
          </a:p>
        </p:txBody>
      </p:sp>
      <p:pic>
        <p:nvPicPr>
          <p:cNvPr id="3082"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5"/>
          <p:cNvSpPr>
            <a:spLocks noGrp="1" noChangeArrowheads="1"/>
          </p:cNvSpPr>
          <p:nvPr>
            <p:ph type="title"/>
          </p:nvPr>
        </p:nvSpPr>
        <p:spPr bwMode="auto">
          <a:xfrm>
            <a:off x="381000" y="2438400"/>
            <a:ext cx="3886200" cy="533400"/>
          </a:xfrm>
          <a:solidFill>
            <a:srgbClr val="339933"/>
          </a:solidFill>
          <a:ln w="12700" algn="ctr">
            <a:noFill/>
            <a:miter lim="800000"/>
            <a:headEnd/>
            <a:tailEnd/>
          </a:ln>
          <a:effectLst/>
          <a:extLst/>
        </p:spPr>
        <p:txBody>
          <a:bodyPr vert="horz" wrap="square" lIns="90488" tIns="44450" rIns="90488" bIns="44450" numCol="1" anchor="ctr" anchorCtr="0" compatLnSpc="1">
            <a:prstTxWarp prst="textNoShape">
              <a:avLst/>
            </a:prstTxWarp>
          </a:bodyPr>
          <a:lstStyle/>
          <a:p>
            <a:pPr marL="0" indent="0" algn="l">
              <a:lnSpc>
                <a:spcPct val="110000"/>
              </a:lnSpc>
            </a:pPr>
            <a:r>
              <a:rPr lang="en-US" altLang="en-US" sz="2400" i="0" dirty="0" smtClean="0">
                <a:solidFill>
                  <a:schemeClr val="bg1"/>
                </a:solidFill>
                <a:effectLst/>
                <a:latin typeface="Liberation Sans"/>
              </a:rPr>
              <a:t>LEARNING OBJECTIVES</a:t>
            </a:r>
          </a:p>
        </p:txBody>
      </p:sp>
    </p:spTree>
    <p:extLst>
      <p:ext uri="{BB962C8B-B14F-4D97-AF65-F5344CB8AC3E}">
        <p14:creationId xmlns:p14="http://schemas.microsoft.com/office/powerpoint/2010/main" val="3501199586"/>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3505200"/>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285750" indent="-285750">
              <a:lnSpc>
                <a:spcPct val="115000"/>
              </a:lnSpc>
              <a:spcBef>
                <a:spcPct val="45000"/>
              </a:spcBef>
              <a:buClr>
                <a:srgbClr val="A50021"/>
              </a:buClr>
              <a:buSzTx/>
              <a:buFont typeface="Wingdings" pitchFamily="2" charset="2"/>
              <a:buAutoNum type="arabicPeriod"/>
            </a:pPr>
            <a:r>
              <a:rPr lang="en-US" sz="1600" dirty="0" smtClean="0">
                <a:effectLst/>
                <a:latin typeface="Liberation Sans"/>
              </a:rPr>
              <a:t>Describe </a:t>
            </a:r>
            <a:r>
              <a:rPr lang="en-US" sz="1600" dirty="0">
                <a:effectLst/>
                <a:latin typeface="Liberation Sans"/>
              </a:rPr>
              <a:t>the usefulness of a conceptual </a:t>
            </a:r>
            <a:r>
              <a:rPr lang="en-US" sz="1600" dirty="0" smtClean="0">
                <a:effectLst/>
                <a:latin typeface="Liberation Sans"/>
              </a:rPr>
              <a:t>framework.</a:t>
            </a:r>
          </a:p>
          <a:p>
            <a:pPr marL="285750" indent="-285750">
              <a:lnSpc>
                <a:spcPct val="115000"/>
              </a:lnSpc>
              <a:spcBef>
                <a:spcPct val="45000"/>
              </a:spcBef>
              <a:buClr>
                <a:srgbClr val="A50021"/>
              </a:buClr>
              <a:buSzTx/>
              <a:buFont typeface="Wingdings" pitchFamily="2" charset="2"/>
              <a:buAutoNum type="arabicPeriod"/>
            </a:pPr>
            <a:r>
              <a:rPr lang="en-US" sz="1400" b="0" dirty="0" smtClean="0">
                <a:effectLst/>
                <a:latin typeface="Liberation Sans"/>
              </a:rPr>
              <a:t>Describe </a:t>
            </a:r>
            <a:r>
              <a:rPr lang="en-US" sz="1400" b="0" dirty="0">
                <a:effectLst/>
                <a:latin typeface="Liberation Sans"/>
              </a:rPr>
              <a:t>efforts to construct a </a:t>
            </a:r>
            <a:r>
              <a:rPr lang="en-US" sz="1400" b="0" dirty="0" smtClean="0">
                <a:effectLst/>
                <a:latin typeface="Liberation Sans"/>
              </a:rPr>
              <a:t>conceptual framework.</a:t>
            </a:r>
          </a:p>
          <a:p>
            <a:pPr marL="285750" indent="-285750">
              <a:lnSpc>
                <a:spcPct val="115000"/>
              </a:lnSpc>
              <a:spcBef>
                <a:spcPct val="45000"/>
              </a:spcBef>
              <a:buClr>
                <a:srgbClr val="A50021"/>
              </a:buClr>
              <a:buSzTx/>
              <a:buFont typeface="Wingdings" pitchFamily="2" charset="2"/>
              <a:buAutoNum type="arabicPeriod"/>
            </a:pPr>
            <a:r>
              <a:rPr lang="en-US" sz="1400" b="0" dirty="0" smtClean="0">
                <a:effectLst/>
                <a:latin typeface="Liberation Sans"/>
              </a:rPr>
              <a:t>Understand </a:t>
            </a:r>
            <a:r>
              <a:rPr lang="en-US" sz="1400" b="0" dirty="0">
                <a:effectLst/>
                <a:latin typeface="Liberation Sans"/>
              </a:rPr>
              <a:t>the objective of financial </a:t>
            </a:r>
            <a:r>
              <a:rPr lang="en-US" sz="1400" b="0" dirty="0" smtClean="0">
                <a:effectLst/>
                <a:latin typeface="Liberation Sans"/>
              </a:rPr>
              <a:t>reporting.</a:t>
            </a:r>
          </a:p>
          <a:p>
            <a:pPr marL="285750" indent="-285750">
              <a:lnSpc>
                <a:spcPct val="115000"/>
              </a:lnSpc>
              <a:spcBef>
                <a:spcPct val="45000"/>
              </a:spcBef>
              <a:buClr>
                <a:srgbClr val="A50021"/>
              </a:buClr>
              <a:buSzTx/>
              <a:buFont typeface="Wingdings" pitchFamily="2" charset="2"/>
              <a:buAutoNum type="arabicPeriod"/>
            </a:pPr>
            <a:r>
              <a:rPr lang="en-US" sz="1400" b="0" dirty="0" smtClean="0">
                <a:effectLst/>
                <a:latin typeface="Liberation Sans"/>
              </a:rPr>
              <a:t>Identify </a:t>
            </a:r>
            <a:r>
              <a:rPr lang="en-US" sz="1400" b="0" dirty="0">
                <a:effectLst/>
                <a:latin typeface="Liberation Sans"/>
              </a:rPr>
              <a:t>the qualitative characteristics of </a:t>
            </a:r>
            <a:r>
              <a:rPr lang="en-US" sz="1400" b="0" dirty="0" smtClean="0">
                <a:effectLst/>
                <a:latin typeface="Liberation Sans"/>
              </a:rPr>
              <a:t>accounting information</a:t>
            </a:r>
            <a:r>
              <a:rPr lang="en-US" sz="1400" b="0" dirty="0">
                <a:effectLst/>
                <a:latin typeface="Liberation Sans"/>
              </a:rPr>
              <a:t>.</a:t>
            </a:r>
            <a:endParaRPr lang="en-US" altLang="en-US" sz="1400" b="0" dirty="0">
              <a:effectLst/>
              <a:latin typeface="Liberation Sans"/>
            </a:endParaRPr>
          </a:p>
        </p:txBody>
      </p:sp>
      <p:sp>
        <p:nvSpPr>
          <p:cNvPr id="3076" name="Rectangle 18"/>
          <p:cNvSpPr>
            <a:spLocks noChangeArrowheads="1"/>
          </p:cNvSpPr>
          <p:nvPr/>
        </p:nvSpPr>
        <p:spPr bwMode="auto">
          <a:xfrm>
            <a:off x="4724400" y="35052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287338" indent="-287338" algn="l">
              <a:lnSpc>
                <a:spcPct val="115000"/>
              </a:lnSpc>
              <a:spcBef>
                <a:spcPct val="45000"/>
              </a:spcBef>
              <a:buClr>
                <a:srgbClr val="A50021"/>
              </a:buClr>
              <a:buFont typeface="+mj-lt"/>
              <a:buAutoNum type="arabicPeriod" startAt="5"/>
            </a:pPr>
            <a:r>
              <a:rPr lang="en-US" sz="1400" b="0" dirty="0" smtClean="0">
                <a:solidFill>
                  <a:schemeClr val="bg2"/>
                </a:solidFill>
                <a:latin typeface="Liberation Sans"/>
              </a:rPr>
              <a:t>Define </a:t>
            </a:r>
            <a:r>
              <a:rPr lang="en-US" sz="1400" b="0" dirty="0">
                <a:solidFill>
                  <a:schemeClr val="bg2"/>
                </a:solidFill>
                <a:latin typeface="Liberation Sans"/>
              </a:rPr>
              <a:t>the basic elements of financial </a:t>
            </a:r>
            <a:r>
              <a:rPr lang="en-US" sz="1400" b="0" dirty="0" smtClean="0">
                <a:solidFill>
                  <a:schemeClr val="bg2"/>
                </a:solidFill>
                <a:latin typeface="Liberation Sans"/>
              </a:rPr>
              <a:t>statements.</a:t>
            </a:r>
          </a:p>
          <a:p>
            <a:pPr marL="287338" indent="-287338" algn="l">
              <a:lnSpc>
                <a:spcPct val="115000"/>
              </a:lnSpc>
              <a:spcBef>
                <a:spcPct val="45000"/>
              </a:spcBef>
              <a:buClr>
                <a:srgbClr val="A50021"/>
              </a:buClr>
              <a:buFont typeface="+mj-lt"/>
              <a:buAutoNum type="arabicPeriod" startAt="5"/>
            </a:pPr>
            <a:r>
              <a:rPr lang="en-US" sz="1400" b="0" dirty="0" smtClean="0">
                <a:solidFill>
                  <a:schemeClr val="bg2"/>
                </a:solidFill>
                <a:latin typeface="Liberation Sans"/>
              </a:rPr>
              <a:t>Describe </a:t>
            </a:r>
            <a:r>
              <a:rPr lang="en-US" sz="1400" b="0" dirty="0">
                <a:solidFill>
                  <a:schemeClr val="bg2"/>
                </a:solidFill>
                <a:latin typeface="Liberation Sans"/>
              </a:rPr>
              <a:t>the basic assumptions of </a:t>
            </a:r>
            <a:r>
              <a:rPr lang="en-US" sz="1400" b="0" dirty="0" smtClean="0">
                <a:solidFill>
                  <a:schemeClr val="bg2"/>
                </a:solidFill>
                <a:latin typeface="Liberation Sans"/>
              </a:rPr>
              <a:t>accounting.</a:t>
            </a:r>
          </a:p>
          <a:p>
            <a:pPr marL="287338" indent="-287338" algn="l">
              <a:lnSpc>
                <a:spcPct val="115000"/>
              </a:lnSpc>
              <a:spcBef>
                <a:spcPct val="45000"/>
              </a:spcBef>
              <a:buClr>
                <a:srgbClr val="A50021"/>
              </a:buClr>
              <a:buFont typeface="+mj-lt"/>
              <a:buAutoNum type="arabicPeriod" startAt="5"/>
            </a:pPr>
            <a:r>
              <a:rPr lang="en-US" sz="1400" b="0" dirty="0" smtClean="0">
                <a:solidFill>
                  <a:schemeClr val="bg2"/>
                </a:solidFill>
                <a:latin typeface="Liberation Sans"/>
              </a:rPr>
              <a:t>Explain </a:t>
            </a:r>
            <a:r>
              <a:rPr lang="en-US" sz="1400" b="0" dirty="0">
                <a:solidFill>
                  <a:schemeClr val="bg2"/>
                </a:solidFill>
                <a:latin typeface="Liberation Sans"/>
              </a:rPr>
              <a:t>the application of the basic </a:t>
            </a:r>
            <a:r>
              <a:rPr lang="en-US" sz="1400" b="0" dirty="0" smtClean="0">
                <a:solidFill>
                  <a:schemeClr val="bg2"/>
                </a:solidFill>
                <a:latin typeface="Liberation Sans"/>
              </a:rPr>
              <a:t>principles of accounting.</a:t>
            </a:r>
          </a:p>
          <a:p>
            <a:pPr marL="287338" indent="-287338" algn="l">
              <a:lnSpc>
                <a:spcPct val="115000"/>
              </a:lnSpc>
              <a:spcBef>
                <a:spcPct val="45000"/>
              </a:spcBef>
              <a:buClr>
                <a:srgbClr val="A50021"/>
              </a:buClr>
              <a:buFont typeface="+mj-lt"/>
              <a:buAutoNum type="arabicPeriod" startAt="5"/>
            </a:pPr>
            <a:r>
              <a:rPr lang="en-US" sz="1400" b="0" dirty="0" smtClean="0">
                <a:solidFill>
                  <a:schemeClr val="bg2"/>
                </a:solidFill>
                <a:latin typeface="Liberation Sans"/>
              </a:rPr>
              <a:t>Describe </a:t>
            </a:r>
            <a:r>
              <a:rPr lang="en-US" sz="1400" b="0" dirty="0">
                <a:solidFill>
                  <a:schemeClr val="bg2"/>
                </a:solidFill>
                <a:latin typeface="Liberation Sans"/>
              </a:rPr>
              <a:t>the impact that the cost constraint has </a:t>
            </a:r>
            <a:r>
              <a:rPr lang="en-US" sz="1400" b="0" dirty="0" smtClean="0">
                <a:solidFill>
                  <a:schemeClr val="bg2"/>
                </a:solidFill>
                <a:latin typeface="Liberation Sans"/>
              </a:rPr>
              <a:t>on reporting </a:t>
            </a:r>
            <a:r>
              <a:rPr lang="en-US" sz="1400" b="0" dirty="0">
                <a:solidFill>
                  <a:schemeClr val="bg2"/>
                </a:solidFill>
                <a:latin typeface="Liberation Sans"/>
              </a:rPr>
              <a:t>accounting information</a:t>
            </a:r>
            <a:r>
              <a:rPr lang="en-US" sz="1400" b="0" dirty="0">
                <a:solidFill>
                  <a:schemeClr val="bg2"/>
                </a:solidFill>
                <a:latin typeface="Arial" charset="0"/>
              </a:rPr>
              <a:t>.</a:t>
            </a:r>
            <a:endParaRPr lang="en-US" altLang="en-US" sz="1400" b="0" dirty="0">
              <a:solidFill>
                <a:schemeClr val="bg2"/>
              </a:solidFill>
              <a:latin typeface="Arial" charset="0"/>
            </a:endParaRPr>
          </a:p>
        </p:txBody>
      </p:sp>
      <p:sp>
        <p:nvSpPr>
          <p:cNvPr id="3077" name="Rectangle 19"/>
          <p:cNvSpPr>
            <a:spLocks noChangeArrowheads="1"/>
          </p:cNvSpPr>
          <p:nvPr/>
        </p:nvSpPr>
        <p:spPr bwMode="auto">
          <a:xfrm>
            <a:off x="457200" y="3124200"/>
            <a:ext cx="5181600" cy="332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400" i="1" dirty="0">
                <a:solidFill>
                  <a:schemeClr val="bg2"/>
                </a:solidFill>
                <a:effectLst/>
                <a:latin typeface="Liberation Sans"/>
              </a:rPr>
              <a:t>After studying this chapter, you should be able to:</a:t>
            </a:r>
          </a:p>
        </p:txBody>
      </p:sp>
      <p:pic>
        <p:nvPicPr>
          <p:cNvPr id="3078"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0"/>
            <a:ext cx="71628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9" name="Rectangle 24"/>
          <p:cNvSpPr>
            <a:spLocks noChangeArrowheads="1"/>
          </p:cNvSpPr>
          <p:nvPr/>
        </p:nvSpPr>
        <p:spPr bwMode="auto">
          <a:xfrm>
            <a:off x="2133600" y="533400"/>
            <a:ext cx="6858000"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sz="4200" dirty="0">
                <a:solidFill>
                  <a:schemeClr val="bg1"/>
                </a:solidFill>
                <a:effectLst>
                  <a:outerShdw blurRad="38100" dist="38100" dir="2700000" algn="tl">
                    <a:srgbClr val="000000">
                      <a:alpha val="43137"/>
                    </a:srgbClr>
                  </a:outerShdw>
                </a:effectLst>
                <a:latin typeface="Liberation Sans"/>
              </a:rPr>
              <a:t>Conceptual Framework</a:t>
            </a:r>
          </a:p>
          <a:p>
            <a:pPr algn="l"/>
            <a:r>
              <a:rPr lang="en-US" sz="4200" dirty="0">
                <a:solidFill>
                  <a:schemeClr val="bg1"/>
                </a:solidFill>
                <a:effectLst>
                  <a:outerShdw blurRad="38100" dist="38100" dir="2700000" algn="tl">
                    <a:srgbClr val="000000">
                      <a:alpha val="43137"/>
                    </a:srgbClr>
                  </a:outerShdw>
                </a:effectLst>
                <a:latin typeface="Liberation Sans"/>
              </a:rPr>
              <a:t>for Financial Reporting</a:t>
            </a:r>
            <a:endParaRPr lang="en-US" altLang="en-US" sz="4200" dirty="0">
              <a:solidFill>
                <a:schemeClr val="bg1"/>
              </a:solidFill>
              <a:effectLst>
                <a:outerShdw blurRad="38100" dist="38100" dir="2700000" algn="tl">
                  <a:srgbClr val="000000">
                    <a:alpha val="43137"/>
                  </a:srgbClr>
                </a:outerShdw>
              </a:effectLst>
              <a:latin typeface="Liberation Sans"/>
            </a:endParaRPr>
          </a:p>
        </p:txBody>
      </p:sp>
      <p:pic>
        <p:nvPicPr>
          <p:cNvPr id="3080"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30480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81" name="Text Box 26"/>
          <p:cNvSpPr txBox="1">
            <a:spLocks noChangeArrowheads="1"/>
          </p:cNvSpPr>
          <p:nvPr/>
        </p:nvSpPr>
        <p:spPr bwMode="auto">
          <a:xfrm>
            <a:off x="381000" y="182562"/>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dirty="0" smtClean="0">
                <a:solidFill>
                  <a:srgbClr val="5F5F5F"/>
                </a:solidFill>
                <a:latin typeface="Liberation Sans"/>
              </a:rPr>
              <a:t>2</a:t>
            </a:r>
            <a:endParaRPr lang="en-US" altLang="en-US" sz="10700" dirty="0">
              <a:solidFill>
                <a:srgbClr val="5F5F5F"/>
              </a:solidFill>
              <a:latin typeface="Liberation Sans"/>
            </a:endParaRPr>
          </a:p>
        </p:txBody>
      </p:sp>
      <p:pic>
        <p:nvPicPr>
          <p:cNvPr id="3082"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5"/>
          <p:cNvSpPr>
            <a:spLocks noGrp="1" noChangeArrowheads="1"/>
          </p:cNvSpPr>
          <p:nvPr>
            <p:ph type="title"/>
          </p:nvPr>
        </p:nvSpPr>
        <p:spPr bwMode="auto">
          <a:xfrm>
            <a:off x="381000" y="2438400"/>
            <a:ext cx="3886200" cy="533400"/>
          </a:xfrm>
          <a:solidFill>
            <a:srgbClr val="339933"/>
          </a:solidFill>
          <a:ln w="12700" algn="ctr">
            <a:noFill/>
            <a:miter lim="800000"/>
            <a:headEnd/>
            <a:tailEnd/>
          </a:ln>
          <a:effectLst/>
          <a:extLst/>
        </p:spPr>
        <p:txBody>
          <a:bodyPr vert="horz" wrap="square" lIns="90488" tIns="44450" rIns="90488" bIns="44450" numCol="1" anchor="ctr" anchorCtr="0" compatLnSpc="1">
            <a:prstTxWarp prst="textNoShape">
              <a:avLst/>
            </a:prstTxWarp>
          </a:bodyPr>
          <a:lstStyle/>
          <a:p>
            <a:pPr marL="0" indent="0" algn="l">
              <a:lnSpc>
                <a:spcPct val="110000"/>
              </a:lnSpc>
            </a:pPr>
            <a:r>
              <a:rPr lang="en-US" altLang="en-US" sz="2400" i="0" dirty="0" smtClean="0">
                <a:solidFill>
                  <a:schemeClr val="bg1"/>
                </a:solidFill>
                <a:effectLst/>
                <a:latin typeface="Liberation Sans"/>
              </a:rPr>
              <a:t>LEARNING OBJECTIVES</a:t>
            </a:r>
          </a:p>
        </p:txBody>
      </p:sp>
    </p:spTree>
    <p:extLst>
      <p:ext uri="{BB962C8B-B14F-4D97-AF65-F5344CB8AC3E}">
        <p14:creationId xmlns:p14="http://schemas.microsoft.com/office/powerpoint/2010/main" val="3939787474"/>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954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bwMode="auto">
          <a:xfrm>
            <a:off x="7962900" y="897256"/>
            <a:ext cx="952500" cy="45719"/>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9" name="Rectangle 8"/>
          <p:cNvSpPr/>
          <p:nvPr/>
        </p:nvSpPr>
        <p:spPr bwMode="auto">
          <a:xfrm>
            <a:off x="8763000" y="897256"/>
            <a:ext cx="152400" cy="1007744"/>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dirty="0"/>
          </a:p>
        </p:txBody>
      </p:sp>
      <p:sp>
        <p:nvSpPr>
          <p:cNvPr id="32" name="Rectangle 31"/>
          <p:cNvSpPr/>
          <p:nvPr/>
        </p:nvSpPr>
        <p:spPr bwMode="auto">
          <a:xfrm flipV="1">
            <a:off x="7571232" y="1700784"/>
            <a:ext cx="1333500" cy="204215"/>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pic>
        <p:nvPicPr>
          <p:cNvPr id="3307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7988" y="12510"/>
            <a:ext cx="6646812" cy="6845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2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0"/>
            <a:ext cx="1295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6096000"/>
            <a:ext cx="68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096000"/>
            <a:ext cx="15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629400"/>
            <a:ext cx="914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1982" name="Text Box 1038"/>
          <p:cNvSpPr txBox="1">
            <a:spLocks noChangeArrowheads="1"/>
          </p:cNvSpPr>
          <p:nvPr/>
        </p:nvSpPr>
        <p:spPr bwMode="auto">
          <a:xfrm>
            <a:off x="152400" y="3870325"/>
            <a:ext cx="2133600" cy="7386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87E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400" b="1" dirty="0" smtClean="0">
                <a:solidFill>
                  <a:schemeClr val="accent6">
                    <a:lumMod val="50000"/>
                  </a:schemeClr>
                </a:solidFill>
                <a:latin typeface="Liberation Sans"/>
              </a:rPr>
              <a:t>ILLUSTRATION 2-7</a:t>
            </a:r>
            <a:r>
              <a:rPr lang="en-US" altLang="en-US" sz="1400" dirty="0" smtClean="0">
                <a:solidFill>
                  <a:schemeClr val="accent6">
                    <a:lumMod val="50000"/>
                  </a:schemeClr>
                </a:solidFill>
                <a:latin typeface="Liberation Sans"/>
              </a:rPr>
              <a:t>  </a:t>
            </a:r>
            <a:r>
              <a:rPr lang="en-US" altLang="en-US" sz="1400" dirty="0" smtClean="0">
                <a:latin typeface="Liberation Sans"/>
              </a:rPr>
              <a:t>Conceptual </a:t>
            </a:r>
            <a:r>
              <a:rPr lang="en-US" altLang="en-US" sz="1400" dirty="0" smtClean="0">
                <a:solidFill>
                  <a:srgbClr val="000000"/>
                </a:solidFill>
                <a:latin typeface="Liberation Sans"/>
              </a:rPr>
              <a:t>Framework </a:t>
            </a:r>
            <a:r>
              <a:rPr lang="en-US" altLang="en-US" sz="1400" dirty="0">
                <a:solidFill>
                  <a:srgbClr val="000000"/>
                </a:solidFill>
                <a:latin typeface="Liberation Sans"/>
              </a:rPr>
              <a:t>for Financial Reporting</a:t>
            </a:r>
          </a:p>
        </p:txBody>
      </p:sp>
      <p:sp>
        <p:nvSpPr>
          <p:cNvPr id="12" name="Text Box 11"/>
          <p:cNvSpPr txBox="1">
            <a:spLocks noChangeArrowheads="1"/>
          </p:cNvSpPr>
          <p:nvPr/>
        </p:nvSpPr>
        <p:spPr bwMode="auto">
          <a:xfrm>
            <a:off x="838200" y="1066800"/>
            <a:ext cx="7162800" cy="609600"/>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lvl1pPr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algn="ctr">
              <a:defRPr/>
            </a:pPr>
            <a:r>
              <a:rPr lang="en-US" sz="3200" b="1" dirty="0" smtClean="0">
                <a:solidFill>
                  <a:schemeClr val="bg1"/>
                </a:solidFill>
                <a:effectLst>
                  <a:outerShdw blurRad="38100" dist="38100" dir="2700000" algn="tl">
                    <a:srgbClr val="000000"/>
                  </a:outerShdw>
                </a:effectLst>
                <a:latin typeface="Liberation Sans"/>
              </a:rPr>
              <a:t>Basic Elements</a:t>
            </a:r>
          </a:p>
        </p:txBody>
      </p:sp>
      <p:sp>
        <p:nvSpPr>
          <p:cNvPr id="13" name="AutoShape 11"/>
          <p:cNvSpPr>
            <a:spLocks noChangeArrowheads="1"/>
          </p:cNvSpPr>
          <p:nvPr/>
        </p:nvSpPr>
        <p:spPr bwMode="auto">
          <a:xfrm>
            <a:off x="5562600" y="1524000"/>
            <a:ext cx="457200" cy="533400"/>
          </a:xfrm>
          <a:prstGeom prst="upArrow">
            <a:avLst>
              <a:gd name="adj1" fmla="val 50000"/>
              <a:gd name="adj2" fmla="val 29167"/>
            </a:avLst>
          </a:prstGeom>
          <a:solidFill>
            <a:srgbClr val="FFEA93"/>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p>
        </p:txBody>
      </p:sp>
      <p:sp>
        <p:nvSpPr>
          <p:cNvPr id="14" name="Text Box 10"/>
          <p:cNvSpPr txBox="1">
            <a:spLocks noChangeArrowheads="1"/>
          </p:cNvSpPr>
          <p:nvPr/>
        </p:nvSpPr>
        <p:spPr bwMode="auto">
          <a:xfrm>
            <a:off x="7848600" y="6369050"/>
            <a:ext cx="1143000" cy="336550"/>
          </a:xfrm>
          <a:prstGeom prst="rect">
            <a:avLst/>
          </a:prstGeom>
          <a:noFill/>
          <a:ln>
            <a:noFill/>
          </a:ln>
          <a:effec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a:t>
            </a:r>
            <a:r>
              <a:rPr lang="en-US" altLang="en-US" sz="1600" b="1" i="1" dirty="0" smtClean="0">
                <a:solidFill>
                  <a:schemeClr val="bg2"/>
                </a:solidFill>
                <a:latin typeface="Liberation Sans"/>
              </a:rPr>
              <a:t>5</a:t>
            </a:r>
            <a:endParaRPr lang="en-US" altLang="en-US" sz="1600" b="1" i="1" dirty="0">
              <a:solidFill>
                <a:schemeClr val="bg2"/>
              </a:solidFill>
              <a:latin typeface="Liberation Sans"/>
            </a:endParaRPr>
          </a:p>
        </p:txBody>
      </p:sp>
    </p:spTree>
    <p:extLst>
      <p:ext uri="{BB962C8B-B14F-4D97-AF65-F5344CB8AC3E}">
        <p14:creationId xmlns:p14="http://schemas.microsoft.com/office/powerpoint/2010/main" val="2678420676"/>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Arrow 13"/>
          <p:cNvSpPr/>
          <p:nvPr/>
        </p:nvSpPr>
        <p:spPr bwMode="auto">
          <a:xfrm>
            <a:off x="2866030" y="1972216"/>
            <a:ext cx="533400" cy="533400"/>
          </a:xfrm>
          <a:prstGeom prst="rightArrow">
            <a:avLst/>
          </a:prstGeom>
          <a:solidFill>
            <a:srgbClr val="004D86"/>
          </a:solidFill>
          <a:ln w="12700" cap="sq"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 name="Rectangle 2"/>
          <p:cNvSpPr/>
          <p:nvPr/>
        </p:nvSpPr>
        <p:spPr>
          <a:xfrm>
            <a:off x="3733800" y="1873984"/>
            <a:ext cx="4953000" cy="1631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25000"/>
              </a:lnSpc>
              <a:spcBef>
                <a:spcPts val="1200"/>
              </a:spcBef>
              <a:spcAft>
                <a:spcPts val="0"/>
              </a:spcAft>
              <a:buClr>
                <a:schemeClr val="accent6">
                  <a:lumMod val="50000"/>
                </a:schemeClr>
              </a:buClr>
              <a:buSzPct val="80000"/>
            </a:pPr>
            <a:r>
              <a:rPr lang="en-US" sz="2000" dirty="0" smtClean="0">
                <a:latin typeface="Liberation Sans"/>
              </a:rPr>
              <a:t>A </a:t>
            </a:r>
            <a:r>
              <a:rPr lang="en-US" sz="2000" dirty="0">
                <a:latin typeface="Liberation Sans"/>
              </a:rPr>
              <a:t>resource controlled by the entity as a result of past events and from which </a:t>
            </a:r>
            <a:r>
              <a:rPr lang="en-US" sz="2000" dirty="0" smtClean="0">
                <a:latin typeface="Liberation Sans"/>
              </a:rPr>
              <a:t>future economic benefits </a:t>
            </a:r>
            <a:r>
              <a:rPr lang="en-US" sz="2000" dirty="0">
                <a:latin typeface="Liberation Sans"/>
              </a:rPr>
              <a:t>are expected to </a:t>
            </a:r>
            <a:r>
              <a:rPr lang="en-US" sz="2000" dirty="0" smtClean="0">
                <a:latin typeface="Liberation Sans"/>
              </a:rPr>
              <a:t>flow </a:t>
            </a:r>
            <a:r>
              <a:rPr lang="en-US" sz="2000" dirty="0">
                <a:latin typeface="Liberation Sans"/>
              </a:rPr>
              <a:t>to the entity.</a:t>
            </a:r>
          </a:p>
        </p:txBody>
      </p:sp>
      <p:sp>
        <p:nvSpPr>
          <p:cNvPr id="15" name="Rectangle 14"/>
          <p:cNvSpPr/>
          <p:nvPr/>
        </p:nvSpPr>
        <p:spPr>
          <a:xfrm>
            <a:off x="381000" y="1172929"/>
            <a:ext cx="8382000" cy="479875"/>
          </a:xfrm>
          <a:prstGeom prst="rect">
            <a:avLst/>
          </a:prstGeom>
          <a:solidFill>
            <a:schemeClr val="accent6">
              <a:lumMod val="50000"/>
            </a:schemeClr>
          </a:solidFill>
          <a:ln w="12700" cap="sq" cmpd="sng" algn="ctr">
            <a:noFill/>
            <a:prstDash val="solid"/>
            <a:round/>
            <a:headEnd type="none" w="sm" len="sm"/>
            <a:tailEnd type="none" w="sm" len="sm"/>
          </a:ln>
          <a:effectLst/>
        </p:spPr>
        <p:txBody>
          <a:bodyPr wrap="square" tIns="0" anchor="ctr" anchorCtr="0">
            <a:spAutoFit/>
          </a:bodyPr>
          <a:lstStyle/>
          <a:p>
            <a:pPr>
              <a:lnSpc>
                <a:spcPct val="125000"/>
              </a:lnSpc>
              <a:spcBef>
                <a:spcPts val="1200"/>
              </a:spcBef>
              <a:buClr>
                <a:schemeClr val="accent6">
                  <a:lumMod val="50000"/>
                </a:schemeClr>
              </a:buClr>
              <a:buSzPct val="80000"/>
            </a:pPr>
            <a:r>
              <a:rPr lang="en-US" sz="2500" b="1" dirty="0" smtClean="0">
                <a:solidFill>
                  <a:schemeClr val="bg1"/>
                </a:solidFill>
                <a:latin typeface="Liberation Sans"/>
              </a:rPr>
              <a:t>Elements of Financial Statements</a:t>
            </a:r>
            <a:endParaRPr lang="en-US" sz="2500" b="1" dirty="0">
              <a:solidFill>
                <a:schemeClr val="bg1"/>
              </a:solidFill>
              <a:latin typeface="Liberation Sans"/>
            </a:endParaRPr>
          </a:p>
        </p:txBody>
      </p:sp>
      <p:sp>
        <p:nvSpPr>
          <p:cNvPr id="16" name="Rounded Rectangle 15"/>
          <p:cNvSpPr/>
          <p:nvPr/>
        </p:nvSpPr>
        <p:spPr>
          <a:xfrm>
            <a:off x="609600" y="1905000"/>
            <a:ext cx="2286000" cy="685800"/>
          </a:xfrm>
          <a:prstGeom prst="roundRect">
            <a:avLst>
              <a:gd name="adj" fmla="val 10000"/>
            </a:avLst>
          </a:prstGeom>
          <a:solidFill>
            <a:srgbClr val="004D86"/>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tIns="0" anchor="ctr" anchorCtr="0"/>
          <a:lstStyle/>
          <a:p>
            <a:r>
              <a:rPr lang="en-US" sz="2300" b="1" dirty="0" smtClean="0">
                <a:effectLst>
                  <a:outerShdw blurRad="38100" dist="38100" dir="2700000" algn="tl">
                    <a:srgbClr val="000000">
                      <a:alpha val="43137"/>
                    </a:srgbClr>
                  </a:outerShdw>
                </a:effectLst>
                <a:latin typeface="Liberation Sans"/>
              </a:rPr>
              <a:t>Asset</a:t>
            </a:r>
            <a:endParaRPr lang="en-US" sz="2300" b="1" dirty="0">
              <a:effectLst>
                <a:outerShdw blurRad="38100" dist="38100" dir="2700000" algn="tl">
                  <a:srgbClr val="000000">
                    <a:alpha val="43137"/>
                  </a:srgbClr>
                </a:outerShdw>
              </a:effectLst>
              <a:latin typeface="Liberation Sans"/>
            </a:endParaRPr>
          </a:p>
        </p:txBody>
      </p:sp>
      <p:sp>
        <p:nvSpPr>
          <p:cNvPr id="24" name="Rectangle 10"/>
          <p:cNvSpPr txBox="1">
            <a:spLocks noChangeArrowheads="1"/>
          </p:cNvSpPr>
          <p:nvPr/>
        </p:nvSpPr>
        <p:spPr bwMode="auto">
          <a:xfrm>
            <a:off x="533400" y="381000"/>
            <a:ext cx="8229600" cy="560387"/>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200" kern="1200" dirty="0" smtClean="0">
                <a:solidFill>
                  <a:srgbClr val="0000E2"/>
                </a:solidFill>
                <a:effectLst/>
                <a:latin typeface="Liberation Sans"/>
                <a:ea typeface="+mn-ea"/>
                <a:cs typeface="+mn-cs"/>
              </a:rPr>
              <a:t>SECOND LEVEL: BASIC ELEMENTS</a:t>
            </a:r>
            <a:endParaRPr lang="en-US" altLang="en-US" sz="3200" kern="1200" dirty="0">
              <a:solidFill>
                <a:srgbClr val="0000E2"/>
              </a:solidFill>
              <a:effectLst/>
              <a:latin typeface="Liberation Sans"/>
              <a:ea typeface="+mn-ea"/>
              <a:cs typeface="+mn-cs"/>
            </a:endParaRPr>
          </a:p>
        </p:txBody>
      </p:sp>
      <p:sp>
        <p:nvSpPr>
          <p:cNvPr id="2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27" name="Rounded Rectangle 26"/>
          <p:cNvSpPr/>
          <p:nvPr/>
        </p:nvSpPr>
        <p:spPr>
          <a:xfrm>
            <a:off x="609600" y="2810416"/>
            <a:ext cx="2286000" cy="685800"/>
          </a:xfrm>
          <a:prstGeom prst="roundRect">
            <a:avLst>
              <a:gd name="adj" fmla="val 10000"/>
            </a:avLst>
          </a:prstGeom>
          <a:solidFill>
            <a:srgbClr val="004D86"/>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tIns="0" anchor="ctr" anchorCtr="0"/>
          <a:lstStyle/>
          <a:p>
            <a:r>
              <a:rPr lang="en-US" sz="2300" b="1" dirty="0" smtClean="0">
                <a:effectLst>
                  <a:outerShdw blurRad="38100" dist="38100" dir="2700000" algn="tl">
                    <a:srgbClr val="000000">
                      <a:alpha val="43137"/>
                    </a:srgbClr>
                  </a:outerShdw>
                </a:effectLst>
                <a:latin typeface="Liberation Sans"/>
              </a:rPr>
              <a:t>Liability</a:t>
            </a:r>
            <a:endParaRPr lang="en-US" sz="2300" b="1" dirty="0">
              <a:effectLst>
                <a:outerShdw blurRad="38100" dist="38100" dir="2700000" algn="tl">
                  <a:srgbClr val="000000">
                    <a:alpha val="43137"/>
                  </a:srgbClr>
                </a:outerShdw>
              </a:effectLst>
              <a:latin typeface="Liberation Sans"/>
            </a:endParaRPr>
          </a:p>
        </p:txBody>
      </p:sp>
      <p:sp>
        <p:nvSpPr>
          <p:cNvPr id="29" name="Rounded Rectangle 28"/>
          <p:cNvSpPr/>
          <p:nvPr/>
        </p:nvSpPr>
        <p:spPr>
          <a:xfrm>
            <a:off x="609600" y="3724816"/>
            <a:ext cx="2286000" cy="685800"/>
          </a:xfrm>
          <a:prstGeom prst="roundRect">
            <a:avLst>
              <a:gd name="adj" fmla="val 10000"/>
            </a:avLst>
          </a:prstGeom>
          <a:solidFill>
            <a:srgbClr val="004D86"/>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tIns="0" anchor="ctr" anchorCtr="0"/>
          <a:lstStyle/>
          <a:p>
            <a:r>
              <a:rPr lang="en-US" sz="2300" b="1" dirty="0" smtClean="0">
                <a:effectLst>
                  <a:outerShdw blurRad="38100" dist="38100" dir="2700000" algn="tl">
                    <a:srgbClr val="000000">
                      <a:alpha val="43137"/>
                    </a:srgbClr>
                  </a:outerShdw>
                </a:effectLst>
                <a:latin typeface="Liberation Sans"/>
              </a:rPr>
              <a:t>Equity</a:t>
            </a:r>
            <a:endParaRPr lang="en-US" sz="2300" b="1" dirty="0">
              <a:effectLst>
                <a:outerShdw blurRad="38100" dist="38100" dir="2700000" algn="tl">
                  <a:srgbClr val="000000">
                    <a:alpha val="43137"/>
                  </a:srgbClr>
                </a:outerShdw>
              </a:effectLst>
              <a:latin typeface="Liberation Sans"/>
            </a:endParaRPr>
          </a:p>
        </p:txBody>
      </p:sp>
      <p:sp>
        <p:nvSpPr>
          <p:cNvPr id="31" name="Rounded Rectangle 30"/>
          <p:cNvSpPr/>
          <p:nvPr/>
        </p:nvSpPr>
        <p:spPr>
          <a:xfrm>
            <a:off x="609600" y="4639216"/>
            <a:ext cx="2286000" cy="685800"/>
          </a:xfrm>
          <a:prstGeom prst="roundRect">
            <a:avLst>
              <a:gd name="adj" fmla="val 10000"/>
            </a:avLst>
          </a:prstGeom>
          <a:solidFill>
            <a:srgbClr val="004D86"/>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tIns="0" anchor="ctr" anchorCtr="0"/>
          <a:lstStyle/>
          <a:p>
            <a:r>
              <a:rPr lang="en-US" sz="2300" b="1" dirty="0" smtClean="0">
                <a:effectLst>
                  <a:outerShdw blurRad="38100" dist="38100" dir="2700000" algn="tl">
                    <a:srgbClr val="000000">
                      <a:alpha val="43137"/>
                    </a:srgbClr>
                  </a:outerShdw>
                </a:effectLst>
                <a:latin typeface="Liberation Sans"/>
              </a:rPr>
              <a:t>Income</a:t>
            </a:r>
            <a:endParaRPr lang="en-US" sz="2300" b="1" dirty="0">
              <a:effectLst>
                <a:outerShdw blurRad="38100" dist="38100" dir="2700000" algn="tl">
                  <a:srgbClr val="000000">
                    <a:alpha val="43137"/>
                  </a:srgbClr>
                </a:outerShdw>
              </a:effectLst>
              <a:latin typeface="Liberation Sans"/>
            </a:endParaRPr>
          </a:p>
        </p:txBody>
      </p:sp>
      <p:sp>
        <p:nvSpPr>
          <p:cNvPr id="33" name="Rounded Rectangle 32"/>
          <p:cNvSpPr/>
          <p:nvPr/>
        </p:nvSpPr>
        <p:spPr>
          <a:xfrm>
            <a:off x="609600" y="5553616"/>
            <a:ext cx="2286000" cy="685800"/>
          </a:xfrm>
          <a:prstGeom prst="roundRect">
            <a:avLst>
              <a:gd name="adj" fmla="val 10000"/>
            </a:avLst>
          </a:prstGeom>
          <a:solidFill>
            <a:srgbClr val="004D86"/>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tIns="0" anchor="ctr" anchorCtr="0"/>
          <a:lstStyle/>
          <a:p>
            <a:r>
              <a:rPr lang="en-US" sz="2300" b="1" dirty="0" smtClean="0">
                <a:effectLst>
                  <a:outerShdw blurRad="38100" dist="38100" dir="2700000" algn="tl">
                    <a:srgbClr val="000000">
                      <a:alpha val="43137"/>
                    </a:srgbClr>
                  </a:outerShdw>
                </a:effectLst>
                <a:latin typeface="Liberation Sans"/>
              </a:rPr>
              <a:t>Expenses</a:t>
            </a:r>
            <a:endParaRPr lang="en-US" sz="2300" b="1" dirty="0">
              <a:effectLst>
                <a:outerShdw blurRad="38100" dist="38100" dir="2700000" algn="tl">
                  <a:srgbClr val="000000">
                    <a:alpha val="43137"/>
                  </a:srgbClr>
                </a:outerShdw>
              </a:effectLst>
              <a:latin typeface="Liberation Sans"/>
            </a:endParaRPr>
          </a:p>
        </p:txBody>
      </p:sp>
      <p:sp>
        <p:nvSpPr>
          <p:cNvPr id="34"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a:t>
            </a:r>
            <a:r>
              <a:rPr lang="en-US" altLang="en-US" sz="1600" b="1" i="1" dirty="0" smtClean="0">
                <a:solidFill>
                  <a:schemeClr val="bg2"/>
                </a:solidFill>
                <a:latin typeface="Liberation Sans"/>
              </a:rPr>
              <a:t>5</a:t>
            </a:r>
            <a:endParaRPr lang="en-US" altLang="en-US" sz="1600" b="1" i="1" dirty="0">
              <a:solidFill>
                <a:schemeClr val="bg2"/>
              </a:solidFill>
              <a:latin typeface="Liberation Sans"/>
            </a:endParaRPr>
          </a:p>
        </p:txBody>
      </p:sp>
    </p:spTree>
    <p:extLst>
      <p:ext uri="{BB962C8B-B14F-4D97-AF65-F5344CB8AC3E}">
        <p14:creationId xmlns:p14="http://schemas.microsoft.com/office/powerpoint/2010/main" val="30110632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33800" y="2362200"/>
            <a:ext cx="4953000" cy="2015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25000"/>
              </a:lnSpc>
              <a:spcBef>
                <a:spcPts val="1200"/>
              </a:spcBef>
              <a:spcAft>
                <a:spcPts val="0"/>
              </a:spcAft>
              <a:buClr>
                <a:schemeClr val="accent6">
                  <a:lumMod val="50000"/>
                </a:schemeClr>
              </a:buClr>
              <a:buSzPct val="80000"/>
            </a:pPr>
            <a:r>
              <a:rPr lang="en-US" sz="2000" dirty="0">
                <a:latin typeface="Liberation Sans"/>
              </a:rPr>
              <a:t>A present obligation of the entity arising from past events, the settlement </a:t>
            </a:r>
            <a:r>
              <a:rPr lang="en-US" sz="2000" dirty="0" smtClean="0">
                <a:latin typeface="Liberation Sans"/>
              </a:rPr>
              <a:t>of which </a:t>
            </a:r>
            <a:r>
              <a:rPr lang="en-US" sz="2000" dirty="0">
                <a:latin typeface="Liberation Sans"/>
              </a:rPr>
              <a:t>is expected to result in an </a:t>
            </a:r>
            <a:r>
              <a:rPr lang="en-US" sz="2000" dirty="0" smtClean="0">
                <a:latin typeface="Liberation Sans"/>
              </a:rPr>
              <a:t>outflow </a:t>
            </a:r>
            <a:r>
              <a:rPr lang="en-US" sz="2000" dirty="0">
                <a:latin typeface="Liberation Sans"/>
              </a:rPr>
              <a:t>from the entity of resources embodying </a:t>
            </a:r>
            <a:r>
              <a:rPr lang="en-US" sz="2000" dirty="0" smtClean="0">
                <a:latin typeface="Liberation Sans"/>
              </a:rPr>
              <a:t>economic benefits</a:t>
            </a:r>
            <a:r>
              <a:rPr lang="en-US" sz="2000" dirty="0">
                <a:latin typeface="Liberation Sans"/>
              </a:rPr>
              <a:t>.</a:t>
            </a:r>
          </a:p>
        </p:txBody>
      </p:sp>
      <p:sp>
        <p:nvSpPr>
          <p:cNvPr id="15" name="Rectangle 14"/>
          <p:cNvSpPr/>
          <p:nvPr/>
        </p:nvSpPr>
        <p:spPr>
          <a:xfrm>
            <a:off x="381000" y="1172929"/>
            <a:ext cx="8382000" cy="479875"/>
          </a:xfrm>
          <a:prstGeom prst="rect">
            <a:avLst/>
          </a:prstGeom>
          <a:solidFill>
            <a:schemeClr val="accent6">
              <a:lumMod val="50000"/>
            </a:schemeClr>
          </a:solidFill>
          <a:ln w="12700" cap="sq" cmpd="sng" algn="ctr">
            <a:noFill/>
            <a:prstDash val="solid"/>
            <a:round/>
            <a:headEnd type="none" w="sm" len="sm"/>
            <a:tailEnd type="none" w="sm" len="sm"/>
          </a:ln>
          <a:effectLst/>
        </p:spPr>
        <p:txBody>
          <a:bodyPr wrap="square" tIns="0" anchor="ctr" anchorCtr="0">
            <a:spAutoFit/>
          </a:bodyPr>
          <a:lstStyle/>
          <a:p>
            <a:pPr>
              <a:lnSpc>
                <a:spcPct val="125000"/>
              </a:lnSpc>
              <a:spcBef>
                <a:spcPts val="1200"/>
              </a:spcBef>
              <a:buClr>
                <a:schemeClr val="accent6">
                  <a:lumMod val="50000"/>
                </a:schemeClr>
              </a:buClr>
              <a:buSzPct val="80000"/>
            </a:pPr>
            <a:r>
              <a:rPr lang="en-US" sz="2500" b="1" dirty="0" smtClean="0">
                <a:solidFill>
                  <a:schemeClr val="bg1"/>
                </a:solidFill>
                <a:latin typeface="Liberation Sans"/>
              </a:rPr>
              <a:t>Elements of Financial Statements</a:t>
            </a:r>
            <a:endParaRPr lang="en-US" sz="2500" b="1" dirty="0">
              <a:solidFill>
                <a:schemeClr val="bg1"/>
              </a:solidFill>
              <a:latin typeface="Liberation Sans"/>
            </a:endParaRPr>
          </a:p>
        </p:txBody>
      </p:sp>
      <p:sp>
        <p:nvSpPr>
          <p:cNvPr id="16" name="Rounded Rectangle 15"/>
          <p:cNvSpPr/>
          <p:nvPr/>
        </p:nvSpPr>
        <p:spPr>
          <a:xfrm>
            <a:off x="609600" y="1905000"/>
            <a:ext cx="2286000" cy="685800"/>
          </a:xfrm>
          <a:prstGeom prst="roundRect">
            <a:avLst>
              <a:gd name="adj" fmla="val 10000"/>
            </a:avLst>
          </a:prstGeom>
          <a:solidFill>
            <a:srgbClr val="004D86"/>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tIns="0" anchor="ctr" anchorCtr="0"/>
          <a:lstStyle/>
          <a:p>
            <a:r>
              <a:rPr lang="en-US" sz="2300" b="1" dirty="0" smtClean="0">
                <a:effectLst>
                  <a:outerShdw blurRad="38100" dist="38100" dir="2700000" algn="tl">
                    <a:srgbClr val="000000">
                      <a:alpha val="43137"/>
                    </a:srgbClr>
                  </a:outerShdw>
                </a:effectLst>
                <a:latin typeface="Liberation Sans"/>
              </a:rPr>
              <a:t>Asset</a:t>
            </a:r>
            <a:endParaRPr lang="en-US" sz="2300" b="1" dirty="0">
              <a:effectLst>
                <a:outerShdw blurRad="38100" dist="38100" dir="2700000" algn="tl">
                  <a:srgbClr val="000000">
                    <a:alpha val="43137"/>
                  </a:srgbClr>
                </a:outerShdw>
              </a:effectLst>
              <a:latin typeface="Liberation Sans"/>
            </a:endParaRPr>
          </a:p>
        </p:txBody>
      </p:sp>
      <p:sp>
        <p:nvSpPr>
          <p:cNvPr id="24" name="Rectangle 10"/>
          <p:cNvSpPr txBox="1">
            <a:spLocks noChangeArrowheads="1"/>
          </p:cNvSpPr>
          <p:nvPr/>
        </p:nvSpPr>
        <p:spPr bwMode="auto">
          <a:xfrm>
            <a:off x="533400" y="381000"/>
            <a:ext cx="8229600" cy="560387"/>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200" kern="1200" dirty="0" smtClean="0">
                <a:solidFill>
                  <a:srgbClr val="0000E2"/>
                </a:solidFill>
                <a:effectLst/>
                <a:latin typeface="Liberation Sans"/>
                <a:ea typeface="+mn-ea"/>
                <a:cs typeface="+mn-cs"/>
              </a:rPr>
              <a:t>SECOND LEVEL: BASIC ELEMENTS</a:t>
            </a:r>
            <a:endParaRPr lang="en-US" altLang="en-US" sz="3200" kern="1200" dirty="0">
              <a:solidFill>
                <a:srgbClr val="0000E2"/>
              </a:solidFill>
              <a:effectLst/>
              <a:latin typeface="Liberation Sans"/>
              <a:ea typeface="+mn-ea"/>
              <a:cs typeface="+mn-cs"/>
            </a:endParaRPr>
          </a:p>
        </p:txBody>
      </p:sp>
      <p:sp>
        <p:nvSpPr>
          <p:cNvPr id="2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26" name="Right Arrow 25"/>
          <p:cNvSpPr/>
          <p:nvPr/>
        </p:nvSpPr>
        <p:spPr bwMode="auto">
          <a:xfrm>
            <a:off x="2866030" y="2877632"/>
            <a:ext cx="533400" cy="533400"/>
          </a:xfrm>
          <a:prstGeom prst="rightArrow">
            <a:avLst/>
          </a:prstGeom>
          <a:solidFill>
            <a:srgbClr val="004D86"/>
          </a:solidFill>
          <a:ln w="12700" cap="sq"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7" name="Rounded Rectangle 26"/>
          <p:cNvSpPr/>
          <p:nvPr/>
        </p:nvSpPr>
        <p:spPr>
          <a:xfrm>
            <a:off x="609600" y="2810416"/>
            <a:ext cx="2286000" cy="685800"/>
          </a:xfrm>
          <a:prstGeom prst="roundRect">
            <a:avLst>
              <a:gd name="adj" fmla="val 10000"/>
            </a:avLst>
          </a:prstGeom>
          <a:solidFill>
            <a:srgbClr val="004D86"/>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tIns="0" anchor="ctr" anchorCtr="0"/>
          <a:lstStyle/>
          <a:p>
            <a:r>
              <a:rPr lang="en-US" sz="2300" b="1" dirty="0" smtClean="0">
                <a:effectLst>
                  <a:outerShdw blurRad="38100" dist="38100" dir="2700000" algn="tl">
                    <a:srgbClr val="000000">
                      <a:alpha val="43137"/>
                    </a:srgbClr>
                  </a:outerShdw>
                </a:effectLst>
                <a:latin typeface="Liberation Sans"/>
              </a:rPr>
              <a:t>Liability</a:t>
            </a:r>
            <a:endParaRPr lang="en-US" sz="2300" b="1" dirty="0">
              <a:effectLst>
                <a:outerShdw blurRad="38100" dist="38100" dir="2700000" algn="tl">
                  <a:srgbClr val="000000">
                    <a:alpha val="43137"/>
                  </a:srgbClr>
                </a:outerShdw>
              </a:effectLst>
              <a:latin typeface="Liberation Sans"/>
            </a:endParaRPr>
          </a:p>
        </p:txBody>
      </p:sp>
      <p:sp>
        <p:nvSpPr>
          <p:cNvPr id="29" name="Rounded Rectangle 28"/>
          <p:cNvSpPr/>
          <p:nvPr/>
        </p:nvSpPr>
        <p:spPr>
          <a:xfrm>
            <a:off x="609600" y="3724816"/>
            <a:ext cx="2286000" cy="685800"/>
          </a:xfrm>
          <a:prstGeom prst="roundRect">
            <a:avLst>
              <a:gd name="adj" fmla="val 10000"/>
            </a:avLst>
          </a:prstGeom>
          <a:solidFill>
            <a:srgbClr val="004D86"/>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tIns="0" anchor="ctr" anchorCtr="0"/>
          <a:lstStyle/>
          <a:p>
            <a:r>
              <a:rPr lang="en-US" sz="2300" b="1" dirty="0" smtClean="0">
                <a:effectLst>
                  <a:outerShdw blurRad="38100" dist="38100" dir="2700000" algn="tl">
                    <a:srgbClr val="000000">
                      <a:alpha val="43137"/>
                    </a:srgbClr>
                  </a:outerShdw>
                </a:effectLst>
                <a:latin typeface="Liberation Sans"/>
              </a:rPr>
              <a:t>Equity</a:t>
            </a:r>
            <a:endParaRPr lang="en-US" sz="2300" b="1" dirty="0">
              <a:effectLst>
                <a:outerShdw blurRad="38100" dist="38100" dir="2700000" algn="tl">
                  <a:srgbClr val="000000">
                    <a:alpha val="43137"/>
                  </a:srgbClr>
                </a:outerShdw>
              </a:effectLst>
              <a:latin typeface="Liberation Sans"/>
            </a:endParaRPr>
          </a:p>
        </p:txBody>
      </p:sp>
      <p:sp>
        <p:nvSpPr>
          <p:cNvPr id="31" name="Rounded Rectangle 30"/>
          <p:cNvSpPr/>
          <p:nvPr/>
        </p:nvSpPr>
        <p:spPr>
          <a:xfrm>
            <a:off x="609600" y="4639216"/>
            <a:ext cx="2286000" cy="685800"/>
          </a:xfrm>
          <a:prstGeom prst="roundRect">
            <a:avLst>
              <a:gd name="adj" fmla="val 10000"/>
            </a:avLst>
          </a:prstGeom>
          <a:solidFill>
            <a:srgbClr val="004D86"/>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tIns="0" anchor="ctr" anchorCtr="0"/>
          <a:lstStyle/>
          <a:p>
            <a:r>
              <a:rPr lang="en-US" sz="2300" b="1" dirty="0" smtClean="0">
                <a:effectLst>
                  <a:outerShdw blurRad="38100" dist="38100" dir="2700000" algn="tl">
                    <a:srgbClr val="000000">
                      <a:alpha val="43137"/>
                    </a:srgbClr>
                  </a:outerShdw>
                </a:effectLst>
                <a:latin typeface="Liberation Sans"/>
              </a:rPr>
              <a:t>Income</a:t>
            </a:r>
            <a:endParaRPr lang="en-US" sz="2300" b="1" dirty="0">
              <a:effectLst>
                <a:outerShdw blurRad="38100" dist="38100" dir="2700000" algn="tl">
                  <a:srgbClr val="000000">
                    <a:alpha val="43137"/>
                  </a:srgbClr>
                </a:outerShdw>
              </a:effectLst>
              <a:latin typeface="Liberation Sans"/>
            </a:endParaRPr>
          </a:p>
        </p:txBody>
      </p:sp>
      <p:sp>
        <p:nvSpPr>
          <p:cNvPr id="33" name="Rounded Rectangle 32"/>
          <p:cNvSpPr/>
          <p:nvPr/>
        </p:nvSpPr>
        <p:spPr>
          <a:xfrm>
            <a:off x="609600" y="5553616"/>
            <a:ext cx="2286000" cy="685800"/>
          </a:xfrm>
          <a:prstGeom prst="roundRect">
            <a:avLst>
              <a:gd name="adj" fmla="val 10000"/>
            </a:avLst>
          </a:prstGeom>
          <a:solidFill>
            <a:srgbClr val="004D86"/>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tIns="0" anchor="ctr" anchorCtr="0"/>
          <a:lstStyle/>
          <a:p>
            <a:r>
              <a:rPr lang="en-US" sz="2300" b="1" dirty="0" smtClean="0">
                <a:effectLst>
                  <a:outerShdw blurRad="38100" dist="38100" dir="2700000" algn="tl">
                    <a:srgbClr val="000000">
                      <a:alpha val="43137"/>
                    </a:srgbClr>
                  </a:outerShdw>
                </a:effectLst>
                <a:latin typeface="Liberation Sans"/>
              </a:rPr>
              <a:t>Expenses</a:t>
            </a:r>
            <a:endParaRPr lang="en-US" sz="2300" b="1" dirty="0">
              <a:effectLst>
                <a:outerShdw blurRad="38100" dist="38100" dir="2700000" algn="tl">
                  <a:srgbClr val="000000">
                    <a:alpha val="43137"/>
                  </a:srgbClr>
                </a:outerShdw>
              </a:effectLst>
              <a:latin typeface="Liberation Sans"/>
            </a:endParaRPr>
          </a:p>
        </p:txBody>
      </p:sp>
      <p:sp>
        <p:nvSpPr>
          <p:cNvPr id="17"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a:t>
            </a:r>
            <a:r>
              <a:rPr lang="en-US" altLang="en-US" sz="1600" b="1" i="1" dirty="0" smtClean="0">
                <a:solidFill>
                  <a:schemeClr val="bg2"/>
                </a:solidFill>
                <a:latin typeface="Liberation Sans"/>
              </a:rPr>
              <a:t>5</a:t>
            </a:r>
            <a:endParaRPr lang="en-US" altLang="en-US" sz="1600" b="1" i="1" dirty="0">
              <a:solidFill>
                <a:schemeClr val="bg2"/>
              </a:solidFill>
              <a:latin typeface="Liberation Sans"/>
            </a:endParaRPr>
          </a:p>
        </p:txBody>
      </p:sp>
    </p:spTree>
    <p:extLst>
      <p:ext uri="{BB962C8B-B14F-4D97-AF65-F5344CB8AC3E}">
        <p14:creationId xmlns:p14="http://schemas.microsoft.com/office/powerpoint/2010/main" val="33600855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33800" y="3671792"/>
            <a:ext cx="4953000" cy="8240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25000"/>
              </a:lnSpc>
              <a:spcBef>
                <a:spcPts val="1200"/>
              </a:spcBef>
              <a:spcAft>
                <a:spcPts val="0"/>
              </a:spcAft>
              <a:buClr>
                <a:schemeClr val="accent6">
                  <a:lumMod val="50000"/>
                </a:schemeClr>
              </a:buClr>
              <a:buSzPct val="80000"/>
            </a:pPr>
            <a:r>
              <a:rPr lang="en-US" sz="2000" dirty="0">
                <a:latin typeface="Liberation Sans"/>
              </a:rPr>
              <a:t>The residual interest in the assets of the entity after deducting all its liabilities.</a:t>
            </a:r>
          </a:p>
        </p:txBody>
      </p:sp>
      <p:sp>
        <p:nvSpPr>
          <p:cNvPr id="15" name="Rectangle 14"/>
          <p:cNvSpPr/>
          <p:nvPr/>
        </p:nvSpPr>
        <p:spPr>
          <a:xfrm>
            <a:off x="381000" y="1172929"/>
            <a:ext cx="8382000" cy="479875"/>
          </a:xfrm>
          <a:prstGeom prst="rect">
            <a:avLst/>
          </a:prstGeom>
          <a:solidFill>
            <a:schemeClr val="accent6">
              <a:lumMod val="50000"/>
            </a:schemeClr>
          </a:solidFill>
          <a:ln w="12700" cap="sq" cmpd="sng" algn="ctr">
            <a:noFill/>
            <a:prstDash val="solid"/>
            <a:round/>
            <a:headEnd type="none" w="sm" len="sm"/>
            <a:tailEnd type="none" w="sm" len="sm"/>
          </a:ln>
          <a:effectLst/>
        </p:spPr>
        <p:txBody>
          <a:bodyPr wrap="square" tIns="0" anchor="ctr" anchorCtr="0">
            <a:spAutoFit/>
          </a:bodyPr>
          <a:lstStyle/>
          <a:p>
            <a:pPr>
              <a:lnSpc>
                <a:spcPct val="125000"/>
              </a:lnSpc>
              <a:spcBef>
                <a:spcPts val="1200"/>
              </a:spcBef>
              <a:buClr>
                <a:schemeClr val="accent6">
                  <a:lumMod val="50000"/>
                </a:schemeClr>
              </a:buClr>
              <a:buSzPct val="80000"/>
            </a:pPr>
            <a:r>
              <a:rPr lang="en-US" sz="2500" b="1" dirty="0" smtClean="0">
                <a:solidFill>
                  <a:schemeClr val="bg1"/>
                </a:solidFill>
                <a:latin typeface="Liberation Sans"/>
              </a:rPr>
              <a:t>Elements of Financial Statements</a:t>
            </a:r>
            <a:endParaRPr lang="en-US" sz="2500" b="1" dirty="0">
              <a:solidFill>
                <a:schemeClr val="bg1"/>
              </a:solidFill>
              <a:latin typeface="Liberation Sans"/>
            </a:endParaRPr>
          </a:p>
        </p:txBody>
      </p:sp>
      <p:sp>
        <p:nvSpPr>
          <p:cNvPr id="16" name="Rounded Rectangle 15"/>
          <p:cNvSpPr/>
          <p:nvPr/>
        </p:nvSpPr>
        <p:spPr>
          <a:xfrm>
            <a:off x="609600" y="1905000"/>
            <a:ext cx="2286000" cy="685800"/>
          </a:xfrm>
          <a:prstGeom prst="roundRect">
            <a:avLst>
              <a:gd name="adj" fmla="val 10000"/>
            </a:avLst>
          </a:prstGeom>
          <a:solidFill>
            <a:srgbClr val="004D86"/>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tIns="0" anchor="ctr" anchorCtr="0"/>
          <a:lstStyle/>
          <a:p>
            <a:r>
              <a:rPr lang="en-US" sz="2300" b="1" dirty="0" smtClean="0">
                <a:effectLst>
                  <a:outerShdw blurRad="38100" dist="38100" dir="2700000" algn="tl">
                    <a:srgbClr val="000000">
                      <a:alpha val="43137"/>
                    </a:srgbClr>
                  </a:outerShdw>
                </a:effectLst>
                <a:latin typeface="Liberation Sans"/>
              </a:rPr>
              <a:t>Asset</a:t>
            </a:r>
            <a:endParaRPr lang="en-US" sz="2300" b="1" dirty="0">
              <a:effectLst>
                <a:outerShdw blurRad="38100" dist="38100" dir="2700000" algn="tl">
                  <a:srgbClr val="000000">
                    <a:alpha val="43137"/>
                  </a:srgbClr>
                </a:outerShdw>
              </a:effectLst>
              <a:latin typeface="Liberation Sans"/>
            </a:endParaRPr>
          </a:p>
        </p:txBody>
      </p:sp>
      <p:sp>
        <p:nvSpPr>
          <p:cNvPr id="24" name="Rectangle 10"/>
          <p:cNvSpPr txBox="1">
            <a:spLocks noChangeArrowheads="1"/>
          </p:cNvSpPr>
          <p:nvPr/>
        </p:nvSpPr>
        <p:spPr bwMode="auto">
          <a:xfrm>
            <a:off x="533400" y="381000"/>
            <a:ext cx="8229600" cy="560387"/>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200" kern="1200" dirty="0" smtClean="0">
                <a:solidFill>
                  <a:srgbClr val="0000E2"/>
                </a:solidFill>
                <a:effectLst/>
                <a:latin typeface="Liberation Sans"/>
                <a:ea typeface="+mn-ea"/>
                <a:cs typeface="+mn-cs"/>
              </a:rPr>
              <a:t>SECOND LEVEL: BASIC ELEMENTS</a:t>
            </a:r>
            <a:endParaRPr lang="en-US" altLang="en-US" sz="3200" kern="1200" dirty="0">
              <a:solidFill>
                <a:srgbClr val="0000E2"/>
              </a:solidFill>
              <a:effectLst/>
              <a:latin typeface="Liberation Sans"/>
              <a:ea typeface="+mn-ea"/>
              <a:cs typeface="+mn-cs"/>
            </a:endParaRPr>
          </a:p>
        </p:txBody>
      </p:sp>
      <p:sp>
        <p:nvSpPr>
          <p:cNvPr id="2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27" name="Rounded Rectangle 26"/>
          <p:cNvSpPr/>
          <p:nvPr/>
        </p:nvSpPr>
        <p:spPr>
          <a:xfrm>
            <a:off x="609600" y="2810416"/>
            <a:ext cx="2286000" cy="685800"/>
          </a:xfrm>
          <a:prstGeom prst="roundRect">
            <a:avLst>
              <a:gd name="adj" fmla="val 10000"/>
            </a:avLst>
          </a:prstGeom>
          <a:solidFill>
            <a:srgbClr val="004D86"/>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tIns="0" anchor="ctr" anchorCtr="0"/>
          <a:lstStyle/>
          <a:p>
            <a:r>
              <a:rPr lang="en-US" sz="2300" b="1" dirty="0" smtClean="0">
                <a:effectLst>
                  <a:outerShdw blurRad="38100" dist="38100" dir="2700000" algn="tl">
                    <a:srgbClr val="000000">
                      <a:alpha val="43137"/>
                    </a:srgbClr>
                  </a:outerShdw>
                </a:effectLst>
                <a:latin typeface="Liberation Sans"/>
              </a:rPr>
              <a:t>Liability</a:t>
            </a:r>
            <a:endParaRPr lang="en-US" sz="2300" b="1" dirty="0">
              <a:effectLst>
                <a:outerShdw blurRad="38100" dist="38100" dir="2700000" algn="tl">
                  <a:srgbClr val="000000">
                    <a:alpha val="43137"/>
                  </a:srgbClr>
                </a:outerShdw>
              </a:effectLst>
              <a:latin typeface="Liberation Sans"/>
            </a:endParaRPr>
          </a:p>
        </p:txBody>
      </p:sp>
      <p:sp>
        <p:nvSpPr>
          <p:cNvPr id="28" name="Right Arrow 27"/>
          <p:cNvSpPr/>
          <p:nvPr/>
        </p:nvSpPr>
        <p:spPr bwMode="auto">
          <a:xfrm>
            <a:off x="2866030" y="3792032"/>
            <a:ext cx="533400" cy="533400"/>
          </a:xfrm>
          <a:prstGeom prst="rightArrow">
            <a:avLst/>
          </a:prstGeom>
          <a:solidFill>
            <a:srgbClr val="004D86"/>
          </a:solidFill>
          <a:ln w="12700" cap="sq"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9" name="Rounded Rectangle 28"/>
          <p:cNvSpPr/>
          <p:nvPr/>
        </p:nvSpPr>
        <p:spPr>
          <a:xfrm>
            <a:off x="609600" y="3724816"/>
            <a:ext cx="2286000" cy="685800"/>
          </a:xfrm>
          <a:prstGeom prst="roundRect">
            <a:avLst>
              <a:gd name="adj" fmla="val 10000"/>
            </a:avLst>
          </a:prstGeom>
          <a:solidFill>
            <a:srgbClr val="004D86"/>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tIns="0" anchor="ctr" anchorCtr="0"/>
          <a:lstStyle/>
          <a:p>
            <a:r>
              <a:rPr lang="en-US" sz="2300" b="1" dirty="0" smtClean="0">
                <a:effectLst>
                  <a:outerShdw blurRad="38100" dist="38100" dir="2700000" algn="tl">
                    <a:srgbClr val="000000">
                      <a:alpha val="43137"/>
                    </a:srgbClr>
                  </a:outerShdw>
                </a:effectLst>
                <a:latin typeface="Liberation Sans"/>
              </a:rPr>
              <a:t>Equity</a:t>
            </a:r>
            <a:endParaRPr lang="en-US" sz="2300" b="1" dirty="0">
              <a:effectLst>
                <a:outerShdw blurRad="38100" dist="38100" dir="2700000" algn="tl">
                  <a:srgbClr val="000000">
                    <a:alpha val="43137"/>
                  </a:srgbClr>
                </a:outerShdw>
              </a:effectLst>
              <a:latin typeface="Liberation Sans"/>
            </a:endParaRPr>
          </a:p>
        </p:txBody>
      </p:sp>
      <p:sp>
        <p:nvSpPr>
          <p:cNvPr id="31" name="Rounded Rectangle 30"/>
          <p:cNvSpPr/>
          <p:nvPr/>
        </p:nvSpPr>
        <p:spPr>
          <a:xfrm>
            <a:off x="609600" y="4639216"/>
            <a:ext cx="2286000" cy="685800"/>
          </a:xfrm>
          <a:prstGeom prst="roundRect">
            <a:avLst>
              <a:gd name="adj" fmla="val 10000"/>
            </a:avLst>
          </a:prstGeom>
          <a:solidFill>
            <a:srgbClr val="004D86"/>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tIns="0" anchor="ctr" anchorCtr="0"/>
          <a:lstStyle/>
          <a:p>
            <a:r>
              <a:rPr lang="en-US" sz="2300" b="1" dirty="0" smtClean="0">
                <a:effectLst>
                  <a:outerShdw blurRad="38100" dist="38100" dir="2700000" algn="tl">
                    <a:srgbClr val="000000">
                      <a:alpha val="43137"/>
                    </a:srgbClr>
                  </a:outerShdw>
                </a:effectLst>
                <a:latin typeface="Liberation Sans"/>
              </a:rPr>
              <a:t>Income</a:t>
            </a:r>
            <a:endParaRPr lang="en-US" sz="2300" b="1" dirty="0">
              <a:effectLst>
                <a:outerShdw blurRad="38100" dist="38100" dir="2700000" algn="tl">
                  <a:srgbClr val="000000">
                    <a:alpha val="43137"/>
                  </a:srgbClr>
                </a:outerShdw>
              </a:effectLst>
              <a:latin typeface="Liberation Sans"/>
            </a:endParaRPr>
          </a:p>
        </p:txBody>
      </p:sp>
      <p:sp>
        <p:nvSpPr>
          <p:cNvPr id="33" name="Rounded Rectangle 32"/>
          <p:cNvSpPr/>
          <p:nvPr/>
        </p:nvSpPr>
        <p:spPr>
          <a:xfrm>
            <a:off x="609600" y="5553616"/>
            <a:ext cx="2286000" cy="685800"/>
          </a:xfrm>
          <a:prstGeom prst="roundRect">
            <a:avLst>
              <a:gd name="adj" fmla="val 10000"/>
            </a:avLst>
          </a:prstGeom>
          <a:solidFill>
            <a:srgbClr val="004D86"/>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tIns="0" anchor="ctr" anchorCtr="0"/>
          <a:lstStyle/>
          <a:p>
            <a:r>
              <a:rPr lang="en-US" sz="2300" b="1" dirty="0" smtClean="0">
                <a:effectLst>
                  <a:outerShdw blurRad="38100" dist="38100" dir="2700000" algn="tl">
                    <a:srgbClr val="000000">
                      <a:alpha val="43137"/>
                    </a:srgbClr>
                  </a:outerShdw>
                </a:effectLst>
                <a:latin typeface="Liberation Sans"/>
              </a:rPr>
              <a:t>Expenses</a:t>
            </a:r>
            <a:endParaRPr lang="en-US" sz="2300" b="1" dirty="0">
              <a:effectLst>
                <a:outerShdw blurRad="38100" dist="38100" dir="2700000" algn="tl">
                  <a:srgbClr val="000000">
                    <a:alpha val="43137"/>
                  </a:srgbClr>
                </a:outerShdw>
              </a:effectLst>
              <a:latin typeface="Liberation Sans"/>
            </a:endParaRPr>
          </a:p>
        </p:txBody>
      </p:sp>
      <p:sp>
        <p:nvSpPr>
          <p:cNvPr id="17"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a:t>
            </a:r>
            <a:r>
              <a:rPr lang="en-US" altLang="en-US" sz="1600" b="1" i="1" dirty="0" smtClean="0">
                <a:solidFill>
                  <a:schemeClr val="bg2"/>
                </a:solidFill>
                <a:latin typeface="Liberation Sans"/>
              </a:rPr>
              <a:t>5</a:t>
            </a:r>
            <a:endParaRPr lang="en-US" altLang="en-US" sz="1600" b="1" i="1" dirty="0">
              <a:solidFill>
                <a:schemeClr val="bg2"/>
              </a:solidFill>
              <a:latin typeface="Liberation Sans"/>
            </a:endParaRPr>
          </a:p>
        </p:txBody>
      </p:sp>
    </p:spTree>
    <p:extLst>
      <p:ext uri="{BB962C8B-B14F-4D97-AF65-F5344CB8AC3E}">
        <p14:creationId xmlns:p14="http://schemas.microsoft.com/office/powerpoint/2010/main" val="15695349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33800" y="3809309"/>
            <a:ext cx="4953000" cy="23628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25000"/>
              </a:lnSpc>
              <a:spcBef>
                <a:spcPts val="1200"/>
              </a:spcBef>
              <a:spcAft>
                <a:spcPts val="0"/>
              </a:spcAft>
              <a:buClr>
                <a:schemeClr val="accent6">
                  <a:lumMod val="50000"/>
                </a:schemeClr>
              </a:buClr>
              <a:buSzPct val="80000"/>
            </a:pPr>
            <a:r>
              <a:rPr lang="en-US" sz="2000" dirty="0">
                <a:latin typeface="Liberation Sans"/>
              </a:rPr>
              <a:t>Increases in economic </a:t>
            </a:r>
            <a:r>
              <a:rPr lang="en-US" sz="2000" dirty="0" smtClean="0">
                <a:latin typeface="Liberation Sans"/>
              </a:rPr>
              <a:t>benefits </a:t>
            </a:r>
            <a:r>
              <a:rPr lang="en-US" sz="2000" dirty="0">
                <a:latin typeface="Liberation Sans"/>
              </a:rPr>
              <a:t>during the accounting period in the form of </a:t>
            </a:r>
            <a:r>
              <a:rPr lang="en-US" sz="2000" dirty="0" smtClean="0">
                <a:latin typeface="Liberation Sans"/>
              </a:rPr>
              <a:t>inflows </a:t>
            </a:r>
            <a:r>
              <a:rPr lang="en-US" sz="2000" dirty="0">
                <a:latin typeface="Liberation Sans"/>
              </a:rPr>
              <a:t>or enhancements of assets or decreases of liabilities that result in increases in equity</a:t>
            </a:r>
            <a:r>
              <a:rPr lang="en-US" sz="2000" dirty="0" smtClean="0">
                <a:latin typeface="Liberation Sans"/>
              </a:rPr>
              <a:t>, other </a:t>
            </a:r>
            <a:r>
              <a:rPr lang="en-US" sz="2000" dirty="0">
                <a:latin typeface="Liberation Sans"/>
              </a:rPr>
              <a:t>than those relating to contributions from equity participants.</a:t>
            </a:r>
          </a:p>
        </p:txBody>
      </p:sp>
      <p:sp>
        <p:nvSpPr>
          <p:cNvPr id="15" name="Rectangle 14"/>
          <p:cNvSpPr/>
          <p:nvPr/>
        </p:nvSpPr>
        <p:spPr>
          <a:xfrm>
            <a:off x="381000" y="1172929"/>
            <a:ext cx="8382000" cy="479875"/>
          </a:xfrm>
          <a:prstGeom prst="rect">
            <a:avLst/>
          </a:prstGeom>
          <a:solidFill>
            <a:schemeClr val="accent6">
              <a:lumMod val="50000"/>
            </a:schemeClr>
          </a:solidFill>
          <a:ln w="12700" cap="sq" cmpd="sng" algn="ctr">
            <a:noFill/>
            <a:prstDash val="solid"/>
            <a:round/>
            <a:headEnd type="none" w="sm" len="sm"/>
            <a:tailEnd type="none" w="sm" len="sm"/>
          </a:ln>
          <a:effectLst/>
        </p:spPr>
        <p:txBody>
          <a:bodyPr wrap="square" tIns="0" anchor="ctr" anchorCtr="0">
            <a:spAutoFit/>
          </a:bodyPr>
          <a:lstStyle/>
          <a:p>
            <a:pPr>
              <a:lnSpc>
                <a:spcPct val="125000"/>
              </a:lnSpc>
              <a:spcBef>
                <a:spcPts val="1200"/>
              </a:spcBef>
              <a:buClr>
                <a:schemeClr val="accent6">
                  <a:lumMod val="50000"/>
                </a:schemeClr>
              </a:buClr>
              <a:buSzPct val="80000"/>
            </a:pPr>
            <a:r>
              <a:rPr lang="en-US" sz="2500" b="1" dirty="0" smtClean="0">
                <a:solidFill>
                  <a:schemeClr val="bg1"/>
                </a:solidFill>
                <a:latin typeface="Liberation Sans"/>
              </a:rPr>
              <a:t>Elements of Financial Statements</a:t>
            </a:r>
            <a:endParaRPr lang="en-US" sz="2500" b="1" dirty="0">
              <a:solidFill>
                <a:schemeClr val="bg1"/>
              </a:solidFill>
              <a:latin typeface="Liberation Sans"/>
            </a:endParaRPr>
          </a:p>
        </p:txBody>
      </p:sp>
      <p:sp>
        <p:nvSpPr>
          <p:cNvPr id="16" name="Rounded Rectangle 15"/>
          <p:cNvSpPr/>
          <p:nvPr/>
        </p:nvSpPr>
        <p:spPr>
          <a:xfrm>
            <a:off x="609600" y="1905000"/>
            <a:ext cx="2286000" cy="685800"/>
          </a:xfrm>
          <a:prstGeom prst="roundRect">
            <a:avLst>
              <a:gd name="adj" fmla="val 10000"/>
            </a:avLst>
          </a:prstGeom>
          <a:solidFill>
            <a:srgbClr val="004D86"/>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tIns="0" anchor="ctr" anchorCtr="0"/>
          <a:lstStyle/>
          <a:p>
            <a:r>
              <a:rPr lang="en-US" sz="2300" b="1" dirty="0" smtClean="0">
                <a:effectLst>
                  <a:outerShdw blurRad="38100" dist="38100" dir="2700000" algn="tl">
                    <a:srgbClr val="000000">
                      <a:alpha val="43137"/>
                    </a:srgbClr>
                  </a:outerShdw>
                </a:effectLst>
                <a:latin typeface="Liberation Sans"/>
              </a:rPr>
              <a:t>Asset</a:t>
            </a:r>
            <a:endParaRPr lang="en-US" sz="2300" b="1" dirty="0">
              <a:effectLst>
                <a:outerShdw blurRad="38100" dist="38100" dir="2700000" algn="tl">
                  <a:srgbClr val="000000">
                    <a:alpha val="43137"/>
                  </a:srgbClr>
                </a:outerShdw>
              </a:effectLst>
              <a:latin typeface="Liberation Sans"/>
            </a:endParaRPr>
          </a:p>
        </p:txBody>
      </p:sp>
      <p:sp>
        <p:nvSpPr>
          <p:cNvPr id="24" name="Rectangle 10"/>
          <p:cNvSpPr txBox="1">
            <a:spLocks noChangeArrowheads="1"/>
          </p:cNvSpPr>
          <p:nvPr/>
        </p:nvSpPr>
        <p:spPr bwMode="auto">
          <a:xfrm>
            <a:off x="533400" y="381000"/>
            <a:ext cx="8229600" cy="560387"/>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200" kern="1200" dirty="0" smtClean="0">
                <a:solidFill>
                  <a:srgbClr val="0000E2"/>
                </a:solidFill>
                <a:effectLst/>
                <a:latin typeface="Liberation Sans"/>
                <a:ea typeface="+mn-ea"/>
                <a:cs typeface="+mn-cs"/>
              </a:rPr>
              <a:t>SECOND LEVEL: BASIC ELEMENTS</a:t>
            </a:r>
            <a:endParaRPr lang="en-US" altLang="en-US" sz="3200" kern="1200" dirty="0">
              <a:solidFill>
                <a:srgbClr val="0000E2"/>
              </a:solidFill>
              <a:effectLst/>
              <a:latin typeface="Liberation Sans"/>
              <a:ea typeface="+mn-ea"/>
              <a:cs typeface="+mn-cs"/>
            </a:endParaRPr>
          </a:p>
        </p:txBody>
      </p:sp>
      <p:sp>
        <p:nvSpPr>
          <p:cNvPr id="2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27" name="Rounded Rectangle 26"/>
          <p:cNvSpPr/>
          <p:nvPr/>
        </p:nvSpPr>
        <p:spPr>
          <a:xfrm>
            <a:off x="609600" y="2810416"/>
            <a:ext cx="2286000" cy="685800"/>
          </a:xfrm>
          <a:prstGeom prst="roundRect">
            <a:avLst>
              <a:gd name="adj" fmla="val 10000"/>
            </a:avLst>
          </a:prstGeom>
          <a:solidFill>
            <a:srgbClr val="004D86"/>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tIns="0" anchor="ctr" anchorCtr="0"/>
          <a:lstStyle/>
          <a:p>
            <a:r>
              <a:rPr lang="en-US" sz="2300" b="1" dirty="0" smtClean="0">
                <a:effectLst>
                  <a:outerShdw blurRad="38100" dist="38100" dir="2700000" algn="tl">
                    <a:srgbClr val="000000">
                      <a:alpha val="43137"/>
                    </a:srgbClr>
                  </a:outerShdw>
                </a:effectLst>
                <a:latin typeface="Liberation Sans"/>
              </a:rPr>
              <a:t>Liability</a:t>
            </a:r>
            <a:endParaRPr lang="en-US" sz="2300" b="1" dirty="0">
              <a:effectLst>
                <a:outerShdw blurRad="38100" dist="38100" dir="2700000" algn="tl">
                  <a:srgbClr val="000000">
                    <a:alpha val="43137"/>
                  </a:srgbClr>
                </a:outerShdw>
              </a:effectLst>
              <a:latin typeface="Liberation Sans"/>
            </a:endParaRPr>
          </a:p>
        </p:txBody>
      </p:sp>
      <p:sp>
        <p:nvSpPr>
          <p:cNvPr id="29" name="Rounded Rectangle 28"/>
          <p:cNvSpPr/>
          <p:nvPr/>
        </p:nvSpPr>
        <p:spPr>
          <a:xfrm>
            <a:off x="609600" y="3724816"/>
            <a:ext cx="2286000" cy="685800"/>
          </a:xfrm>
          <a:prstGeom prst="roundRect">
            <a:avLst>
              <a:gd name="adj" fmla="val 10000"/>
            </a:avLst>
          </a:prstGeom>
          <a:solidFill>
            <a:srgbClr val="004D86"/>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tIns="0" anchor="ctr" anchorCtr="0"/>
          <a:lstStyle/>
          <a:p>
            <a:r>
              <a:rPr lang="en-US" sz="2300" b="1" dirty="0" smtClean="0">
                <a:effectLst>
                  <a:outerShdw blurRad="38100" dist="38100" dir="2700000" algn="tl">
                    <a:srgbClr val="000000">
                      <a:alpha val="43137"/>
                    </a:srgbClr>
                  </a:outerShdw>
                </a:effectLst>
                <a:latin typeface="Liberation Sans"/>
              </a:rPr>
              <a:t>Equity</a:t>
            </a:r>
            <a:endParaRPr lang="en-US" sz="2300" b="1" dirty="0">
              <a:effectLst>
                <a:outerShdw blurRad="38100" dist="38100" dir="2700000" algn="tl">
                  <a:srgbClr val="000000">
                    <a:alpha val="43137"/>
                  </a:srgbClr>
                </a:outerShdw>
              </a:effectLst>
              <a:latin typeface="Liberation Sans"/>
            </a:endParaRPr>
          </a:p>
        </p:txBody>
      </p:sp>
      <p:sp>
        <p:nvSpPr>
          <p:cNvPr id="30" name="Right Arrow 29"/>
          <p:cNvSpPr/>
          <p:nvPr/>
        </p:nvSpPr>
        <p:spPr bwMode="auto">
          <a:xfrm>
            <a:off x="2866030" y="4706432"/>
            <a:ext cx="533400" cy="533400"/>
          </a:xfrm>
          <a:prstGeom prst="rightArrow">
            <a:avLst/>
          </a:prstGeom>
          <a:solidFill>
            <a:srgbClr val="004D86"/>
          </a:solidFill>
          <a:ln w="12700" cap="sq"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1" name="Rounded Rectangle 30"/>
          <p:cNvSpPr/>
          <p:nvPr/>
        </p:nvSpPr>
        <p:spPr>
          <a:xfrm>
            <a:off x="609600" y="4639216"/>
            <a:ext cx="2286000" cy="685800"/>
          </a:xfrm>
          <a:prstGeom prst="roundRect">
            <a:avLst>
              <a:gd name="adj" fmla="val 10000"/>
            </a:avLst>
          </a:prstGeom>
          <a:solidFill>
            <a:srgbClr val="004D86"/>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tIns="0" anchor="ctr" anchorCtr="0"/>
          <a:lstStyle/>
          <a:p>
            <a:r>
              <a:rPr lang="en-US" sz="2300" b="1" dirty="0" smtClean="0">
                <a:effectLst>
                  <a:outerShdw blurRad="38100" dist="38100" dir="2700000" algn="tl">
                    <a:srgbClr val="000000">
                      <a:alpha val="43137"/>
                    </a:srgbClr>
                  </a:outerShdw>
                </a:effectLst>
                <a:latin typeface="Liberation Sans"/>
              </a:rPr>
              <a:t>Income</a:t>
            </a:r>
            <a:endParaRPr lang="en-US" sz="2300" b="1" dirty="0">
              <a:effectLst>
                <a:outerShdw blurRad="38100" dist="38100" dir="2700000" algn="tl">
                  <a:srgbClr val="000000">
                    <a:alpha val="43137"/>
                  </a:srgbClr>
                </a:outerShdw>
              </a:effectLst>
              <a:latin typeface="Liberation Sans"/>
            </a:endParaRPr>
          </a:p>
        </p:txBody>
      </p:sp>
      <p:sp>
        <p:nvSpPr>
          <p:cNvPr id="33" name="Rounded Rectangle 32"/>
          <p:cNvSpPr/>
          <p:nvPr/>
        </p:nvSpPr>
        <p:spPr>
          <a:xfrm>
            <a:off x="609600" y="5553616"/>
            <a:ext cx="2286000" cy="685800"/>
          </a:xfrm>
          <a:prstGeom prst="roundRect">
            <a:avLst>
              <a:gd name="adj" fmla="val 10000"/>
            </a:avLst>
          </a:prstGeom>
          <a:solidFill>
            <a:srgbClr val="004D86"/>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tIns="0" anchor="ctr" anchorCtr="0"/>
          <a:lstStyle/>
          <a:p>
            <a:r>
              <a:rPr lang="en-US" sz="2300" b="1" dirty="0" smtClean="0">
                <a:effectLst>
                  <a:outerShdw blurRad="38100" dist="38100" dir="2700000" algn="tl">
                    <a:srgbClr val="000000">
                      <a:alpha val="43137"/>
                    </a:srgbClr>
                  </a:outerShdw>
                </a:effectLst>
                <a:latin typeface="Liberation Sans"/>
              </a:rPr>
              <a:t>Expenses</a:t>
            </a:r>
            <a:endParaRPr lang="en-US" sz="2300" b="1" dirty="0">
              <a:effectLst>
                <a:outerShdw blurRad="38100" dist="38100" dir="2700000" algn="tl">
                  <a:srgbClr val="000000">
                    <a:alpha val="43137"/>
                  </a:srgbClr>
                </a:outerShdw>
              </a:effectLst>
              <a:latin typeface="Liberation Sans"/>
            </a:endParaRPr>
          </a:p>
        </p:txBody>
      </p:sp>
      <p:sp>
        <p:nvSpPr>
          <p:cNvPr id="17"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a:t>
            </a:r>
            <a:r>
              <a:rPr lang="en-US" altLang="en-US" sz="1600" b="1" i="1" dirty="0" smtClean="0">
                <a:solidFill>
                  <a:schemeClr val="bg2"/>
                </a:solidFill>
                <a:latin typeface="Liberation Sans"/>
              </a:rPr>
              <a:t>5</a:t>
            </a:r>
            <a:endParaRPr lang="en-US" altLang="en-US" sz="1600" b="1" i="1" dirty="0">
              <a:solidFill>
                <a:schemeClr val="bg2"/>
              </a:solidFill>
              <a:latin typeface="Liberation Sans"/>
            </a:endParaRPr>
          </a:p>
        </p:txBody>
      </p:sp>
    </p:spTree>
    <p:extLst>
      <p:ext uri="{BB962C8B-B14F-4D97-AF65-F5344CB8AC3E}">
        <p14:creationId xmlns:p14="http://schemas.microsoft.com/office/powerpoint/2010/main" val="29402755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33800" y="3923943"/>
            <a:ext cx="5029200" cy="24006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25000"/>
              </a:lnSpc>
              <a:spcBef>
                <a:spcPts val="1200"/>
              </a:spcBef>
              <a:spcAft>
                <a:spcPts val="0"/>
              </a:spcAft>
              <a:buClr>
                <a:schemeClr val="accent6">
                  <a:lumMod val="50000"/>
                </a:schemeClr>
              </a:buClr>
              <a:buSzPct val="80000"/>
            </a:pPr>
            <a:r>
              <a:rPr lang="en-US" sz="2000" dirty="0">
                <a:latin typeface="Liberation Sans"/>
              </a:rPr>
              <a:t>Decreases in economic </a:t>
            </a:r>
            <a:r>
              <a:rPr lang="en-US" sz="2000" dirty="0" smtClean="0">
                <a:latin typeface="Liberation Sans"/>
              </a:rPr>
              <a:t>benefits </a:t>
            </a:r>
            <a:r>
              <a:rPr lang="en-US" sz="2000" dirty="0">
                <a:latin typeface="Liberation Sans"/>
              </a:rPr>
              <a:t>during the accounting period in the form </a:t>
            </a:r>
            <a:r>
              <a:rPr lang="en-US" sz="2000" dirty="0" smtClean="0">
                <a:latin typeface="Liberation Sans"/>
              </a:rPr>
              <a:t>of outflows </a:t>
            </a:r>
            <a:r>
              <a:rPr lang="en-US" sz="2000" dirty="0">
                <a:latin typeface="Liberation Sans"/>
              </a:rPr>
              <a:t>or depletions of assets or incurrences of liabilities that result in decreases in equity</a:t>
            </a:r>
            <a:r>
              <a:rPr lang="en-US" sz="2000" dirty="0" smtClean="0">
                <a:latin typeface="Liberation Sans"/>
              </a:rPr>
              <a:t>, other </a:t>
            </a:r>
            <a:r>
              <a:rPr lang="en-US" sz="2000" dirty="0">
                <a:latin typeface="Liberation Sans"/>
              </a:rPr>
              <a:t>than those relating to distributions to equity participants.</a:t>
            </a:r>
          </a:p>
        </p:txBody>
      </p:sp>
      <p:sp>
        <p:nvSpPr>
          <p:cNvPr id="15" name="Rectangle 14"/>
          <p:cNvSpPr/>
          <p:nvPr/>
        </p:nvSpPr>
        <p:spPr>
          <a:xfrm>
            <a:off x="381000" y="1172929"/>
            <a:ext cx="8382000" cy="479875"/>
          </a:xfrm>
          <a:prstGeom prst="rect">
            <a:avLst/>
          </a:prstGeom>
          <a:solidFill>
            <a:schemeClr val="accent6">
              <a:lumMod val="50000"/>
            </a:schemeClr>
          </a:solidFill>
          <a:ln w="12700" cap="sq" cmpd="sng" algn="ctr">
            <a:noFill/>
            <a:prstDash val="solid"/>
            <a:round/>
            <a:headEnd type="none" w="sm" len="sm"/>
            <a:tailEnd type="none" w="sm" len="sm"/>
          </a:ln>
          <a:effectLst/>
        </p:spPr>
        <p:txBody>
          <a:bodyPr wrap="square" tIns="0" anchor="ctr" anchorCtr="0">
            <a:spAutoFit/>
          </a:bodyPr>
          <a:lstStyle/>
          <a:p>
            <a:pPr>
              <a:lnSpc>
                <a:spcPct val="125000"/>
              </a:lnSpc>
              <a:spcBef>
                <a:spcPts val="1200"/>
              </a:spcBef>
              <a:buClr>
                <a:schemeClr val="accent6">
                  <a:lumMod val="50000"/>
                </a:schemeClr>
              </a:buClr>
              <a:buSzPct val="80000"/>
            </a:pPr>
            <a:r>
              <a:rPr lang="en-US" sz="2500" b="1" dirty="0" smtClean="0">
                <a:solidFill>
                  <a:schemeClr val="bg1"/>
                </a:solidFill>
                <a:latin typeface="Liberation Sans"/>
              </a:rPr>
              <a:t>Elements of Financial Statements</a:t>
            </a:r>
            <a:endParaRPr lang="en-US" sz="2500" b="1" dirty="0">
              <a:solidFill>
                <a:schemeClr val="bg1"/>
              </a:solidFill>
              <a:latin typeface="Liberation Sans"/>
            </a:endParaRPr>
          </a:p>
        </p:txBody>
      </p:sp>
      <p:sp>
        <p:nvSpPr>
          <p:cNvPr id="16" name="Rounded Rectangle 15"/>
          <p:cNvSpPr/>
          <p:nvPr/>
        </p:nvSpPr>
        <p:spPr>
          <a:xfrm>
            <a:off x="609600" y="1905000"/>
            <a:ext cx="2286000" cy="685800"/>
          </a:xfrm>
          <a:prstGeom prst="roundRect">
            <a:avLst>
              <a:gd name="adj" fmla="val 10000"/>
            </a:avLst>
          </a:prstGeom>
          <a:solidFill>
            <a:srgbClr val="004D86"/>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tIns="0" anchor="ctr" anchorCtr="0"/>
          <a:lstStyle/>
          <a:p>
            <a:r>
              <a:rPr lang="en-US" sz="2300" b="1" dirty="0" smtClean="0">
                <a:effectLst>
                  <a:outerShdw blurRad="38100" dist="38100" dir="2700000" algn="tl">
                    <a:srgbClr val="000000">
                      <a:alpha val="43137"/>
                    </a:srgbClr>
                  </a:outerShdw>
                </a:effectLst>
                <a:latin typeface="Liberation Sans"/>
              </a:rPr>
              <a:t>Asset</a:t>
            </a:r>
            <a:endParaRPr lang="en-US" sz="2300" b="1" dirty="0">
              <a:effectLst>
                <a:outerShdw blurRad="38100" dist="38100" dir="2700000" algn="tl">
                  <a:srgbClr val="000000">
                    <a:alpha val="43137"/>
                  </a:srgbClr>
                </a:outerShdw>
              </a:effectLst>
              <a:latin typeface="Liberation Sans"/>
            </a:endParaRPr>
          </a:p>
        </p:txBody>
      </p:sp>
      <p:sp>
        <p:nvSpPr>
          <p:cNvPr id="24" name="Rectangle 10"/>
          <p:cNvSpPr txBox="1">
            <a:spLocks noChangeArrowheads="1"/>
          </p:cNvSpPr>
          <p:nvPr/>
        </p:nvSpPr>
        <p:spPr bwMode="auto">
          <a:xfrm>
            <a:off x="533400" y="381000"/>
            <a:ext cx="8229600" cy="560387"/>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200" kern="1200" dirty="0" smtClean="0">
                <a:solidFill>
                  <a:srgbClr val="0000E2"/>
                </a:solidFill>
                <a:effectLst/>
                <a:latin typeface="Liberation Sans"/>
                <a:ea typeface="+mn-ea"/>
                <a:cs typeface="+mn-cs"/>
              </a:rPr>
              <a:t>SECOND LEVEL: BASIC ELEMENTS</a:t>
            </a:r>
            <a:endParaRPr lang="en-US" altLang="en-US" sz="3200" kern="1200" dirty="0">
              <a:solidFill>
                <a:srgbClr val="0000E2"/>
              </a:solidFill>
              <a:effectLst/>
              <a:latin typeface="Liberation Sans"/>
              <a:ea typeface="+mn-ea"/>
              <a:cs typeface="+mn-cs"/>
            </a:endParaRPr>
          </a:p>
        </p:txBody>
      </p:sp>
      <p:sp>
        <p:nvSpPr>
          <p:cNvPr id="2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27" name="Rounded Rectangle 26"/>
          <p:cNvSpPr/>
          <p:nvPr/>
        </p:nvSpPr>
        <p:spPr>
          <a:xfrm>
            <a:off x="609600" y="2810416"/>
            <a:ext cx="2286000" cy="685800"/>
          </a:xfrm>
          <a:prstGeom prst="roundRect">
            <a:avLst>
              <a:gd name="adj" fmla="val 10000"/>
            </a:avLst>
          </a:prstGeom>
          <a:solidFill>
            <a:srgbClr val="004D86"/>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tIns="0" anchor="ctr" anchorCtr="0"/>
          <a:lstStyle/>
          <a:p>
            <a:r>
              <a:rPr lang="en-US" sz="2300" b="1" dirty="0" smtClean="0">
                <a:effectLst>
                  <a:outerShdw blurRad="38100" dist="38100" dir="2700000" algn="tl">
                    <a:srgbClr val="000000">
                      <a:alpha val="43137"/>
                    </a:srgbClr>
                  </a:outerShdw>
                </a:effectLst>
                <a:latin typeface="Liberation Sans"/>
              </a:rPr>
              <a:t>Liability</a:t>
            </a:r>
            <a:endParaRPr lang="en-US" sz="2300" b="1" dirty="0">
              <a:effectLst>
                <a:outerShdw blurRad="38100" dist="38100" dir="2700000" algn="tl">
                  <a:srgbClr val="000000">
                    <a:alpha val="43137"/>
                  </a:srgbClr>
                </a:outerShdw>
              </a:effectLst>
              <a:latin typeface="Liberation Sans"/>
            </a:endParaRPr>
          </a:p>
        </p:txBody>
      </p:sp>
      <p:sp>
        <p:nvSpPr>
          <p:cNvPr id="29" name="Rounded Rectangle 28"/>
          <p:cNvSpPr/>
          <p:nvPr/>
        </p:nvSpPr>
        <p:spPr>
          <a:xfrm>
            <a:off x="609600" y="3724816"/>
            <a:ext cx="2286000" cy="685800"/>
          </a:xfrm>
          <a:prstGeom prst="roundRect">
            <a:avLst>
              <a:gd name="adj" fmla="val 10000"/>
            </a:avLst>
          </a:prstGeom>
          <a:solidFill>
            <a:srgbClr val="004D86"/>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tIns="0" anchor="ctr" anchorCtr="0"/>
          <a:lstStyle/>
          <a:p>
            <a:r>
              <a:rPr lang="en-US" sz="2300" b="1" dirty="0" smtClean="0">
                <a:effectLst>
                  <a:outerShdw blurRad="38100" dist="38100" dir="2700000" algn="tl">
                    <a:srgbClr val="000000">
                      <a:alpha val="43137"/>
                    </a:srgbClr>
                  </a:outerShdw>
                </a:effectLst>
                <a:latin typeface="Liberation Sans"/>
              </a:rPr>
              <a:t>Equity</a:t>
            </a:r>
            <a:endParaRPr lang="en-US" sz="2300" b="1" dirty="0">
              <a:effectLst>
                <a:outerShdw blurRad="38100" dist="38100" dir="2700000" algn="tl">
                  <a:srgbClr val="000000">
                    <a:alpha val="43137"/>
                  </a:srgbClr>
                </a:outerShdw>
              </a:effectLst>
              <a:latin typeface="Liberation Sans"/>
            </a:endParaRPr>
          </a:p>
        </p:txBody>
      </p:sp>
      <p:sp>
        <p:nvSpPr>
          <p:cNvPr id="31" name="Rounded Rectangle 30"/>
          <p:cNvSpPr/>
          <p:nvPr/>
        </p:nvSpPr>
        <p:spPr>
          <a:xfrm>
            <a:off x="609600" y="4639216"/>
            <a:ext cx="2286000" cy="685800"/>
          </a:xfrm>
          <a:prstGeom prst="roundRect">
            <a:avLst>
              <a:gd name="adj" fmla="val 10000"/>
            </a:avLst>
          </a:prstGeom>
          <a:solidFill>
            <a:srgbClr val="004D86"/>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tIns="0" anchor="ctr" anchorCtr="0"/>
          <a:lstStyle/>
          <a:p>
            <a:r>
              <a:rPr lang="en-US" sz="2300" b="1" dirty="0" smtClean="0">
                <a:effectLst>
                  <a:outerShdw blurRad="38100" dist="38100" dir="2700000" algn="tl">
                    <a:srgbClr val="000000">
                      <a:alpha val="43137"/>
                    </a:srgbClr>
                  </a:outerShdw>
                </a:effectLst>
                <a:latin typeface="Liberation Sans"/>
              </a:rPr>
              <a:t>Income</a:t>
            </a:r>
            <a:endParaRPr lang="en-US" sz="2300" b="1" dirty="0">
              <a:effectLst>
                <a:outerShdw blurRad="38100" dist="38100" dir="2700000" algn="tl">
                  <a:srgbClr val="000000">
                    <a:alpha val="43137"/>
                  </a:srgbClr>
                </a:outerShdw>
              </a:effectLst>
              <a:latin typeface="Liberation Sans"/>
            </a:endParaRPr>
          </a:p>
        </p:txBody>
      </p:sp>
      <p:sp>
        <p:nvSpPr>
          <p:cNvPr id="32" name="Right Arrow 31"/>
          <p:cNvSpPr/>
          <p:nvPr/>
        </p:nvSpPr>
        <p:spPr bwMode="auto">
          <a:xfrm>
            <a:off x="2866030" y="5620832"/>
            <a:ext cx="533400" cy="533400"/>
          </a:xfrm>
          <a:prstGeom prst="rightArrow">
            <a:avLst/>
          </a:prstGeom>
          <a:solidFill>
            <a:srgbClr val="004D86"/>
          </a:solidFill>
          <a:ln w="12700" cap="sq"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3" name="Rounded Rectangle 32"/>
          <p:cNvSpPr/>
          <p:nvPr/>
        </p:nvSpPr>
        <p:spPr>
          <a:xfrm>
            <a:off x="609600" y="5553616"/>
            <a:ext cx="2286000" cy="685800"/>
          </a:xfrm>
          <a:prstGeom prst="roundRect">
            <a:avLst>
              <a:gd name="adj" fmla="val 10000"/>
            </a:avLst>
          </a:prstGeom>
          <a:solidFill>
            <a:srgbClr val="004D86"/>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tIns="0" anchor="ctr" anchorCtr="0"/>
          <a:lstStyle/>
          <a:p>
            <a:r>
              <a:rPr lang="en-US" sz="2300" b="1" dirty="0" smtClean="0">
                <a:effectLst>
                  <a:outerShdw blurRad="38100" dist="38100" dir="2700000" algn="tl">
                    <a:srgbClr val="000000">
                      <a:alpha val="43137"/>
                    </a:srgbClr>
                  </a:outerShdw>
                </a:effectLst>
                <a:latin typeface="Liberation Sans"/>
              </a:rPr>
              <a:t>Expenses</a:t>
            </a:r>
            <a:endParaRPr lang="en-US" sz="2300" b="1" dirty="0">
              <a:effectLst>
                <a:outerShdw blurRad="38100" dist="38100" dir="2700000" algn="tl">
                  <a:srgbClr val="000000">
                    <a:alpha val="43137"/>
                  </a:srgbClr>
                </a:outerShdw>
              </a:effectLst>
              <a:latin typeface="Liberation Sans"/>
            </a:endParaRPr>
          </a:p>
        </p:txBody>
      </p:sp>
      <p:sp>
        <p:nvSpPr>
          <p:cNvPr id="14"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a:t>
            </a:r>
            <a:r>
              <a:rPr lang="en-US" altLang="en-US" sz="1600" b="1" i="1" dirty="0" smtClean="0">
                <a:solidFill>
                  <a:schemeClr val="bg2"/>
                </a:solidFill>
                <a:latin typeface="Liberation Sans"/>
              </a:rPr>
              <a:t>5</a:t>
            </a:r>
            <a:endParaRPr lang="en-US" altLang="en-US" sz="1600" b="1" i="1" dirty="0">
              <a:solidFill>
                <a:schemeClr val="bg2"/>
              </a:solidFill>
              <a:latin typeface="Liberation Sans"/>
            </a:endParaRPr>
          </a:p>
        </p:txBody>
      </p:sp>
    </p:spTree>
    <p:extLst>
      <p:ext uri="{BB962C8B-B14F-4D97-AF65-F5344CB8AC3E}">
        <p14:creationId xmlns:p14="http://schemas.microsoft.com/office/powerpoint/2010/main" val="17951634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40" name="Rectangle 4"/>
          <p:cNvSpPr>
            <a:spLocks noChangeArrowheads="1"/>
          </p:cNvSpPr>
          <p:nvPr/>
        </p:nvSpPr>
        <p:spPr bwMode="auto">
          <a:xfrm>
            <a:off x="457200" y="1219200"/>
            <a:ext cx="8534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200" b="1" dirty="0">
                <a:solidFill>
                  <a:srgbClr val="800000"/>
                </a:solidFill>
                <a:latin typeface="Liberation Sans"/>
              </a:rPr>
              <a:t>Exercise 2-4:</a:t>
            </a:r>
            <a:r>
              <a:rPr lang="en-US" altLang="en-US" sz="2200" dirty="0">
                <a:latin typeface="Liberation Sans"/>
              </a:rPr>
              <a:t>  Identify the qualitative characteristic(s) to be used given the information provided.</a:t>
            </a:r>
          </a:p>
        </p:txBody>
      </p:sp>
      <p:sp>
        <p:nvSpPr>
          <p:cNvPr id="270341" name="Rectangle 5"/>
          <p:cNvSpPr>
            <a:spLocks noChangeArrowheads="1"/>
          </p:cNvSpPr>
          <p:nvPr/>
        </p:nvSpPr>
        <p:spPr bwMode="auto">
          <a:xfrm>
            <a:off x="381000" y="2133600"/>
            <a:ext cx="5105400" cy="41242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algn="l">
              <a:spcBef>
                <a:spcPct val="20000"/>
              </a:spcBef>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Arial" charset="0"/>
              </a:defRPr>
            </a:lvl1pPr>
            <a:lvl2pPr marL="571500" indent="-457200" algn="l">
              <a:spcBef>
                <a:spcPct val="20000"/>
              </a:spcBef>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Arial" charset="0"/>
              </a:defRPr>
            </a:lvl2pPr>
            <a:lvl3pPr marL="1409700" indent="-381000"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3pPr>
            <a:lvl4pPr marL="1752600" indent="-381000"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4pPr>
            <a:lvl5pPr marL="2209800" indent="-381000"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5pPr>
            <a:lvl6pPr marL="2667000" indent="-3810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6pPr>
            <a:lvl7pPr marL="3124200" indent="-3810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7pPr>
            <a:lvl8pPr marL="3581400" indent="-3810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8pPr>
            <a:lvl9pPr marL="4038600" indent="-3810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9pPr>
          </a:lstStyle>
          <a:p>
            <a:pPr lvl="1">
              <a:lnSpc>
                <a:spcPct val="110000"/>
              </a:lnSpc>
              <a:spcBef>
                <a:spcPct val="50000"/>
              </a:spcBef>
              <a:spcAft>
                <a:spcPct val="20000"/>
              </a:spcAft>
              <a:buClrTx/>
              <a:buSzTx/>
              <a:buFontTx/>
              <a:buAutoNum type="alphaLcParenBoth"/>
            </a:pPr>
            <a:r>
              <a:rPr lang="en-US" altLang="en-US" sz="2000" b="0" dirty="0">
                <a:effectLst/>
                <a:latin typeface="Liberation Sans"/>
              </a:rPr>
              <a:t>Qualitative characteristic being </a:t>
            </a:r>
            <a:r>
              <a:rPr lang="en-US" altLang="en-US" sz="2000" b="0" dirty="0" smtClean="0">
                <a:effectLst/>
                <a:latin typeface="Liberation Sans"/>
              </a:rPr>
              <a:t>displayed </a:t>
            </a:r>
            <a:r>
              <a:rPr lang="en-US" altLang="en-US" sz="2000" b="0" dirty="0">
                <a:effectLst/>
                <a:latin typeface="Liberation Sans"/>
              </a:rPr>
              <a:t>when companies in the same industry are using the same accounting principles.</a:t>
            </a:r>
          </a:p>
          <a:p>
            <a:pPr lvl="1">
              <a:lnSpc>
                <a:spcPct val="110000"/>
              </a:lnSpc>
              <a:spcBef>
                <a:spcPct val="50000"/>
              </a:spcBef>
              <a:spcAft>
                <a:spcPct val="20000"/>
              </a:spcAft>
              <a:buClrTx/>
              <a:buSzTx/>
              <a:buFontTx/>
              <a:buAutoNum type="alphaLcParenBoth"/>
            </a:pPr>
            <a:r>
              <a:rPr lang="en-US" altLang="en-US" sz="2000" b="0" dirty="0">
                <a:effectLst/>
                <a:latin typeface="Liberation Sans"/>
              </a:rPr>
              <a:t>Quality of information that confirms users’ earlier expectations.</a:t>
            </a:r>
          </a:p>
          <a:p>
            <a:pPr lvl="1">
              <a:lnSpc>
                <a:spcPct val="110000"/>
              </a:lnSpc>
              <a:spcBef>
                <a:spcPct val="50000"/>
              </a:spcBef>
              <a:spcAft>
                <a:spcPct val="20000"/>
              </a:spcAft>
              <a:buClrTx/>
              <a:buSzTx/>
              <a:buFontTx/>
              <a:buAutoNum type="alphaLcParenBoth"/>
            </a:pPr>
            <a:r>
              <a:rPr lang="en-US" altLang="en-US" sz="2000" b="0" dirty="0">
                <a:effectLst/>
                <a:latin typeface="Liberation Sans"/>
              </a:rPr>
              <a:t>Imperative for providing comparisons of a company from period to period.</a:t>
            </a:r>
          </a:p>
          <a:p>
            <a:pPr lvl="1">
              <a:lnSpc>
                <a:spcPct val="110000"/>
              </a:lnSpc>
              <a:spcBef>
                <a:spcPct val="50000"/>
              </a:spcBef>
              <a:spcAft>
                <a:spcPct val="20000"/>
              </a:spcAft>
              <a:buClrTx/>
              <a:buSzTx/>
              <a:buFontTx/>
              <a:buAutoNum type="alphaLcParenBoth"/>
            </a:pPr>
            <a:r>
              <a:rPr lang="en-US" altLang="en-US" sz="2000" b="0" dirty="0">
                <a:effectLst/>
                <a:latin typeface="Liberation Sans"/>
              </a:rPr>
              <a:t>Ignores the economic consequences of a standard or rule.</a:t>
            </a:r>
          </a:p>
        </p:txBody>
      </p:sp>
      <p:sp>
        <p:nvSpPr>
          <p:cNvPr id="270349" name="Rectangle 13"/>
          <p:cNvSpPr>
            <a:spLocks noChangeArrowheads="1"/>
          </p:cNvSpPr>
          <p:nvPr/>
        </p:nvSpPr>
        <p:spPr bwMode="auto">
          <a:xfrm>
            <a:off x="6019800" y="1676400"/>
            <a:ext cx="2590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200" b="1" dirty="0">
                <a:solidFill>
                  <a:srgbClr val="800000"/>
                </a:solidFill>
                <a:latin typeface="Liberation Sans"/>
              </a:rPr>
              <a:t>Characteristics</a:t>
            </a:r>
          </a:p>
        </p:txBody>
      </p:sp>
      <p:sp>
        <p:nvSpPr>
          <p:cNvPr id="270351" name="Line 15"/>
          <p:cNvSpPr>
            <a:spLocks noChangeShapeType="1"/>
          </p:cNvSpPr>
          <p:nvPr/>
        </p:nvSpPr>
        <p:spPr bwMode="auto">
          <a:xfrm>
            <a:off x="6019800" y="2057400"/>
            <a:ext cx="2895600" cy="0"/>
          </a:xfrm>
          <a:prstGeom prst="line">
            <a:avLst/>
          </a:prstGeom>
          <a:noFill/>
          <a:ln w="28575" cap="sq">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70358" name="Rectangle 22"/>
          <p:cNvSpPr>
            <a:spLocks noChangeArrowheads="1"/>
          </p:cNvSpPr>
          <p:nvPr/>
        </p:nvSpPr>
        <p:spPr bwMode="auto">
          <a:xfrm>
            <a:off x="5943600" y="2047875"/>
            <a:ext cx="2971800" cy="4339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Arial" charset="0"/>
              </a:defRPr>
            </a:lvl1pPr>
            <a:lvl2pPr marL="568325" indent="-454025" algn="l">
              <a:spcBef>
                <a:spcPct val="20000"/>
              </a:spcBef>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Arial" charset="0"/>
              </a:defRPr>
            </a:lvl2pPr>
            <a:lvl3pPr marL="1028700"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3pPr>
            <a:lvl4pPr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4pPr>
            <a:lvl5pPr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5pPr>
            <a:lvl6pPr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6pPr>
            <a:lvl7pPr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7pPr>
            <a:lvl8pPr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8pPr>
            <a:lvl9pPr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9pPr>
          </a:lstStyle>
          <a:p>
            <a:pPr lvl="1">
              <a:lnSpc>
                <a:spcPct val="120000"/>
              </a:lnSpc>
              <a:spcBef>
                <a:spcPct val="0"/>
              </a:spcBef>
              <a:spcAft>
                <a:spcPct val="20000"/>
              </a:spcAft>
              <a:buClrTx/>
              <a:buSzPct val="80000"/>
              <a:buFontTx/>
              <a:buNone/>
            </a:pPr>
            <a:r>
              <a:rPr lang="en-US" altLang="en-US" sz="2000" b="0" dirty="0">
                <a:effectLst/>
                <a:latin typeface="Liberation Sans"/>
              </a:rPr>
              <a:t>Relevance</a:t>
            </a:r>
          </a:p>
          <a:p>
            <a:pPr lvl="1">
              <a:lnSpc>
                <a:spcPct val="120000"/>
              </a:lnSpc>
              <a:spcBef>
                <a:spcPct val="0"/>
              </a:spcBef>
              <a:spcAft>
                <a:spcPct val="20000"/>
              </a:spcAft>
              <a:buClrTx/>
              <a:buSzPct val="80000"/>
              <a:buFontTx/>
              <a:buNone/>
            </a:pPr>
            <a:r>
              <a:rPr lang="en-US" altLang="en-US" sz="2000" b="0" dirty="0">
                <a:effectLst/>
                <a:latin typeface="Liberation Sans"/>
              </a:rPr>
              <a:t>Faithful representation</a:t>
            </a:r>
          </a:p>
          <a:p>
            <a:pPr lvl="1">
              <a:lnSpc>
                <a:spcPct val="120000"/>
              </a:lnSpc>
              <a:spcBef>
                <a:spcPct val="0"/>
              </a:spcBef>
              <a:spcAft>
                <a:spcPct val="20000"/>
              </a:spcAft>
              <a:buClrTx/>
              <a:buSzPct val="80000"/>
              <a:buFontTx/>
              <a:buNone/>
            </a:pPr>
            <a:r>
              <a:rPr lang="en-US" altLang="en-US" sz="2000" b="0" dirty="0">
                <a:effectLst/>
                <a:latin typeface="Liberation Sans"/>
              </a:rPr>
              <a:t>Predictive value</a:t>
            </a:r>
          </a:p>
          <a:p>
            <a:pPr lvl="1">
              <a:lnSpc>
                <a:spcPct val="120000"/>
              </a:lnSpc>
              <a:spcBef>
                <a:spcPct val="0"/>
              </a:spcBef>
              <a:spcAft>
                <a:spcPct val="20000"/>
              </a:spcAft>
              <a:buClrTx/>
              <a:buSzPct val="80000"/>
              <a:buFontTx/>
              <a:buNone/>
            </a:pPr>
            <a:r>
              <a:rPr lang="en-US" altLang="en-US" sz="2000" b="0" dirty="0">
                <a:effectLst/>
                <a:latin typeface="Liberation Sans"/>
              </a:rPr>
              <a:t>Confirmatory value</a:t>
            </a:r>
          </a:p>
          <a:p>
            <a:pPr lvl="1">
              <a:lnSpc>
                <a:spcPct val="120000"/>
              </a:lnSpc>
              <a:spcBef>
                <a:spcPct val="0"/>
              </a:spcBef>
              <a:spcAft>
                <a:spcPct val="20000"/>
              </a:spcAft>
              <a:buClrTx/>
              <a:buSzPct val="80000"/>
              <a:buFontTx/>
              <a:buNone/>
            </a:pPr>
            <a:r>
              <a:rPr lang="en-US" altLang="en-US" sz="2000" b="0" dirty="0">
                <a:effectLst/>
                <a:latin typeface="Liberation Sans"/>
              </a:rPr>
              <a:t>Neutrality</a:t>
            </a:r>
          </a:p>
          <a:p>
            <a:pPr lvl="1">
              <a:lnSpc>
                <a:spcPct val="120000"/>
              </a:lnSpc>
              <a:spcBef>
                <a:spcPct val="0"/>
              </a:spcBef>
              <a:spcAft>
                <a:spcPct val="20000"/>
              </a:spcAft>
              <a:buClrTx/>
              <a:buSzPct val="80000"/>
              <a:buFontTx/>
              <a:buNone/>
            </a:pPr>
            <a:r>
              <a:rPr lang="en-US" altLang="en-US" sz="2000" b="0" dirty="0" smtClean="0">
                <a:effectLst/>
                <a:latin typeface="Liberation Sans"/>
              </a:rPr>
              <a:t>Materiality</a:t>
            </a:r>
            <a:endParaRPr lang="en-US" altLang="en-US" sz="2000" b="0" dirty="0">
              <a:effectLst/>
              <a:latin typeface="Liberation Sans"/>
            </a:endParaRPr>
          </a:p>
          <a:p>
            <a:pPr lvl="1">
              <a:lnSpc>
                <a:spcPct val="120000"/>
              </a:lnSpc>
              <a:spcBef>
                <a:spcPct val="0"/>
              </a:spcBef>
              <a:spcAft>
                <a:spcPct val="20000"/>
              </a:spcAft>
              <a:buClrTx/>
              <a:buSzPct val="80000"/>
              <a:buFontTx/>
              <a:buNone/>
            </a:pPr>
            <a:r>
              <a:rPr lang="en-US" altLang="en-US" sz="2000" b="0" dirty="0">
                <a:effectLst/>
                <a:latin typeface="Liberation Sans"/>
              </a:rPr>
              <a:t>Timeliness </a:t>
            </a:r>
          </a:p>
          <a:p>
            <a:pPr lvl="1">
              <a:lnSpc>
                <a:spcPct val="120000"/>
              </a:lnSpc>
              <a:spcBef>
                <a:spcPct val="0"/>
              </a:spcBef>
              <a:spcAft>
                <a:spcPct val="20000"/>
              </a:spcAft>
              <a:buClrTx/>
              <a:buSzPct val="80000"/>
              <a:buFontTx/>
              <a:buNone/>
            </a:pPr>
            <a:r>
              <a:rPr lang="en-US" altLang="en-US" sz="2000" b="0" dirty="0">
                <a:effectLst/>
                <a:latin typeface="Liberation Sans"/>
              </a:rPr>
              <a:t>Verifiability</a:t>
            </a:r>
          </a:p>
          <a:p>
            <a:pPr lvl="1">
              <a:lnSpc>
                <a:spcPct val="120000"/>
              </a:lnSpc>
              <a:spcBef>
                <a:spcPct val="0"/>
              </a:spcBef>
              <a:spcAft>
                <a:spcPct val="20000"/>
              </a:spcAft>
              <a:buClrTx/>
              <a:buSzPct val="80000"/>
              <a:buFontTx/>
              <a:buNone/>
            </a:pPr>
            <a:r>
              <a:rPr lang="en-US" altLang="en-US" sz="2000" b="0" dirty="0">
                <a:effectLst/>
                <a:latin typeface="Liberation Sans"/>
              </a:rPr>
              <a:t>Understandability</a:t>
            </a:r>
          </a:p>
          <a:p>
            <a:pPr lvl="1">
              <a:lnSpc>
                <a:spcPct val="120000"/>
              </a:lnSpc>
              <a:spcBef>
                <a:spcPct val="0"/>
              </a:spcBef>
              <a:spcAft>
                <a:spcPct val="20000"/>
              </a:spcAft>
              <a:buClrTx/>
              <a:buSzPct val="80000"/>
              <a:buFontTx/>
              <a:buNone/>
            </a:pPr>
            <a:r>
              <a:rPr lang="en-US" altLang="en-US" sz="2000" b="0" dirty="0">
                <a:effectLst/>
                <a:latin typeface="Liberation Sans"/>
              </a:rPr>
              <a:t>Comparability</a:t>
            </a:r>
          </a:p>
        </p:txBody>
      </p:sp>
      <p:sp>
        <p:nvSpPr>
          <p:cNvPr id="270359" name="Line 23"/>
          <p:cNvSpPr>
            <a:spLocks noChangeShapeType="1"/>
          </p:cNvSpPr>
          <p:nvPr/>
        </p:nvSpPr>
        <p:spPr bwMode="auto">
          <a:xfrm>
            <a:off x="4953000" y="3200400"/>
            <a:ext cx="1066800" cy="2895600"/>
          </a:xfrm>
          <a:prstGeom prst="line">
            <a:avLst/>
          </a:prstGeom>
          <a:noFill/>
          <a:ln w="28575" cap="sq">
            <a:solidFill>
              <a:srgbClr val="8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70361" name="Line 25"/>
          <p:cNvSpPr>
            <a:spLocks noChangeShapeType="1"/>
          </p:cNvSpPr>
          <p:nvPr/>
        </p:nvSpPr>
        <p:spPr bwMode="auto">
          <a:xfrm>
            <a:off x="5105400" y="5105400"/>
            <a:ext cx="914400" cy="990600"/>
          </a:xfrm>
          <a:prstGeom prst="line">
            <a:avLst/>
          </a:prstGeom>
          <a:noFill/>
          <a:ln w="28575" cap="sq">
            <a:solidFill>
              <a:srgbClr val="8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70362" name="Line 26"/>
          <p:cNvSpPr>
            <a:spLocks noChangeShapeType="1"/>
          </p:cNvSpPr>
          <p:nvPr/>
        </p:nvSpPr>
        <p:spPr bwMode="auto">
          <a:xfrm flipV="1">
            <a:off x="5029200" y="3581400"/>
            <a:ext cx="990600" cy="381000"/>
          </a:xfrm>
          <a:prstGeom prst="line">
            <a:avLst/>
          </a:prstGeom>
          <a:noFill/>
          <a:ln w="28575" cap="sq">
            <a:solidFill>
              <a:srgbClr val="8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70363" name="Line 27"/>
          <p:cNvSpPr>
            <a:spLocks noChangeShapeType="1"/>
          </p:cNvSpPr>
          <p:nvPr/>
        </p:nvSpPr>
        <p:spPr bwMode="auto">
          <a:xfrm flipV="1">
            <a:off x="5257800" y="4114800"/>
            <a:ext cx="762000" cy="1524000"/>
          </a:xfrm>
          <a:prstGeom prst="line">
            <a:avLst/>
          </a:prstGeom>
          <a:noFill/>
          <a:ln w="28575" cap="sq">
            <a:solidFill>
              <a:srgbClr val="8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a:t>
            </a:r>
            <a:r>
              <a:rPr lang="en-US" altLang="en-US" sz="1600" b="1" i="1" dirty="0" smtClean="0">
                <a:solidFill>
                  <a:schemeClr val="bg2"/>
                </a:solidFill>
                <a:latin typeface="Liberation Sans"/>
              </a:rPr>
              <a:t>5</a:t>
            </a:r>
            <a:endParaRPr lang="en-US" altLang="en-US" sz="1600" b="1" i="1" dirty="0">
              <a:solidFill>
                <a:schemeClr val="bg2"/>
              </a:solidFill>
              <a:latin typeface="Liberation Sans"/>
            </a:endParaRPr>
          </a:p>
        </p:txBody>
      </p:sp>
      <p:sp>
        <p:nvSpPr>
          <p:cNvPr id="15" name="Rectangle 10"/>
          <p:cNvSpPr txBox="1">
            <a:spLocks noChangeArrowheads="1"/>
          </p:cNvSpPr>
          <p:nvPr/>
        </p:nvSpPr>
        <p:spPr bwMode="auto">
          <a:xfrm>
            <a:off x="533400" y="381000"/>
            <a:ext cx="8229600" cy="560387"/>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200" kern="1200" dirty="0" smtClean="0">
                <a:solidFill>
                  <a:srgbClr val="0000E2"/>
                </a:solidFill>
                <a:effectLst/>
                <a:latin typeface="Liberation Sans"/>
                <a:ea typeface="+mn-ea"/>
                <a:cs typeface="+mn-cs"/>
              </a:rPr>
              <a:t>SECOND LEVEL: BASIC ELEMENTS</a:t>
            </a:r>
            <a:endParaRPr lang="en-US" altLang="en-US" sz="3200" kern="1200" dirty="0">
              <a:solidFill>
                <a:srgbClr val="0000E2"/>
              </a:solidFill>
              <a:effectLst/>
              <a:latin typeface="Liberation Sans"/>
              <a:ea typeface="+mn-ea"/>
              <a:cs typeface="+mn-cs"/>
            </a:endParaRPr>
          </a:p>
        </p:txBody>
      </p:sp>
      <p:sp>
        <p:nvSpPr>
          <p:cNvPr id="1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0359"/>
                                        </p:tgtEl>
                                        <p:attrNameLst>
                                          <p:attrName>style.visibility</p:attrName>
                                        </p:attrNameLst>
                                      </p:cBhvr>
                                      <p:to>
                                        <p:strVal val="visible"/>
                                      </p:to>
                                    </p:set>
                                    <p:animEffect transition="in" filter="wipe(left)">
                                      <p:cBhvr>
                                        <p:cTn id="7" dur="500"/>
                                        <p:tgtEl>
                                          <p:spTgt spid="270359"/>
                                        </p:tgtEl>
                                      </p:cBhvr>
                                    </p:animEffect>
                                  </p:childTnLst>
                                  <p:subTnLst>
                                    <p:set>
                                      <p:cBhvr override="childStyle">
                                        <p:cTn dur="1" fill="hold" display="0" masterRel="nextClick" afterEffect="1"/>
                                        <p:tgtEl>
                                          <p:spTgt spid="270359"/>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0362"/>
                                        </p:tgtEl>
                                        <p:attrNameLst>
                                          <p:attrName>style.visibility</p:attrName>
                                        </p:attrNameLst>
                                      </p:cBhvr>
                                      <p:to>
                                        <p:strVal val="visible"/>
                                      </p:to>
                                    </p:set>
                                    <p:animEffect transition="in" filter="wipe(left)">
                                      <p:cBhvr>
                                        <p:cTn id="12" dur="500"/>
                                        <p:tgtEl>
                                          <p:spTgt spid="270362"/>
                                        </p:tgtEl>
                                      </p:cBhvr>
                                    </p:animEffect>
                                  </p:childTnLst>
                                  <p:subTnLst>
                                    <p:set>
                                      <p:cBhvr override="childStyle">
                                        <p:cTn dur="1" fill="hold" display="0" masterRel="nextClick" afterEffect="1"/>
                                        <p:tgtEl>
                                          <p:spTgt spid="270362"/>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0361"/>
                                        </p:tgtEl>
                                        <p:attrNameLst>
                                          <p:attrName>style.visibility</p:attrName>
                                        </p:attrNameLst>
                                      </p:cBhvr>
                                      <p:to>
                                        <p:strVal val="visible"/>
                                      </p:to>
                                    </p:set>
                                    <p:animEffect transition="in" filter="wipe(left)">
                                      <p:cBhvr>
                                        <p:cTn id="17" dur="500"/>
                                        <p:tgtEl>
                                          <p:spTgt spid="270361"/>
                                        </p:tgtEl>
                                      </p:cBhvr>
                                    </p:animEffect>
                                  </p:childTnLst>
                                  <p:subTnLst>
                                    <p:set>
                                      <p:cBhvr override="childStyle">
                                        <p:cTn dur="1" fill="hold" display="0" masterRel="nextClick" afterEffect="1"/>
                                        <p:tgtEl>
                                          <p:spTgt spid="270361"/>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0363"/>
                                        </p:tgtEl>
                                        <p:attrNameLst>
                                          <p:attrName>style.visibility</p:attrName>
                                        </p:attrNameLst>
                                      </p:cBhvr>
                                      <p:to>
                                        <p:strVal val="visible"/>
                                      </p:to>
                                    </p:set>
                                    <p:animEffect transition="in" filter="wipe(left)">
                                      <p:cBhvr>
                                        <p:cTn id="22" dur="500"/>
                                        <p:tgtEl>
                                          <p:spTgt spid="270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59" grpId="0" animBg="1"/>
      <p:bldP spid="270361" grpId="0" animBg="1"/>
      <p:bldP spid="270362" grpId="0" animBg="1"/>
      <p:bldP spid="27036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5" name="Rectangle 3"/>
          <p:cNvSpPr>
            <a:spLocks noChangeArrowheads="1"/>
          </p:cNvSpPr>
          <p:nvPr/>
        </p:nvSpPr>
        <p:spPr bwMode="auto">
          <a:xfrm>
            <a:off x="457200" y="1219200"/>
            <a:ext cx="8534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200" b="1" dirty="0">
                <a:solidFill>
                  <a:srgbClr val="800000"/>
                </a:solidFill>
                <a:latin typeface="Liberation Sans"/>
              </a:rPr>
              <a:t>Exercise 2-4:</a:t>
            </a:r>
            <a:r>
              <a:rPr lang="en-US" altLang="en-US" sz="2200" dirty="0">
                <a:latin typeface="Liberation Sans"/>
              </a:rPr>
              <a:t>  Identify the qualitative characteristic(s) to be used given the information provided.</a:t>
            </a:r>
          </a:p>
        </p:txBody>
      </p:sp>
      <p:sp>
        <p:nvSpPr>
          <p:cNvPr id="320516" name="Rectangle 4"/>
          <p:cNvSpPr>
            <a:spLocks noChangeArrowheads="1"/>
          </p:cNvSpPr>
          <p:nvPr/>
        </p:nvSpPr>
        <p:spPr bwMode="auto">
          <a:xfrm>
            <a:off x="381000" y="2133600"/>
            <a:ext cx="5105400" cy="4462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algn="l">
              <a:spcBef>
                <a:spcPct val="20000"/>
              </a:spcBef>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Arial" charset="0"/>
              </a:defRPr>
            </a:lvl1pPr>
            <a:lvl2pPr marL="571500" indent="-457200" algn="l">
              <a:spcBef>
                <a:spcPct val="20000"/>
              </a:spcBef>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Arial" charset="0"/>
              </a:defRPr>
            </a:lvl2pPr>
            <a:lvl3pPr marL="1409700" indent="-381000"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3pPr>
            <a:lvl4pPr marL="1752600" indent="-381000"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4pPr>
            <a:lvl5pPr marL="2209800" indent="-381000"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5pPr>
            <a:lvl6pPr marL="2667000" indent="-3810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6pPr>
            <a:lvl7pPr marL="3124200" indent="-3810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7pPr>
            <a:lvl8pPr marL="3581400" indent="-3810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8pPr>
            <a:lvl9pPr marL="4038600" indent="-3810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9pPr>
          </a:lstStyle>
          <a:p>
            <a:pPr lvl="1">
              <a:lnSpc>
                <a:spcPct val="110000"/>
              </a:lnSpc>
              <a:spcBef>
                <a:spcPct val="50000"/>
              </a:spcBef>
              <a:spcAft>
                <a:spcPct val="20000"/>
              </a:spcAft>
              <a:buClrTx/>
              <a:buSzTx/>
              <a:buFontTx/>
              <a:buAutoNum type="alphaLcParenBoth" startAt="5"/>
            </a:pPr>
            <a:r>
              <a:rPr lang="en-US" altLang="en-US" sz="2000" b="0" dirty="0">
                <a:effectLst/>
                <a:latin typeface="Liberation Sans"/>
              </a:rPr>
              <a:t>Requires a high degree of consensus among individuals on a given measurement.</a:t>
            </a:r>
          </a:p>
          <a:p>
            <a:pPr lvl="1">
              <a:lnSpc>
                <a:spcPct val="110000"/>
              </a:lnSpc>
              <a:spcBef>
                <a:spcPct val="50000"/>
              </a:spcBef>
              <a:spcAft>
                <a:spcPct val="20000"/>
              </a:spcAft>
              <a:buClrTx/>
              <a:buSzTx/>
              <a:buFontTx/>
              <a:buAutoNum type="alphaLcParenBoth" startAt="5"/>
            </a:pPr>
            <a:r>
              <a:rPr lang="en-US" altLang="en-US" sz="2000" b="0" dirty="0">
                <a:effectLst/>
                <a:latin typeface="Liberation Sans"/>
              </a:rPr>
              <a:t>Predictive value is an ingredient of this fundamental quality of information.</a:t>
            </a:r>
          </a:p>
          <a:p>
            <a:pPr lvl="1">
              <a:lnSpc>
                <a:spcPct val="110000"/>
              </a:lnSpc>
              <a:spcBef>
                <a:spcPct val="50000"/>
              </a:spcBef>
              <a:spcAft>
                <a:spcPct val="20000"/>
              </a:spcAft>
              <a:buClrTx/>
              <a:buSzTx/>
              <a:buFontTx/>
              <a:buAutoNum type="alphaLcParenBoth" startAt="5"/>
            </a:pPr>
            <a:r>
              <a:rPr lang="en-US" altLang="en-US" sz="2000" b="0" dirty="0" smtClean="0">
                <a:effectLst/>
                <a:latin typeface="Liberation Sans"/>
              </a:rPr>
              <a:t>Four qualitative </a:t>
            </a:r>
            <a:r>
              <a:rPr lang="en-US" altLang="en-US" sz="2000" b="0" dirty="0">
                <a:effectLst/>
                <a:latin typeface="Liberation Sans"/>
              </a:rPr>
              <a:t>characteristics that enhance both relevance and faithful representation</a:t>
            </a:r>
            <a:r>
              <a:rPr lang="en-US" altLang="en-US" sz="2000" b="0" dirty="0" smtClean="0">
                <a:effectLst/>
                <a:latin typeface="Liberation Sans"/>
              </a:rPr>
              <a:t>.</a:t>
            </a:r>
          </a:p>
          <a:p>
            <a:pPr lvl="1">
              <a:lnSpc>
                <a:spcPct val="110000"/>
              </a:lnSpc>
              <a:spcBef>
                <a:spcPct val="50000"/>
              </a:spcBef>
              <a:spcAft>
                <a:spcPct val="20000"/>
              </a:spcAft>
              <a:buClrTx/>
              <a:buSzTx/>
              <a:buFontTx/>
              <a:buAutoNum type="alphaLcParenBoth" startAt="5"/>
            </a:pPr>
            <a:r>
              <a:rPr lang="en-US" sz="2000" b="0" dirty="0" smtClean="0">
                <a:effectLst/>
                <a:latin typeface="Liberation Sans"/>
              </a:rPr>
              <a:t>An item is not reported because its effect on income would not change a decision.</a:t>
            </a:r>
          </a:p>
        </p:txBody>
      </p:sp>
      <p:sp>
        <p:nvSpPr>
          <p:cNvPr id="320518" name="Rectangle 6"/>
          <p:cNvSpPr>
            <a:spLocks noChangeArrowheads="1"/>
          </p:cNvSpPr>
          <p:nvPr/>
        </p:nvSpPr>
        <p:spPr bwMode="auto">
          <a:xfrm>
            <a:off x="6019800" y="1676400"/>
            <a:ext cx="2590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200" b="1" dirty="0">
                <a:solidFill>
                  <a:srgbClr val="800000"/>
                </a:solidFill>
                <a:latin typeface="Liberation Sans"/>
              </a:rPr>
              <a:t>Characteristics</a:t>
            </a:r>
          </a:p>
        </p:txBody>
      </p:sp>
      <p:sp>
        <p:nvSpPr>
          <p:cNvPr id="320519" name="Line 7"/>
          <p:cNvSpPr>
            <a:spLocks noChangeShapeType="1"/>
          </p:cNvSpPr>
          <p:nvPr/>
        </p:nvSpPr>
        <p:spPr bwMode="auto">
          <a:xfrm>
            <a:off x="6019800" y="2057400"/>
            <a:ext cx="2895600" cy="0"/>
          </a:xfrm>
          <a:prstGeom prst="line">
            <a:avLst/>
          </a:prstGeom>
          <a:noFill/>
          <a:ln w="28575" cap="sq">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20520" name="Rectangle 8"/>
          <p:cNvSpPr>
            <a:spLocks noChangeArrowheads="1"/>
          </p:cNvSpPr>
          <p:nvPr/>
        </p:nvSpPr>
        <p:spPr bwMode="auto">
          <a:xfrm>
            <a:off x="5943600" y="2047875"/>
            <a:ext cx="2971800" cy="4339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Arial" charset="0"/>
              </a:defRPr>
            </a:lvl1pPr>
            <a:lvl2pPr marL="568325" indent="-454025" algn="l">
              <a:spcBef>
                <a:spcPct val="20000"/>
              </a:spcBef>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Arial" charset="0"/>
              </a:defRPr>
            </a:lvl2pPr>
            <a:lvl3pPr marL="1028700"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3pPr>
            <a:lvl4pPr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4pPr>
            <a:lvl5pPr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5pPr>
            <a:lvl6pPr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6pPr>
            <a:lvl7pPr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7pPr>
            <a:lvl8pPr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8pPr>
            <a:lvl9pPr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9pPr>
          </a:lstStyle>
          <a:p>
            <a:pPr lvl="1">
              <a:lnSpc>
                <a:spcPct val="120000"/>
              </a:lnSpc>
              <a:spcBef>
                <a:spcPct val="0"/>
              </a:spcBef>
              <a:spcAft>
                <a:spcPct val="20000"/>
              </a:spcAft>
              <a:buClrTx/>
              <a:buSzPct val="80000"/>
              <a:buFontTx/>
              <a:buNone/>
            </a:pPr>
            <a:r>
              <a:rPr lang="en-US" altLang="en-US" sz="2000" b="0" dirty="0">
                <a:effectLst/>
                <a:latin typeface="Liberation Sans"/>
              </a:rPr>
              <a:t>Relevance</a:t>
            </a:r>
          </a:p>
          <a:p>
            <a:pPr lvl="1">
              <a:lnSpc>
                <a:spcPct val="120000"/>
              </a:lnSpc>
              <a:spcBef>
                <a:spcPct val="0"/>
              </a:spcBef>
              <a:spcAft>
                <a:spcPct val="20000"/>
              </a:spcAft>
              <a:buClrTx/>
              <a:buSzPct val="80000"/>
              <a:buFontTx/>
              <a:buNone/>
            </a:pPr>
            <a:r>
              <a:rPr lang="en-US" altLang="en-US" sz="2000" b="0" dirty="0">
                <a:effectLst/>
                <a:latin typeface="Liberation Sans"/>
              </a:rPr>
              <a:t>Faithful representation</a:t>
            </a:r>
          </a:p>
          <a:p>
            <a:pPr lvl="1">
              <a:lnSpc>
                <a:spcPct val="120000"/>
              </a:lnSpc>
              <a:spcBef>
                <a:spcPct val="0"/>
              </a:spcBef>
              <a:spcAft>
                <a:spcPct val="20000"/>
              </a:spcAft>
              <a:buClrTx/>
              <a:buSzPct val="80000"/>
              <a:buFontTx/>
              <a:buNone/>
            </a:pPr>
            <a:r>
              <a:rPr lang="en-US" altLang="en-US" sz="2000" b="0" dirty="0">
                <a:effectLst/>
                <a:latin typeface="Liberation Sans"/>
              </a:rPr>
              <a:t>Predictive value</a:t>
            </a:r>
          </a:p>
          <a:p>
            <a:pPr lvl="1">
              <a:lnSpc>
                <a:spcPct val="120000"/>
              </a:lnSpc>
              <a:spcBef>
                <a:spcPct val="0"/>
              </a:spcBef>
              <a:spcAft>
                <a:spcPct val="20000"/>
              </a:spcAft>
              <a:buClrTx/>
              <a:buSzPct val="80000"/>
              <a:buFontTx/>
              <a:buNone/>
            </a:pPr>
            <a:r>
              <a:rPr lang="en-US" altLang="en-US" sz="2000" b="0" dirty="0">
                <a:effectLst/>
                <a:latin typeface="Liberation Sans"/>
              </a:rPr>
              <a:t>Confirmatory value</a:t>
            </a:r>
          </a:p>
          <a:p>
            <a:pPr lvl="1">
              <a:lnSpc>
                <a:spcPct val="120000"/>
              </a:lnSpc>
              <a:spcBef>
                <a:spcPct val="0"/>
              </a:spcBef>
              <a:spcAft>
                <a:spcPct val="20000"/>
              </a:spcAft>
              <a:buClrTx/>
              <a:buSzPct val="80000"/>
              <a:buFontTx/>
              <a:buNone/>
            </a:pPr>
            <a:r>
              <a:rPr lang="en-US" altLang="en-US" sz="2000" b="0" dirty="0">
                <a:effectLst/>
                <a:latin typeface="Liberation Sans"/>
              </a:rPr>
              <a:t>Neutrality</a:t>
            </a:r>
          </a:p>
          <a:p>
            <a:pPr lvl="1">
              <a:lnSpc>
                <a:spcPct val="120000"/>
              </a:lnSpc>
              <a:spcBef>
                <a:spcPct val="0"/>
              </a:spcBef>
              <a:spcAft>
                <a:spcPct val="20000"/>
              </a:spcAft>
              <a:buClrTx/>
              <a:buSzPct val="80000"/>
              <a:buFontTx/>
              <a:buNone/>
            </a:pPr>
            <a:r>
              <a:rPr lang="en-US" altLang="en-US" sz="2000" b="0" dirty="0" smtClean="0">
                <a:effectLst/>
                <a:latin typeface="Liberation Sans"/>
              </a:rPr>
              <a:t>Materiality</a:t>
            </a:r>
            <a:endParaRPr lang="en-US" altLang="en-US" sz="2000" b="0" dirty="0">
              <a:effectLst/>
              <a:latin typeface="Liberation Sans"/>
            </a:endParaRPr>
          </a:p>
          <a:p>
            <a:pPr lvl="1">
              <a:lnSpc>
                <a:spcPct val="120000"/>
              </a:lnSpc>
              <a:spcBef>
                <a:spcPct val="0"/>
              </a:spcBef>
              <a:spcAft>
                <a:spcPct val="20000"/>
              </a:spcAft>
              <a:buClrTx/>
              <a:buSzPct val="80000"/>
              <a:buFontTx/>
              <a:buNone/>
            </a:pPr>
            <a:r>
              <a:rPr lang="en-US" altLang="en-US" sz="2000" b="0" dirty="0">
                <a:effectLst/>
                <a:latin typeface="Liberation Sans"/>
              </a:rPr>
              <a:t>Timeliness </a:t>
            </a:r>
          </a:p>
          <a:p>
            <a:pPr lvl="1">
              <a:lnSpc>
                <a:spcPct val="120000"/>
              </a:lnSpc>
              <a:spcBef>
                <a:spcPct val="0"/>
              </a:spcBef>
              <a:spcAft>
                <a:spcPct val="20000"/>
              </a:spcAft>
              <a:buClrTx/>
              <a:buSzPct val="80000"/>
              <a:buFontTx/>
              <a:buNone/>
            </a:pPr>
            <a:r>
              <a:rPr lang="en-US" altLang="en-US" sz="2000" b="0" dirty="0">
                <a:effectLst/>
                <a:latin typeface="Liberation Sans"/>
              </a:rPr>
              <a:t>Verifiability</a:t>
            </a:r>
          </a:p>
          <a:p>
            <a:pPr lvl="1">
              <a:lnSpc>
                <a:spcPct val="120000"/>
              </a:lnSpc>
              <a:spcBef>
                <a:spcPct val="0"/>
              </a:spcBef>
              <a:spcAft>
                <a:spcPct val="20000"/>
              </a:spcAft>
              <a:buClrTx/>
              <a:buSzPct val="80000"/>
              <a:buFontTx/>
              <a:buNone/>
            </a:pPr>
            <a:r>
              <a:rPr lang="en-US" altLang="en-US" sz="2000" b="0" dirty="0">
                <a:effectLst/>
                <a:latin typeface="Liberation Sans"/>
              </a:rPr>
              <a:t>Understandability</a:t>
            </a:r>
          </a:p>
          <a:p>
            <a:pPr lvl="1">
              <a:lnSpc>
                <a:spcPct val="120000"/>
              </a:lnSpc>
              <a:spcBef>
                <a:spcPct val="0"/>
              </a:spcBef>
              <a:spcAft>
                <a:spcPct val="20000"/>
              </a:spcAft>
              <a:buClrTx/>
              <a:buSzPct val="80000"/>
              <a:buFontTx/>
              <a:buNone/>
            </a:pPr>
            <a:r>
              <a:rPr lang="en-US" altLang="en-US" sz="2000" b="0" dirty="0">
                <a:effectLst/>
                <a:latin typeface="Liberation Sans"/>
              </a:rPr>
              <a:t>Comparability</a:t>
            </a:r>
          </a:p>
        </p:txBody>
      </p:sp>
      <p:sp>
        <p:nvSpPr>
          <p:cNvPr id="320521" name="Line 9"/>
          <p:cNvSpPr>
            <a:spLocks noChangeShapeType="1"/>
          </p:cNvSpPr>
          <p:nvPr/>
        </p:nvSpPr>
        <p:spPr bwMode="auto">
          <a:xfrm>
            <a:off x="5334000" y="2514600"/>
            <a:ext cx="762000" cy="2667000"/>
          </a:xfrm>
          <a:prstGeom prst="line">
            <a:avLst/>
          </a:prstGeom>
          <a:noFill/>
          <a:ln w="28575" cap="sq">
            <a:solidFill>
              <a:srgbClr val="8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20522" name="Line 10"/>
          <p:cNvSpPr>
            <a:spLocks noChangeShapeType="1"/>
          </p:cNvSpPr>
          <p:nvPr/>
        </p:nvSpPr>
        <p:spPr bwMode="auto">
          <a:xfrm>
            <a:off x="5181600" y="4800600"/>
            <a:ext cx="838200" cy="1295400"/>
          </a:xfrm>
          <a:prstGeom prst="line">
            <a:avLst/>
          </a:prstGeom>
          <a:noFill/>
          <a:ln w="28575" cap="sq">
            <a:solidFill>
              <a:schemeClr val="hlink"/>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20523" name="Line 11"/>
          <p:cNvSpPr>
            <a:spLocks noChangeShapeType="1"/>
          </p:cNvSpPr>
          <p:nvPr/>
        </p:nvSpPr>
        <p:spPr bwMode="auto">
          <a:xfrm flipV="1">
            <a:off x="5486400" y="2438400"/>
            <a:ext cx="533400" cy="1066800"/>
          </a:xfrm>
          <a:prstGeom prst="line">
            <a:avLst/>
          </a:prstGeom>
          <a:noFill/>
          <a:ln w="28575" cap="sq">
            <a:solidFill>
              <a:srgbClr val="8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20524" name="Line 12"/>
          <p:cNvSpPr>
            <a:spLocks noChangeShapeType="1"/>
          </p:cNvSpPr>
          <p:nvPr/>
        </p:nvSpPr>
        <p:spPr bwMode="auto">
          <a:xfrm>
            <a:off x="5181600" y="4800600"/>
            <a:ext cx="914400" cy="457200"/>
          </a:xfrm>
          <a:prstGeom prst="line">
            <a:avLst/>
          </a:prstGeom>
          <a:noFill/>
          <a:ln w="28575" cap="sq">
            <a:solidFill>
              <a:schemeClr val="hlink"/>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20525" name="Line 13"/>
          <p:cNvSpPr>
            <a:spLocks noChangeShapeType="1"/>
          </p:cNvSpPr>
          <p:nvPr/>
        </p:nvSpPr>
        <p:spPr bwMode="auto">
          <a:xfrm>
            <a:off x="5181600" y="4800600"/>
            <a:ext cx="838200" cy="76200"/>
          </a:xfrm>
          <a:prstGeom prst="line">
            <a:avLst/>
          </a:prstGeom>
          <a:noFill/>
          <a:ln w="28575" cap="sq">
            <a:solidFill>
              <a:schemeClr val="hlink"/>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20526" name="Line 14"/>
          <p:cNvSpPr>
            <a:spLocks noChangeShapeType="1"/>
          </p:cNvSpPr>
          <p:nvPr/>
        </p:nvSpPr>
        <p:spPr bwMode="auto">
          <a:xfrm>
            <a:off x="5181600" y="4800600"/>
            <a:ext cx="914400" cy="838200"/>
          </a:xfrm>
          <a:prstGeom prst="line">
            <a:avLst/>
          </a:prstGeom>
          <a:noFill/>
          <a:ln w="28575" cap="sq">
            <a:solidFill>
              <a:schemeClr val="hlink"/>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a:t>
            </a:r>
            <a:r>
              <a:rPr lang="en-US" altLang="en-US" sz="1600" b="1" i="1" dirty="0" smtClean="0">
                <a:solidFill>
                  <a:schemeClr val="bg2"/>
                </a:solidFill>
                <a:latin typeface="Liberation Sans"/>
              </a:rPr>
              <a:t>5</a:t>
            </a:r>
            <a:endParaRPr lang="en-US" altLang="en-US" sz="1600" b="1" i="1" dirty="0">
              <a:solidFill>
                <a:schemeClr val="bg2"/>
              </a:solidFill>
              <a:latin typeface="Liberation Sans"/>
            </a:endParaRPr>
          </a:p>
        </p:txBody>
      </p:sp>
      <p:sp>
        <p:nvSpPr>
          <p:cNvPr id="17" name="Rectangle 10"/>
          <p:cNvSpPr txBox="1">
            <a:spLocks noChangeArrowheads="1"/>
          </p:cNvSpPr>
          <p:nvPr/>
        </p:nvSpPr>
        <p:spPr bwMode="auto">
          <a:xfrm>
            <a:off x="533400" y="381000"/>
            <a:ext cx="8229600" cy="560387"/>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200" kern="1200" dirty="0" smtClean="0">
                <a:solidFill>
                  <a:srgbClr val="0000E2"/>
                </a:solidFill>
                <a:effectLst/>
                <a:latin typeface="Liberation Sans"/>
                <a:ea typeface="+mn-ea"/>
                <a:cs typeface="+mn-cs"/>
              </a:rPr>
              <a:t>SECOND LEVEL: BASIC ELEMENTS</a:t>
            </a:r>
            <a:endParaRPr lang="en-US" altLang="en-US" sz="3200" kern="1200" dirty="0">
              <a:solidFill>
                <a:srgbClr val="0000E2"/>
              </a:solidFill>
              <a:effectLst/>
              <a:latin typeface="Liberation Sans"/>
              <a:ea typeface="+mn-ea"/>
              <a:cs typeface="+mn-cs"/>
            </a:endParaRPr>
          </a:p>
        </p:txBody>
      </p:sp>
      <p:sp>
        <p:nvSpPr>
          <p:cNvPr id="1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9" name="Line 11"/>
          <p:cNvSpPr>
            <a:spLocks noChangeShapeType="1"/>
          </p:cNvSpPr>
          <p:nvPr/>
        </p:nvSpPr>
        <p:spPr bwMode="auto">
          <a:xfrm flipV="1">
            <a:off x="5181600" y="4572000"/>
            <a:ext cx="838200" cy="1066800"/>
          </a:xfrm>
          <a:prstGeom prst="line">
            <a:avLst/>
          </a:prstGeom>
          <a:noFill/>
          <a:ln w="28575" cap="sq">
            <a:solidFill>
              <a:srgbClr val="8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0521"/>
                                        </p:tgtEl>
                                        <p:attrNameLst>
                                          <p:attrName>style.visibility</p:attrName>
                                        </p:attrNameLst>
                                      </p:cBhvr>
                                      <p:to>
                                        <p:strVal val="visible"/>
                                      </p:to>
                                    </p:set>
                                    <p:animEffect transition="in" filter="wipe(left)">
                                      <p:cBhvr>
                                        <p:cTn id="7" dur="500"/>
                                        <p:tgtEl>
                                          <p:spTgt spid="320521"/>
                                        </p:tgtEl>
                                      </p:cBhvr>
                                    </p:animEffect>
                                  </p:childTnLst>
                                  <p:subTnLst>
                                    <p:set>
                                      <p:cBhvr override="childStyle">
                                        <p:cTn dur="1" fill="hold" display="0" masterRel="nextClick" afterEffect="1"/>
                                        <p:tgtEl>
                                          <p:spTgt spid="320521"/>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0523"/>
                                        </p:tgtEl>
                                        <p:attrNameLst>
                                          <p:attrName>style.visibility</p:attrName>
                                        </p:attrNameLst>
                                      </p:cBhvr>
                                      <p:to>
                                        <p:strVal val="visible"/>
                                      </p:to>
                                    </p:set>
                                    <p:animEffect transition="in" filter="wipe(left)">
                                      <p:cBhvr>
                                        <p:cTn id="12" dur="500"/>
                                        <p:tgtEl>
                                          <p:spTgt spid="320523"/>
                                        </p:tgtEl>
                                      </p:cBhvr>
                                    </p:animEffect>
                                  </p:childTnLst>
                                  <p:subTnLst>
                                    <p:set>
                                      <p:cBhvr override="childStyle">
                                        <p:cTn dur="1" fill="hold" display="0" masterRel="nextClick" afterEffect="1"/>
                                        <p:tgtEl>
                                          <p:spTgt spid="320523"/>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0522"/>
                                        </p:tgtEl>
                                        <p:attrNameLst>
                                          <p:attrName>style.visibility</p:attrName>
                                        </p:attrNameLst>
                                      </p:cBhvr>
                                      <p:to>
                                        <p:strVal val="visible"/>
                                      </p:to>
                                    </p:set>
                                    <p:animEffect transition="in" filter="wipe(left)">
                                      <p:cBhvr>
                                        <p:cTn id="17" dur="500"/>
                                        <p:tgtEl>
                                          <p:spTgt spid="320522"/>
                                        </p:tgtEl>
                                      </p:cBhvr>
                                    </p:animEffect>
                                  </p:childTnLst>
                                  <p:subTnLst>
                                    <p:set>
                                      <p:cBhvr override="childStyle">
                                        <p:cTn dur="1" fill="hold" display="0" masterRel="nextClick" afterEffect="1"/>
                                        <p:tgtEl>
                                          <p:spTgt spid="320522"/>
                                        </p:tgtEl>
                                        <p:attrNameLst>
                                          <p:attrName>style.visibility</p:attrName>
                                        </p:attrNameLst>
                                      </p:cBhvr>
                                      <p:to>
                                        <p:strVal val="hidden"/>
                                      </p:to>
                                    </p:set>
                                  </p:subTnLst>
                                </p:cTn>
                              </p:par>
                              <p:par>
                                <p:cTn id="18" presetID="22" presetClass="entr" presetSubtype="8" fill="hold" grpId="0" nodeType="withEffect">
                                  <p:stCondLst>
                                    <p:cond delay="0"/>
                                  </p:stCondLst>
                                  <p:childTnLst>
                                    <p:set>
                                      <p:cBhvr>
                                        <p:cTn id="19" dur="1" fill="hold">
                                          <p:stCondLst>
                                            <p:cond delay="0"/>
                                          </p:stCondLst>
                                        </p:cTn>
                                        <p:tgtEl>
                                          <p:spTgt spid="320524"/>
                                        </p:tgtEl>
                                        <p:attrNameLst>
                                          <p:attrName>style.visibility</p:attrName>
                                        </p:attrNameLst>
                                      </p:cBhvr>
                                      <p:to>
                                        <p:strVal val="visible"/>
                                      </p:to>
                                    </p:set>
                                    <p:animEffect transition="in" filter="wipe(left)">
                                      <p:cBhvr>
                                        <p:cTn id="20" dur="500"/>
                                        <p:tgtEl>
                                          <p:spTgt spid="320524"/>
                                        </p:tgtEl>
                                      </p:cBhvr>
                                    </p:animEffect>
                                  </p:childTnLst>
                                  <p:subTnLst>
                                    <p:set>
                                      <p:cBhvr override="childStyle">
                                        <p:cTn dur="1" fill="hold" display="0" masterRel="nextClick" afterEffect="1"/>
                                        <p:tgtEl>
                                          <p:spTgt spid="320524"/>
                                        </p:tgtEl>
                                        <p:attrNameLst>
                                          <p:attrName>style.visibility</p:attrName>
                                        </p:attrNameLst>
                                      </p:cBhvr>
                                      <p:to>
                                        <p:strVal val="hidden"/>
                                      </p:to>
                                    </p:set>
                                  </p:subTnLst>
                                </p:cTn>
                              </p:par>
                              <p:par>
                                <p:cTn id="21" presetID="22" presetClass="entr" presetSubtype="8" fill="hold" grpId="0" nodeType="withEffect">
                                  <p:stCondLst>
                                    <p:cond delay="0"/>
                                  </p:stCondLst>
                                  <p:childTnLst>
                                    <p:set>
                                      <p:cBhvr>
                                        <p:cTn id="22" dur="1" fill="hold">
                                          <p:stCondLst>
                                            <p:cond delay="0"/>
                                          </p:stCondLst>
                                        </p:cTn>
                                        <p:tgtEl>
                                          <p:spTgt spid="320526"/>
                                        </p:tgtEl>
                                        <p:attrNameLst>
                                          <p:attrName>style.visibility</p:attrName>
                                        </p:attrNameLst>
                                      </p:cBhvr>
                                      <p:to>
                                        <p:strVal val="visible"/>
                                      </p:to>
                                    </p:set>
                                    <p:animEffect transition="in" filter="wipe(left)">
                                      <p:cBhvr>
                                        <p:cTn id="23" dur="500"/>
                                        <p:tgtEl>
                                          <p:spTgt spid="320526"/>
                                        </p:tgtEl>
                                      </p:cBhvr>
                                    </p:animEffect>
                                  </p:childTnLst>
                                  <p:subTnLst>
                                    <p:set>
                                      <p:cBhvr override="childStyle">
                                        <p:cTn dur="1" fill="hold" display="0" masterRel="nextClick" afterEffect="1"/>
                                        <p:tgtEl>
                                          <p:spTgt spid="320526"/>
                                        </p:tgtEl>
                                        <p:attrNameLst>
                                          <p:attrName>style.visibility</p:attrName>
                                        </p:attrNameLst>
                                      </p:cBhvr>
                                      <p:to>
                                        <p:strVal val="hidden"/>
                                      </p:to>
                                    </p:set>
                                  </p:subTnLst>
                                </p:cTn>
                              </p:par>
                              <p:par>
                                <p:cTn id="24" presetID="22" presetClass="entr" presetSubtype="8" fill="hold" grpId="0" nodeType="withEffect">
                                  <p:stCondLst>
                                    <p:cond delay="0"/>
                                  </p:stCondLst>
                                  <p:childTnLst>
                                    <p:set>
                                      <p:cBhvr>
                                        <p:cTn id="25" dur="1" fill="hold">
                                          <p:stCondLst>
                                            <p:cond delay="0"/>
                                          </p:stCondLst>
                                        </p:cTn>
                                        <p:tgtEl>
                                          <p:spTgt spid="320525"/>
                                        </p:tgtEl>
                                        <p:attrNameLst>
                                          <p:attrName>style.visibility</p:attrName>
                                        </p:attrNameLst>
                                      </p:cBhvr>
                                      <p:to>
                                        <p:strVal val="visible"/>
                                      </p:to>
                                    </p:set>
                                    <p:animEffect transition="in" filter="wipe(left)">
                                      <p:cBhvr>
                                        <p:cTn id="26" dur="500"/>
                                        <p:tgtEl>
                                          <p:spTgt spid="320525"/>
                                        </p:tgtEl>
                                      </p:cBhvr>
                                    </p:animEffect>
                                  </p:childTnLst>
                                  <p:subTnLst>
                                    <p:set>
                                      <p:cBhvr override="childStyle">
                                        <p:cTn dur="1" fill="hold" display="0" masterRel="nextClick" afterEffect="1"/>
                                        <p:tgtEl>
                                          <p:spTgt spid="320525"/>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21" grpId="0" animBg="1"/>
      <p:bldP spid="320522" grpId="0" animBg="1"/>
      <p:bldP spid="320523" grpId="0" animBg="1"/>
      <p:bldP spid="320524" grpId="0" animBg="1"/>
      <p:bldP spid="320525" grpId="0" animBg="1"/>
      <p:bldP spid="320526"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3" name="Rectangle 3"/>
          <p:cNvSpPr>
            <a:spLocks noChangeArrowheads="1"/>
          </p:cNvSpPr>
          <p:nvPr/>
        </p:nvSpPr>
        <p:spPr bwMode="auto">
          <a:xfrm>
            <a:off x="457200" y="1219200"/>
            <a:ext cx="8534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200" b="1" dirty="0">
                <a:solidFill>
                  <a:srgbClr val="800000"/>
                </a:solidFill>
                <a:latin typeface="Liberation Sans"/>
              </a:rPr>
              <a:t>Exercise 2-4:</a:t>
            </a:r>
            <a:r>
              <a:rPr lang="en-US" altLang="en-US" sz="2200" dirty="0">
                <a:latin typeface="Liberation Sans"/>
              </a:rPr>
              <a:t>  Identify the qualitative characteristic(s) to be used given the information provided.</a:t>
            </a:r>
          </a:p>
        </p:txBody>
      </p:sp>
      <p:sp>
        <p:nvSpPr>
          <p:cNvPr id="322564" name="Rectangle 4"/>
          <p:cNvSpPr>
            <a:spLocks noChangeArrowheads="1"/>
          </p:cNvSpPr>
          <p:nvPr/>
        </p:nvSpPr>
        <p:spPr bwMode="auto">
          <a:xfrm>
            <a:off x="381000" y="2133600"/>
            <a:ext cx="5105400" cy="35439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algn="l">
              <a:spcBef>
                <a:spcPct val="20000"/>
              </a:spcBef>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Arial" charset="0"/>
              </a:defRPr>
            </a:lvl1pPr>
            <a:lvl2pPr marL="571500" indent="-457200" algn="l">
              <a:spcBef>
                <a:spcPct val="20000"/>
              </a:spcBef>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Arial" charset="0"/>
              </a:defRPr>
            </a:lvl2pPr>
            <a:lvl3pPr marL="1409700" indent="-381000"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3pPr>
            <a:lvl4pPr marL="1752600" indent="-381000"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4pPr>
            <a:lvl5pPr marL="2209800" indent="-381000"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5pPr>
            <a:lvl6pPr marL="2667000" indent="-3810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6pPr>
            <a:lvl7pPr marL="3124200" indent="-3810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7pPr>
            <a:lvl8pPr marL="3581400" indent="-3810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8pPr>
            <a:lvl9pPr marL="4038600" indent="-3810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9pPr>
          </a:lstStyle>
          <a:p>
            <a:pPr lvl="1">
              <a:lnSpc>
                <a:spcPct val="110000"/>
              </a:lnSpc>
              <a:spcBef>
                <a:spcPct val="50000"/>
              </a:spcBef>
              <a:spcAft>
                <a:spcPct val="20000"/>
              </a:spcAft>
              <a:buClrTx/>
              <a:buSzTx/>
              <a:buFont typeface="Wingdings" panose="05000000000000000000" pitchFamily="2" charset="2"/>
              <a:buAutoNum type="alphaLcParenBoth" startAt="9"/>
            </a:pPr>
            <a:r>
              <a:rPr lang="en-US" sz="2000" b="0" dirty="0" smtClean="0">
                <a:effectLst/>
                <a:latin typeface="Liberation Sans"/>
              </a:rPr>
              <a:t>Neutrality </a:t>
            </a:r>
            <a:r>
              <a:rPr lang="en-US" sz="2000" b="0" dirty="0">
                <a:effectLst/>
                <a:latin typeface="Liberation Sans"/>
              </a:rPr>
              <a:t>is a key ingredient of this fundamental quality of accounting information</a:t>
            </a:r>
            <a:r>
              <a:rPr lang="en-US" sz="2000" b="0" dirty="0" smtClean="0">
                <a:effectLst/>
                <a:latin typeface="Liberation Sans"/>
              </a:rPr>
              <a:t>.</a:t>
            </a:r>
          </a:p>
          <a:p>
            <a:pPr lvl="1">
              <a:lnSpc>
                <a:spcPct val="110000"/>
              </a:lnSpc>
              <a:spcBef>
                <a:spcPct val="50000"/>
              </a:spcBef>
              <a:spcAft>
                <a:spcPct val="20000"/>
              </a:spcAft>
              <a:buClrTx/>
              <a:buSzTx/>
              <a:buFontTx/>
              <a:buAutoNum type="alphaLcParenBoth" startAt="9"/>
            </a:pPr>
            <a:r>
              <a:rPr lang="en-US" sz="2000" b="0" dirty="0" smtClean="0">
                <a:effectLst/>
                <a:latin typeface="Liberation Sans"/>
              </a:rPr>
              <a:t>Two </a:t>
            </a:r>
            <a:r>
              <a:rPr lang="en-US" sz="2000" b="0" dirty="0">
                <a:effectLst/>
                <a:latin typeface="Liberation Sans"/>
              </a:rPr>
              <a:t>fundamental qualities that make accounting information useful for decision-making purposes</a:t>
            </a:r>
            <a:r>
              <a:rPr lang="en-US" sz="2000" b="0" dirty="0" smtClean="0">
                <a:effectLst/>
                <a:latin typeface="Liberation Sans"/>
              </a:rPr>
              <a:t>.</a:t>
            </a:r>
          </a:p>
          <a:p>
            <a:pPr lvl="1">
              <a:lnSpc>
                <a:spcPct val="110000"/>
              </a:lnSpc>
              <a:spcBef>
                <a:spcPct val="50000"/>
              </a:spcBef>
              <a:spcAft>
                <a:spcPct val="20000"/>
              </a:spcAft>
              <a:buClrTx/>
              <a:buSzTx/>
              <a:buFontTx/>
              <a:buAutoNum type="alphaLcParenBoth" startAt="9"/>
            </a:pPr>
            <a:r>
              <a:rPr lang="en-US" sz="2000" b="0" dirty="0" smtClean="0">
                <a:effectLst/>
                <a:latin typeface="Liberation Sans"/>
              </a:rPr>
              <a:t>Issuance </a:t>
            </a:r>
            <a:r>
              <a:rPr lang="en-US" sz="2000" b="0" dirty="0">
                <a:effectLst/>
                <a:latin typeface="Liberation Sans"/>
              </a:rPr>
              <a:t>of interim reports is an example of what enhancing ingredient?</a:t>
            </a:r>
            <a:endParaRPr lang="en-US" altLang="en-US" sz="2000" b="0" dirty="0">
              <a:effectLst/>
              <a:latin typeface="Liberation Sans"/>
            </a:endParaRPr>
          </a:p>
        </p:txBody>
      </p:sp>
      <p:sp>
        <p:nvSpPr>
          <p:cNvPr id="322566" name="Rectangle 6"/>
          <p:cNvSpPr>
            <a:spLocks noChangeArrowheads="1"/>
          </p:cNvSpPr>
          <p:nvPr/>
        </p:nvSpPr>
        <p:spPr bwMode="auto">
          <a:xfrm>
            <a:off x="6019800" y="1676400"/>
            <a:ext cx="2590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200" b="1" dirty="0">
                <a:solidFill>
                  <a:srgbClr val="800000"/>
                </a:solidFill>
                <a:latin typeface="Liberation Sans"/>
              </a:rPr>
              <a:t>Characteristics</a:t>
            </a:r>
          </a:p>
        </p:txBody>
      </p:sp>
      <p:sp>
        <p:nvSpPr>
          <p:cNvPr id="322567" name="Line 7"/>
          <p:cNvSpPr>
            <a:spLocks noChangeShapeType="1"/>
          </p:cNvSpPr>
          <p:nvPr/>
        </p:nvSpPr>
        <p:spPr bwMode="auto">
          <a:xfrm>
            <a:off x="6019800" y="2057400"/>
            <a:ext cx="2895600" cy="0"/>
          </a:xfrm>
          <a:prstGeom prst="line">
            <a:avLst/>
          </a:prstGeom>
          <a:noFill/>
          <a:ln w="28575" cap="sq">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22568" name="Rectangle 8"/>
          <p:cNvSpPr>
            <a:spLocks noChangeArrowheads="1"/>
          </p:cNvSpPr>
          <p:nvPr/>
        </p:nvSpPr>
        <p:spPr bwMode="auto">
          <a:xfrm>
            <a:off x="5943600" y="2047875"/>
            <a:ext cx="2971800" cy="4339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Arial" charset="0"/>
              </a:defRPr>
            </a:lvl1pPr>
            <a:lvl2pPr marL="568325" indent="-454025" algn="l">
              <a:spcBef>
                <a:spcPct val="20000"/>
              </a:spcBef>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Arial" charset="0"/>
              </a:defRPr>
            </a:lvl2pPr>
            <a:lvl3pPr marL="1028700"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3pPr>
            <a:lvl4pPr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4pPr>
            <a:lvl5pPr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5pPr>
            <a:lvl6pPr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6pPr>
            <a:lvl7pPr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7pPr>
            <a:lvl8pPr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8pPr>
            <a:lvl9pPr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9pPr>
          </a:lstStyle>
          <a:p>
            <a:pPr lvl="1">
              <a:lnSpc>
                <a:spcPct val="120000"/>
              </a:lnSpc>
              <a:spcBef>
                <a:spcPct val="0"/>
              </a:spcBef>
              <a:spcAft>
                <a:spcPct val="20000"/>
              </a:spcAft>
              <a:buClrTx/>
              <a:buSzPct val="80000"/>
              <a:buFontTx/>
              <a:buNone/>
            </a:pPr>
            <a:r>
              <a:rPr lang="en-US" altLang="en-US" sz="2000" b="0" dirty="0">
                <a:effectLst/>
                <a:latin typeface="Liberation Sans"/>
              </a:rPr>
              <a:t>Relevance</a:t>
            </a:r>
          </a:p>
          <a:p>
            <a:pPr lvl="1">
              <a:lnSpc>
                <a:spcPct val="120000"/>
              </a:lnSpc>
              <a:spcBef>
                <a:spcPct val="0"/>
              </a:spcBef>
              <a:spcAft>
                <a:spcPct val="20000"/>
              </a:spcAft>
              <a:buClrTx/>
              <a:buSzPct val="80000"/>
              <a:buFontTx/>
              <a:buNone/>
            </a:pPr>
            <a:r>
              <a:rPr lang="en-US" altLang="en-US" sz="2000" b="0" dirty="0">
                <a:effectLst/>
                <a:latin typeface="Liberation Sans"/>
              </a:rPr>
              <a:t>Faithful representation</a:t>
            </a:r>
          </a:p>
          <a:p>
            <a:pPr lvl="1">
              <a:lnSpc>
                <a:spcPct val="120000"/>
              </a:lnSpc>
              <a:spcBef>
                <a:spcPct val="0"/>
              </a:spcBef>
              <a:spcAft>
                <a:spcPct val="20000"/>
              </a:spcAft>
              <a:buClrTx/>
              <a:buSzPct val="80000"/>
              <a:buFontTx/>
              <a:buNone/>
            </a:pPr>
            <a:r>
              <a:rPr lang="en-US" altLang="en-US" sz="2000" b="0" dirty="0">
                <a:effectLst/>
                <a:latin typeface="Liberation Sans"/>
              </a:rPr>
              <a:t>Predictive value</a:t>
            </a:r>
          </a:p>
          <a:p>
            <a:pPr lvl="1">
              <a:lnSpc>
                <a:spcPct val="120000"/>
              </a:lnSpc>
              <a:spcBef>
                <a:spcPct val="0"/>
              </a:spcBef>
              <a:spcAft>
                <a:spcPct val="20000"/>
              </a:spcAft>
              <a:buClrTx/>
              <a:buSzPct val="80000"/>
              <a:buFontTx/>
              <a:buNone/>
            </a:pPr>
            <a:r>
              <a:rPr lang="en-US" altLang="en-US" sz="2000" b="0" dirty="0">
                <a:effectLst/>
                <a:latin typeface="Liberation Sans"/>
              </a:rPr>
              <a:t>Confirmatory value</a:t>
            </a:r>
          </a:p>
          <a:p>
            <a:pPr lvl="1">
              <a:lnSpc>
                <a:spcPct val="120000"/>
              </a:lnSpc>
              <a:spcBef>
                <a:spcPct val="0"/>
              </a:spcBef>
              <a:spcAft>
                <a:spcPct val="20000"/>
              </a:spcAft>
              <a:buClrTx/>
              <a:buSzPct val="80000"/>
              <a:buFontTx/>
              <a:buNone/>
            </a:pPr>
            <a:r>
              <a:rPr lang="en-US" altLang="en-US" sz="2000" b="0" dirty="0">
                <a:effectLst/>
                <a:latin typeface="Liberation Sans"/>
              </a:rPr>
              <a:t>Neutrality</a:t>
            </a:r>
          </a:p>
          <a:p>
            <a:pPr lvl="1">
              <a:lnSpc>
                <a:spcPct val="120000"/>
              </a:lnSpc>
              <a:spcBef>
                <a:spcPct val="0"/>
              </a:spcBef>
              <a:spcAft>
                <a:spcPct val="20000"/>
              </a:spcAft>
              <a:buClrTx/>
              <a:buSzPct val="80000"/>
              <a:buFontTx/>
              <a:buNone/>
            </a:pPr>
            <a:r>
              <a:rPr lang="en-US" altLang="en-US" sz="2000" b="0" dirty="0" smtClean="0">
                <a:effectLst/>
                <a:latin typeface="Liberation Sans"/>
              </a:rPr>
              <a:t>Materiality</a:t>
            </a:r>
            <a:endParaRPr lang="en-US" altLang="en-US" sz="2000" b="0" dirty="0">
              <a:effectLst/>
              <a:latin typeface="Liberation Sans"/>
            </a:endParaRPr>
          </a:p>
          <a:p>
            <a:pPr lvl="1">
              <a:lnSpc>
                <a:spcPct val="120000"/>
              </a:lnSpc>
              <a:spcBef>
                <a:spcPct val="0"/>
              </a:spcBef>
              <a:spcAft>
                <a:spcPct val="20000"/>
              </a:spcAft>
              <a:buClrTx/>
              <a:buSzPct val="80000"/>
              <a:buFontTx/>
              <a:buNone/>
            </a:pPr>
            <a:r>
              <a:rPr lang="en-US" altLang="en-US" sz="2000" b="0" dirty="0">
                <a:effectLst/>
                <a:latin typeface="Liberation Sans"/>
              </a:rPr>
              <a:t>Timeliness </a:t>
            </a:r>
          </a:p>
          <a:p>
            <a:pPr lvl="1">
              <a:lnSpc>
                <a:spcPct val="120000"/>
              </a:lnSpc>
              <a:spcBef>
                <a:spcPct val="0"/>
              </a:spcBef>
              <a:spcAft>
                <a:spcPct val="20000"/>
              </a:spcAft>
              <a:buClrTx/>
              <a:buSzPct val="80000"/>
              <a:buFontTx/>
              <a:buNone/>
            </a:pPr>
            <a:r>
              <a:rPr lang="en-US" altLang="en-US" sz="2000" b="0" dirty="0">
                <a:effectLst/>
                <a:latin typeface="Liberation Sans"/>
              </a:rPr>
              <a:t>Verifiability</a:t>
            </a:r>
          </a:p>
          <a:p>
            <a:pPr lvl="1">
              <a:lnSpc>
                <a:spcPct val="120000"/>
              </a:lnSpc>
              <a:spcBef>
                <a:spcPct val="0"/>
              </a:spcBef>
              <a:spcAft>
                <a:spcPct val="20000"/>
              </a:spcAft>
              <a:buClrTx/>
              <a:buSzPct val="80000"/>
              <a:buFontTx/>
              <a:buNone/>
            </a:pPr>
            <a:r>
              <a:rPr lang="en-US" altLang="en-US" sz="2000" b="0" dirty="0">
                <a:effectLst/>
                <a:latin typeface="Liberation Sans"/>
              </a:rPr>
              <a:t>Understandability</a:t>
            </a:r>
          </a:p>
          <a:p>
            <a:pPr lvl="1">
              <a:lnSpc>
                <a:spcPct val="120000"/>
              </a:lnSpc>
              <a:spcBef>
                <a:spcPct val="0"/>
              </a:spcBef>
              <a:spcAft>
                <a:spcPct val="20000"/>
              </a:spcAft>
              <a:buClrTx/>
              <a:buSzPct val="80000"/>
              <a:buFontTx/>
              <a:buNone/>
            </a:pPr>
            <a:r>
              <a:rPr lang="en-US" altLang="en-US" sz="2000" b="0" dirty="0">
                <a:effectLst/>
                <a:latin typeface="Liberation Sans"/>
              </a:rPr>
              <a:t>Comparability</a:t>
            </a:r>
          </a:p>
        </p:txBody>
      </p:sp>
      <p:sp>
        <p:nvSpPr>
          <p:cNvPr id="322569" name="Line 9"/>
          <p:cNvSpPr>
            <a:spLocks noChangeShapeType="1"/>
          </p:cNvSpPr>
          <p:nvPr/>
        </p:nvSpPr>
        <p:spPr bwMode="auto">
          <a:xfrm>
            <a:off x="5105400" y="2667000"/>
            <a:ext cx="914400" cy="0"/>
          </a:xfrm>
          <a:prstGeom prst="line">
            <a:avLst/>
          </a:prstGeom>
          <a:noFill/>
          <a:ln w="28575" cap="sq">
            <a:solidFill>
              <a:srgbClr val="8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22571" name="Line 11"/>
          <p:cNvSpPr>
            <a:spLocks noChangeShapeType="1"/>
          </p:cNvSpPr>
          <p:nvPr/>
        </p:nvSpPr>
        <p:spPr bwMode="auto">
          <a:xfrm flipV="1">
            <a:off x="5257800" y="2438400"/>
            <a:ext cx="762000" cy="1066800"/>
          </a:xfrm>
          <a:prstGeom prst="line">
            <a:avLst/>
          </a:prstGeom>
          <a:noFill/>
          <a:ln w="28575" cap="sq">
            <a:solidFill>
              <a:schemeClr val="hlink"/>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22573" name="Line 13"/>
          <p:cNvSpPr>
            <a:spLocks noChangeShapeType="1"/>
          </p:cNvSpPr>
          <p:nvPr/>
        </p:nvSpPr>
        <p:spPr bwMode="auto">
          <a:xfrm>
            <a:off x="4800600" y="4800600"/>
            <a:ext cx="1219200" cy="0"/>
          </a:xfrm>
          <a:prstGeom prst="line">
            <a:avLst/>
          </a:prstGeom>
          <a:noFill/>
          <a:ln w="28575" cap="sq">
            <a:solidFill>
              <a:srgbClr val="8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22575" name="Line 15"/>
          <p:cNvSpPr>
            <a:spLocks noChangeShapeType="1"/>
          </p:cNvSpPr>
          <p:nvPr/>
        </p:nvSpPr>
        <p:spPr bwMode="auto">
          <a:xfrm flipV="1">
            <a:off x="5257800" y="2819400"/>
            <a:ext cx="762000" cy="685800"/>
          </a:xfrm>
          <a:prstGeom prst="line">
            <a:avLst/>
          </a:prstGeom>
          <a:noFill/>
          <a:ln w="28575" cap="sq">
            <a:solidFill>
              <a:schemeClr val="hlink"/>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a:t>
            </a:r>
            <a:r>
              <a:rPr lang="en-US" altLang="en-US" sz="1600" b="1" i="1" dirty="0" smtClean="0">
                <a:solidFill>
                  <a:schemeClr val="bg2"/>
                </a:solidFill>
                <a:latin typeface="Liberation Sans"/>
              </a:rPr>
              <a:t>5</a:t>
            </a:r>
            <a:endParaRPr lang="en-US" altLang="en-US" sz="1600" b="1" i="1" dirty="0">
              <a:solidFill>
                <a:schemeClr val="bg2"/>
              </a:solidFill>
              <a:latin typeface="Liberation Sans"/>
            </a:endParaRPr>
          </a:p>
        </p:txBody>
      </p:sp>
      <p:sp>
        <p:nvSpPr>
          <p:cNvPr id="15" name="Rectangle 10"/>
          <p:cNvSpPr txBox="1">
            <a:spLocks noChangeArrowheads="1"/>
          </p:cNvSpPr>
          <p:nvPr/>
        </p:nvSpPr>
        <p:spPr bwMode="auto">
          <a:xfrm>
            <a:off x="533400" y="381000"/>
            <a:ext cx="8229600" cy="560387"/>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200" kern="1200" dirty="0" smtClean="0">
                <a:solidFill>
                  <a:srgbClr val="0000E2"/>
                </a:solidFill>
                <a:effectLst/>
                <a:latin typeface="Liberation Sans"/>
                <a:ea typeface="+mn-ea"/>
                <a:cs typeface="+mn-cs"/>
              </a:rPr>
              <a:t>SECOND LEVEL: BASIC ELEMENTS</a:t>
            </a:r>
            <a:endParaRPr lang="en-US" altLang="en-US" sz="3200" kern="1200" dirty="0">
              <a:solidFill>
                <a:srgbClr val="0000E2"/>
              </a:solidFill>
              <a:effectLst/>
              <a:latin typeface="Liberation Sans"/>
              <a:ea typeface="+mn-ea"/>
              <a:cs typeface="+mn-cs"/>
            </a:endParaRPr>
          </a:p>
        </p:txBody>
      </p:sp>
      <p:sp>
        <p:nvSpPr>
          <p:cNvPr id="1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2569"/>
                                        </p:tgtEl>
                                        <p:attrNameLst>
                                          <p:attrName>style.visibility</p:attrName>
                                        </p:attrNameLst>
                                      </p:cBhvr>
                                      <p:to>
                                        <p:strVal val="visible"/>
                                      </p:to>
                                    </p:set>
                                    <p:animEffect transition="in" filter="wipe(left)">
                                      <p:cBhvr>
                                        <p:cTn id="7" dur="500"/>
                                        <p:tgtEl>
                                          <p:spTgt spid="322569"/>
                                        </p:tgtEl>
                                      </p:cBhvr>
                                    </p:animEffect>
                                  </p:childTnLst>
                                  <p:subTnLst>
                                    <p:set>
                                      <p:cBhvr override="childStyle">
                                        <p:cTn dur="1" fill="hold" display="0" masterRel="nextClick" afterEffect="1"/>
                                        <p:tgtEl>
                                          <p:spTgt spid="322569"/>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2571"/>
                                        </p:tgtEl>
                                        <p:attrNameLst>
                                          <p:attrName>style.visibility</p:attrName>
                                        </p:attrNameLst>
                                      </p:cBhvr>
                                      <p:to>
                                        <p:strVal val="visible"/>
                                      </p:to>
                                    </p:set>
                                    <p:animEffect transition="in" filter="wipe(left)">
                                      <p:cBhvr>
                                        <p:cTn id="12" dur="500"/>
                                        <p:tgtEl>
                                          <p:spTgt spid="322571"/>
                                        </p:tgtEl>
                                      </p:cBhvr>
                                    </p:animEffect>
                                  </p:childTnLst>
                                  <p:subTnLst>
                                    <p:set>
                                      <p:cBhvr override="childStyle">
                                        <p:cTn dur="1" fill="hold" display="0" masterRel="nextClick" afterEffect="1"/>
                                        <p:tgtEl>
                                          <p:spTgt spid="322571"/>
                                        </p:tgtEl>
                                        <p:attrNameLst>
                                          <p:attrName>style.visibility</p:attrName>
                                        </p:attrNameLst>
                                      </p:cBhvr>
                                      <p:to>
                                        <p:strVal val="hidden"/>
                                      </p:to>
                                    </p:set>
                                  </p:subTnLst>
                                </p:cTn>
                              </p:par>
                              <p:par>
                                <p:cTn id="13" presetID="22" presetClass="entr" presetSubtype="8" fill="hold" grpId="0" nodeType="withEffect">
                                  <p:stCondLst>
                                    <p:cond delay="0"/>
                                  </p:stCondLst>
                                  <p:childTnLst>
                                    <p:set>
                                      <p:cBhvr>
                                        <p:cTn id="14" dur="1" fill="hold">
                                          <p:stCondLst>
                                            <p:cond delay="0"/>
                                          </p:stCondLst>
                                        </p:cTn>
                                        <p:tgtEl>
                                          <p:spTgt spid="322575"/>
                                        </p:tgtEl>
                                        <p:attrNameLst>
                                          <p:attrName>style.visibility</p:attrName>
                                        </p:attrNameLst>
                                      </p:cBhvr>
                                      <p:to>
                                        <p:strVal val="visible"/>
                                      </p:to>
                                    </p:set>
                                    <p:animEffect transition="in" filter="wipe(left)">
                                      <p:cBhvr>
                                        <p:cTn id="15" dur="500"/>
                                        <p:tgtEl>
                                          <p:spTgt spid="322575"/>
                                        </p:tgtEl>
                                      </p:cBhvr>
                                    </p:animEffect>
                                  </p:childTnLst>
                                  <p:subTnLst>
                                    <p:set>
                                      <p:cBhvr override="childStyle">
                                        <p:cTn dur="1" fill="hold" display="0" masterRel="nextClick" afterEffect="1"/>
                                        <p:tgtEl>
                                          <p:spTgt spid="322575"/>
                                        </p:tgtEl>
                                        <p:attrNameLst>
                                          <p:attrName>style.visibility</p:attrName>
                                        </p:attrNameLst>
                                      </p:cBhvr>
                                      <p:to>
                                        <p:strVal val="hidden"/>
                                      </p:to>
                                    </p:set>
                                  </p:sub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22573"/>
                                        </p:tgtEl>
                                        <p:attrNameLst>
                                          <p:attrName>style.visibility</p:attrName>
                                        </p:attrNameLst>
                                      </p:cBhvr>
                                      <p:to>
                                        <p:strVal val="visible"/>
                                      </p:to>
                                    </p:set>
                                    <p:animEffect transition="in" filter="wipe(left)">
                                      <p:cBhvr>
                                        <p:cTn id="20" dur="500"/>
                                        <p:tgtEl>
                                          <p:spTgt spid="322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9" grpId="0" animBg="1"/>
      <p:bldP spid="322571" grpId="0" animBg="1"/>
      <p:bldP spid="322573" grpId="0" animBg="1"/>
      <p:bldP spid="32257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3505200"/>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285750" indent="-285750">
              <a:lnSpc>
                <a:spcPct val="115000"/>
              </a:lnSpc>
              <a:spcBef>
                <a:spcPct val="45000"/>
              </a:spcBef>
              <a:buClr>
                <a:srgbClr val="A50021"/>
              </a:buClr>
              <a:buSzTx/>
              <a:buFont typeface="Wingdings" pitchFamily="2" charset="2"/>
              <a:buAutoNum type="arabicPeriod"/>
            </a:pPr>
            <a:r>
              <a:rPr lang="en-US" sz="1400" b="0" dirty="0" smtClean="0">
                <a:effectLst/>
                <a:latin typeface="Liberation Sans"/>
              </a:rPr>
              <a:t>Describe </a:t>
            </a:r>
            <a:r>
              <a:rPr lang="en-US" sz="1400" b="0" dirty="0">
                <a:effectLst/>
                <a:latin typeface="Liberation Sans"/>
              </a:rPr>
              <a:t>the usefulness of a conceptual </a:t>
            </a:r>
            <a:r>
              <a:rPr lang="en-US" sz="1400" b="0" dirty="0" smtClean="0">
                <a:effectLst/>
                <a:latin typeface="Liberation Sans"/>
              </a:rPr>
              <a:t>framework.</a:t>
            </a:r>
          </a:p>
          <a:p>
            <a:pPr marL="285750" indent="-285750">
              <a:lnSpc>
                <a:spcPct val="115000"/>
              </a:lnSpc>
              <a:spcBef>
                <a:spcPct val="45000"/>
              </a:spcBef>
              <a:buClr>
                <a:srgbClr val="A50021"/>
              </a:buClr>
              <a:buSzTx/>
              <a:buFont typeface="Wingdings" pitchFamily="2" charset="2"/>
              <a:buAutoNum type="arabicPeriod"/>
            </a:pPr>
            <a:r>
              <a:rPr lang="en-US" sz="1400" b="0" dirty="0" smtClean="0">
                <a:effectLst/>
                <a:latin typeface="Liberation Sans"/>
              </a:rPr>
              <a:t>Describe </a:t>
            </a:r>
            <a:r>
              <a:rPr lang="en-US" sz="1400" b="0" dirty="0">
                <a:effectLst/>
                <a:latin typeface="Liberation Sans"/>
              </a:rPr>
              <a:t>efforts to construct a </a:t>
            </a:r>
            <a:r>
              <a:rPr lang="en-US" sz="1400" b="0" dirty="0" smtClean="0">
                <a:effectLst/>
                <a:latin typeface="Liberation Sans"/>
              </a:rPr>
              <a:t>conceptual framework.</a:t>
            </a:r>
          </a:p>
          <a:p>
            <a:pPr marL="285750" indent="-285750">
              <a:lnSpc>
                <a:spcPct val="115000"/>
              </a:lnSpc>
              <a:spcBef>
                <a:spcPct val="45000"/>
              </a:spcBef>
              <a:buClr>
                <a:srgbClr val="A50021"/>
              </a:buClr>
              <a:buSzTx/>
              <a:buFont typeface="Wingdings" pitchFamily="2" charset="2"/>
              <a:buAutoNum type="arabicPeriod"/>
            </a:pPr>
            <a:r>
              <a:rPr lang="en-US" sz="1400" b="0" dirty="0" smtClean="0">
                <a:effectLst/>
                <a:latin typeface="Liberation Sans"/>
              </a:rPr>
              <a:t>Understand </a:t>
            </a:r>
            <a:r>
              <a:rPr lang="en-US" sz="1400" b="0" dirty="0">
                <a:effectLst/>
                <a:latin typeface="Liberation Sans"/>
              </a:rPr>
              <a:t>the objective of financial </a:t>
            </a:r>
            <a:r>
              <a:rPr lang="en-US" sz="1400" b="0" dirty="0" smtClean="0">
                <a:effectLst/>
                <a:latin typeface="Liberation Sans"/>
              </a:rPr>
              <a:t>reporting.</a:t>
            </a:r>
          </a:p>
          <a:p>
            <a:pPr marL="285750" indent="-285750">
              <a:lnSpc>
                <a:spcPct val="115000"/>
              </a:lnSpc>
              <a:spcBef>
                <a:spcPct val="45000"/>
              </a:spcBef>
              <a:buClr>
                <a:srgbClr val="A50021"/>
              </a:buClr>
              <a:buSzTx/>
              <a:buFont typeface="Wingdings" pitchFamily="2" charset="2"/>
              <a:buAutoNum type="arabicPeriod"/>
            </a:pPr>
            <a:r>
              <a:rPr lang="en-US" sz="1400" b="0" dirty="0" smtClean="0">
                <a:effectLst/>
                <a:latin typeface="Liberation Sans"/>
              </a:rPr>
              <a:t>Identify </a:t>
            </a:r>
            <a:r>
              <a:rPr lang="en-US" sz="1400" b="0" dirty="0">
                <a:effectLst/>
                <a:latin typeface="Liberation Sans"/>
              </a:rPr>
              <a:t>the qualitative characteristics of </a:t>
            </a:r>
            <a:r>
              <a:rPr lang="en-US" sz="1400" b="0" dirty="0" smtClean="0">
                <a:effectLst/>
                <a:latin typeface="Liberation Sans"/>
              </a:rPr>
              <a:t>accounting information</a:t>
            </a:r>
            <a:r>
              <a:rPr lang="en-US" sz="1400" b="0" dirty="0">
                <a:effectLst/>
                <a:latin typeface="Liberation Sans"/>
              </a:rPr>
              <a:t>.</a:t>
            </a:r>
            <a:endParaRPr lang="en-US" altLang="en-US" sz="1400" b="0" dirty="0">
              <a:effectLst/>
              <a:latin typeface="Liberation Sans"/>
            </a:endParaRPr>
          </a:p>
        </p:txBody>
      </p:sp>
      <p:sp>
        <p:nvSpPr>
          <p:cNvPr id="3076" name="Rectangle 18"/>
          <p:cNvSpPr>
            <a:spLocks noChangeArrowheads="1"/>
          </p:cNvSpPr>
          <p:nvPr/>
        </p:nvSpPr>
        <p:spPr bwMode="auto">
          <a:xfrm>
            <a:off x="4724400" y="35052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287338" indent="-287338" algn="l">
              <a:lnSpc>
                <a:spcPct val="115000"/>
              </a:lnSpc>
              <a:spcBef>
                <a:spcPct val="45000"/>
              </a:spcBef>
              <a:buClr>
                <a:srgbClr val="A50021"/>
              </a:buClr>
              <a:buFont typeface="+mj-lt"/>
              <a:buAutoNum type="arabicPeriod" startAt="5"/>
            </a:pPr>
            <a:r>
              <a:rPr lang="en-US" sz="1400" b="0" dirty="0" smtClean="0">
                <a:solidFill>
                  <a:schemeClr val="bg2"/>
                </a:solidFill>
                <a:latin typeface="Liberation Sans"/>
              </a:rPr>
              <a:t>Define </a:t>
            </a:r>
            <a:r>
              <a:rPr lang="en-US" sz="1400" b="0" dirty="0">
                <a:solidFill>
                  <a:schemeClr val="bg2"/>
                </a:solidFill>
                <a:latin typeface="Liberation Sans"/>
              </a:rPr>
              <a:t>the basic elements of financial </a:t>
            </a:r>
            <a:r>
              <a:rPr lang="en-US" sz="1400" b="0" dirty="0" smtClean="0">
                <a:solidFill>
                  <a:schemeClr val="bg2"/>
                </a:solidFill>
                <a:latin typeface="Liberation Sans"/>
              </a:rPr>
              <a:t>statements.</a:t>
            </a:r>
          </a:p>
          <a:p>
            <a:pPr marL="287338" indent="-287338" algn="l">
              <a:lnSpc>
                <a:spcPct val="115000"/>
              </a:lnSpc>
              <a:spcBef>
                <a:spcPct val="45000"/>
              </a:spcBef>
              <a:buClr>
                <a:srgbClr val="A50021"/>
              </a:buClr>
              <a:buFont typeface="+mj-lt"/>
              <a:buAutoNum type="arabicPeriod" startAt="5"/>
            </a:pPr>
            <a:r>
              <a:rPr lang="en-US" sz="1600" dirty="0" smtClean="0">
                <a:solidFill>
                  <a:schemeClr val="bg2"/>
                </a:solidFill>
                <a:latin typeface="Liberation Sans"/>
              </a:rPr>
              <a:t>Describe </a:t>
            </a:r>
            <a:r>
              <a:rPr lang="en-US" sz="1600" dirty="0">
                <a:solidFill>
                  <a:schemeClr val="bg2"/>
                </a:solidFill>
                <a:latin typeface="Liberation Sans"/>
              </a:rPr>
              <a:t>the basic assumptions of </a:t>
            </a:r>
            <a:r>
              <a:rPr lang="en-US" sz="1600" dirty="0" smtClean="0">
                <a:solidFill>
                  <a:schemeClr val="bg2"/>
                </a:solidFill>
                <a:latin typeface="Liberation Sans"/>
              </a:rPr>
              <a:t>accounting.</a:t>
            </a:r>
          </a:p>
          <a:p>
            <a:pPr marL="287338" indent="-287338" algn="l">
              <a:lnSpc>
                <a:spcPct val="115000"/>
              </a:lnSpc>
              <a:spcBef>
                <a:spcPct val="45000"/>
              </a:spcBef>
              <a:buClr>
                <a:srgbClr val="A50021"/>
              </a:buClr>
              <a:buFont typeface="+mj-lt"/>
              <a:buAutoNum type="arabicPeriod" startAt="5"/>
            </a:pPr>
            <a:r>
              <a:rPr lang="en-US" sz="1400" b="0" dirty="0" smtClean="0">
                <a:solidFill>
                  <a:schemeClr val="bg2"/>
                </a:solidFill>
                <a:latin typeface="Liberation Sans"/>
              </a:rPr>
              <a:t>Explain </a:t>
            </a:r>
            <a:r>
              <a:rPr lang="en-US" sz="1400" b="0" dirty="0">
                <a:solidFill>
                  <a:schemeClr val="bg2"/>
                </a:solidFill>
                <a:latin typeface="Liberation Sans"/>
              </a:rPr>
              <a:t>the application of the basic </a:t>
            </a:r>
            <a:r>
              <a:rPr lang="en-US" sz="1400" b="0" dirty="0" smtClean="0">
                <a:solidFill>
                  <a:schemeClr val="bg2"/>
                </a:solidFill>
                <a:latin typeface="Liberation Sans"/>
              </a:rPr>
              <a:t>principles of accounting.</a:t>
            </a:r>
          </a:p>
          <a:p>
            <a:pPr marL="287338" indent="-287338" algn="l">
              <a:lnSpc>
                <a:spcPct val="115000"/>
              </a:lnSpc>
              <a:spcBef>
                <a:spcPct val="45000"/>
              </a:spcBef>
              <a:buClr>
                <a:srgbClr val="A50021"/>
              </a:buClr>
              <a:buFont typeface="+mj-lt"/>
              <a:buAutoNum type="arabicPeriod" startAt="5"/>
            </a:pPr>
            <a:r>
              <a:rPr lang="en-US" sz="1400" b="0" dirty="0" smtClean="0">
                <a:solidFill>
                  <a:schemeClr val="bg2"/>
                </a:solidFill>
                <a:latin typeface="Liberation Sans"/>
              </a:rPr>
              <a:t>Describe </a:t>
            </a:r>
            <a:r>
              <a:rPr lang="en-US" sz="1400" b="0" dirty="0">
                <a:solidFill>
                  <a:schemeClr val="bg2"/>
                </a:solidFill>
                <a:latin typeface="Liberation Sans"/>
              </a:rPr>
              <a:t>the impact that the cost constraint has </a:t>
            </a:r>
            <a:r>
              <a:rPr lang="en-US" sz="1400" b="0" dirty="0" smtClean="0">
                <a:solidFill>
                  <a:schemeClr val="bg2"/>
                </a:solidFill>
                <a:latin typeface="Liberation Sans"/>
              </a:rPr>
              <a:t>on reporting </a:t>
            </a:r>
            <a:r>
              <a:rPr lang="en-US" sz="1400" b="0" dirty="0">
                <a:solidFill>
                  <a:schemeClr val="bg2"/>
                </a:solidFill>
                <a:latin typeface="Liberation Sans"/>
              </a:rPr>
              <a:t>accounting information.</a:t>
            </a:r>
            <a:endParaRPr lang="en-US" altLang="en-US" sz="1400" b="0" dirty="0">
              <a:solidFill>
                <a:schemeClr val="bg2"/>
              </a:solidFill>
              <a:latin typeface="Liberation Sans"/>
            </a:endParaRPr>
          </a:p>
        </p:txBody>
      </p:sp>
      <p:sp>
        <p:nvSpPr>
          <p:cNvPr id="3077" name="Rectangle 19"/>
          <p:cNvSpPr>
            <a:spLocks noChangeArrowheads="1"/>
          </p:cNvSpPr>
          <p:nvPr/>
        </p:nvSpPr>
        <p:spPr bwMode="auto">
          <a:xfrm>
            <a:off x="457200" y="3124200"/>
            <a:ext cx="5181600" cy="3164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400" i="1" dirty="0">
                <a:solidFill>
                  <a:schemeClr val="bg2"/>
                </a:solidFill>
                <a:effectLst/>
                <a:latin typeface="Liberation Sans"/>
              </a:rPr>
              <a:t>After studying this chapter, you should be able to:</a:t>
            </a:r>
          </a:p>
        </p:txBody>
      </p:sp>
      <p:pic>
        <p:nvPicPr>
          <p:cNvPr id="3078"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0"/>
            <a:ext cx="71628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9" name="Rectangle 24"/>
          <p:cNvSpPr>
            <a:spLocks noChangeArrowheads="1"/>
          </p:cNvSpPr>
          <p:nvPr/>
        </p:nvSpPr>
        <p:spPr bwMode="auto">
          <a:xfrm>
            <a:off x="2133600" y="533400"/>
            <a:ext cx="6858000"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sz="4200" dirty="0">
                <a:solidFill>
                  <a:schemeClr val="bg1"/>
                </a:solidFill>
                <a:effectLst>
                  <a:outerShdw blurRad="38100" dist="38100" dir="2700000" algn="tl">
                    <a:srgbClr val="000000">
                      <a:alpha val="43137"/>
                    </a:srgbClr>
                  </a:outerShdw>
                </a:effectLst>
                <a:latin typeface="Liberation Sans"/>
              </a:rPr>
              <a:t>Conceptual Framework</a:t>
            </a:r>
          </a:p>
          <a:p>
            <a:pPr algn="l"/>
            <a:r>
              <a:rPr lang="en-US" sz="4200" dirty="0">
                <a:solidFill>
                  <a:schemeClr val="bg1"/>
                </a:solidFill>
                <a:effectLst>
                  <a:outerShdw blurRad="38100" dist="38100" dir="2700000" algn="tl">
                    <a:srgbClr val="000000">
                      <a:alpha val="43137"/>
                    </a:srgbClr>
                  </a:outerShdw>
                </a:effectLst>
                <a:latin typeface="Liberation Sans"/>
              </a:rPr>
              <a:t>for Financial Reporting</a:t>
            </a:r>
            <a:endParaRPr lang="en-US" altLang="en-US" sz="4200" dirty="0">
              <a:solidFill>
                <a:schemeClr val="bg1"/>
              </a:solidFill>
              <a:effectLst>
                <a:outerShdw blurRad="38100" dist="38100" dir="2700000" algn="tl">
                  <a:srgbClr val="000000">
                    <a:alpha val="43137"/>
                  </a:srgbClr>
                </a:outerShdw>
              </a:effectLst>
              <a:latin typeface="Liberation Sans"/>
            </a:endParaRPr>
          </a:p>
        </p:txBody>
      </p:sp>
      <p:pic>
        <p:nvPicPr>
          <p:cNvPr id="3080"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81" name="Text Box 26"/>
          <p:cNvSpPr txBox="1">
            <a:spLocks noChangeArrowheads="1"/>
          </p:cNvSpPr>
          <p:nvPr/>
        </p:nvSpPr>
        <p:spPr bwMode="auto">
          <a:xfrm>
            <a:off x="381000" y="182562"/>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dirty="0" smtClean="0">
                <a:solidFill>
                  <a:srgbClr val="5F5F5F"/>
                </a:solidFill>
                <a:latin typeface="Liberation Sans"/>
              </a:rPr>
              <a:t>2</a:t>
            </a:r>
            <a:endParaRPr lang="en-US" altLang="en-US" sz="10700" dirty="0">
              <a:solidFill>
                <a:srgbClr val="5F5F5F"/>
              </a:solidFill>
              <a:latin typeface="Liberation Sans"/>
            </a:endParaRPr>
          </a:p>
        </p:txBody>
      </p:sp>
      <p:pic>
        <p:nvPicPr>
          <p:cNvPr id="3082"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5"/>
          <p:cNvSpPr>
            <a:spLocks noGrp="1" noChangeArrowheads="1"/>
          </p:cNvSpPr>
          <p:nvPr>
            <p:ph type="title"/>
          </p:nvPr>
        </p:nvSpPr>
        <p:spPr bwMode="auto">
          <a:xfrm>
            <a:off x="381000" y="2438400"/>
            <a:ext cx="3886200" cy="533400"/>
          </a:xfrm>
          <a:solidFill>
            <a:srgbClr val="339933"/>
          </a:solidFill>
          <a:ln w="12700" algn="ctr">
            <a:noFill/>
            <a:miter lim="800000"/>
            <a:headEnd/>
            <a:tailEnd/>
          </a:ln>
          <a:effectLst/>
          <a:extLst/>
        </p:spPr>
        <p:txBody>
          <a:bodyPr vert="horz" wrap="square" lIns="90488" tIns="44450" rIns="90488" bIns="44450" numCol="1" anchor="ctr" anchorCtr="0" compatLnSpc="1">
            <a:prstTxWarp prst="textNoShape">
              <a:avLst/>
            </a:prstTxWarp>
          </a:bodyPr>
          <a:lstStyle/>
          <a:p>
            <a:pPr marL="0" indent="0" algn="l">
              <a:lnSpc>
                <a:spcPct val="110000"/>
              </a:lnSpc>
            </a:pPr>
            <a:r>
              <a:rPr lang="en-US" altLang="en-US" sz="2400" i="0" dirty="0" smtClean="0">
                <a:solidFill>
                  <a:schemeClr val="bg1"/>
                </a:solidFill>
                <a:effectLst/>
                <a:latin typeface="Liberation Sans"/>
              </a:rPr>
              <a:t>LEARNING OBJECTIVES</a:t>
            </a:r>
          </a:p>
        </p:txBody>
      </p:sp>
    </p:spTree>
    <p:extLst>
      <p:ext uri="{BB962C8B-B14F-4D97-AF65-F5344CB8AC3E}">
        <p14:creationId xmlns:p14="http://schemas.microsoft.com/office/powerpoint/2010/main" val="3501199586"/>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5" name="Text Box 3"/>
          <p:cNvSpPr txBox="1">
            <a:spLocks noChangeArrowheads="1"/>
          </p:cNvSpPr>
          <p:nvPr/>
        </p:nvSpPr>
        <p:spPr bwMode="auto">
          <a:xfrm>
            <a:off x="533400" y="2743200"/>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800" b="1" dirty="0">
                <a:solidFill>
                  <a:schemeClr val="accent6">
                    <a:lumMod val="50000"/>
                  </a:schemeClr>
                </a:solidFill>
                <a:latin typeface="Liberation Sans"/>
              </a:rPr>
              <a:t>Need for a Conceptual Framework</a:t>
            </a:r>
          </a:p>
        </p:txBody>
      </p:sp>
      <p:sp>
        <p:nvSpPr>
          <p:cNvPr id="207877" name="Text Box 5"/>
          <p:cNvSpPr txBox="1">
            <a:spLocks noChangeArrowheads="1"/>
          </p:cNvSpPr>
          <p:nvPr/>
        </p:nvSpPr>
        <p:spPr bwMode="auto">
          <a:xfrm>
            <a:off x="533400" y="3352800"/>
            <a:ext cx="8153400" cy="1954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682625" indent="-450850">
              <a:lnSpc>
                <a:spcPct val="125000"/>
              </a:lnSpc>
              <a:spcBef>
                <a:spcPct val="50000"/>
              </a:spcBef>
              <a:buClr>
                <a:schemeClr val="accent6">
                  <a:lumMod val="50000"/>
                </a:schemeClr>
              </a:buClr>
              <a:buSzPct val="85000"/>
              <a:buFont typeface="Arial" panose="020B0604020202020204" pitchFamily="34" charset="0"/>
              <a:buChar char="►"/>
            </a:pPr>
            <a:r>
              <a:rPr lang="en-US" altLang="en-US" sz="2200" dirty="0">
                <a:latin typeface="Liberation Sans"/>
              </a:rPr>
              <a:t>Rule-making should build on and relate to an established body of concepts. </a:t>
            </a:r>
          </a:p>
          <a:p>
            <a:pPr marL="682625" indent="-450850">
              <a:lnSpc>
                <a:spcPct val="125000"/>
              </a:lnSpc>
              <a:spcBef>
                <a:spcPct val="50000"/>
              </a:spcBef>
              <a:buClr>
                <a:schemeClr val="accent6">
                  <a:lumMod val="50000"/>
                </a:schemeClr>
              </a:buClr>
              <a:buSzPct val="85000"/>
              <a:buFont typeface="Arial" panose="020B0604020202020204" pitchFamily="34" charset="0"/>
              <a:buChar char="►"/>
            </a:pPr>
            <a:r>
              <a:rPr lang="en-US" altLang="en-US" sz="2200" dirty="0">
                <a:latin typeface="Liberation Sans"/>
              </a:rPr>
              <a:t>Enables IASB to issue </a:t>
            </a:r>
            <a:r>
              <a:rPr lang="en-US" altLang="en-US" sz="2200" b="1" dirty="0">
                <a:latin typeface="Liberation Sans"/>
              </a:rPr>
              <a:t>more useful and consistent pronouncements over time</a:t>
            </a:r>
            <a:r>
              <a:rPr lang="en-US" altLang="en-US" sz="2200" dirty="0">
                <a:latin typeface="Liberation Sans"/>
              </a:rPr>
              <a:t>.</a:t>
            </a:r>
          </a:p>
        </p:txBody>
      </p:sp>
      <p:sp>
        <p:nvSpPr>
          <p:cNvPr id="207881" name="Rectangle 9"/>
          <p:cNvSpPr>
            <a:spLocks noChangeArrowheads="1"/>
          </p:cNvSpPr>
          <p:nvPr/>
        </p:nvSpPr>
        <p:spPr bwMode="auto">
          <a:xfrm>
            <a:off x="533400" y="1371600"/>
            <a:ext cx="822960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50000"/>
              </a:spcBef>
              <a:buSzPct val="80000"/>
            </a:pPr>
            <a:r>
              <a:rPr lang="en-US" altLang="en-US" b="1" dirty="0">
                <a:solidFill>
                  <a:schemeClr val="tx2">
                    <a:lumMod val="75000"/>
                  </a:schemeClr>
                </a:solidFill>
                <a:latin typeface="Liberation Sans"/>
              </a:rPr>
              <a:t>Conceptual Framework</a:t>
            </a:r>
            <a:r>
              <a:rPr lang="en-US" altLang="en-US" dirty="0">
                <a:solidFill>
                  <a:schemeClr val="tx2">
                    <a:lumMod val="75000"/>
                  </a:schemeClr>
                </a:solidFill>
                <a:latin typeface="Liberation Sans"/>
              </a:rPr>
              <a:t> </a:t>
            </a:r>
            <a:r>
              <a:rPr lang="en-US" altLang="en-US" dirty="0">
                <a:latin typeface="Liberation Sans"/>
              </a:rPr>
              <a:t>establishes the concepts that underlie financial reporting.</a:t>
            </a: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a:rPr>
              <a:t>LO </a:t>
            </a:r>
            <a:r>
              <a:rPr lang="en-US" altLang="en-US" sz="1600" i="1" dirty="0" smtClean="0">
                <a:solidFill>
                  <a:schemeClr val="bg2"/>
                </a:solidFill>
                <a:latin typeface="Liberation Sans"/>
              </a:rPr>
              <a:t>1</a:t>
            </a:r>
            <a:endParaRPr lang="en-US" altLang="en-US" sz="1600" i="1" dirty="0">
              <a:solidFill>
                <a:schemeClr val="bg2"/>
              </a:solidFill>
              <a:latin typeface="Liberation Sans"/>
            </a:endParaRPr>
          </a:p>
        </p:txBody>
      </p:sp>
      <p:sp>
        <p:nvSpPr>
          <p:cNvPr id="9" name="Rectangle 10"/>
          <p:cNvSpPr>
            <a:spLocks noGrp="1" noChangeArrowheads="1"/>
          </p:cNvSpPr>
          <p:nvPr>
            <p:ph type="title"/>
          </p:nvPr>
        </p:nvSpPr>
        <p:spPr bwMode="auto">
          <a:xfrm>
            <a:off x="533400" y="381000"/>
            <a:ext cx="8229600" cy="560387"/>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altLang="en-US" sz="3200" kern="1200" dirty="0" smtClean="0">
                <a:solidFill>
                  <a:srgbClr val="0000E2"/>
                </a:solidFill>
                <a:effectLst/>
                <a:latin typeface="Liberation Sans"/>
                <a:ea typeface="+mn-ea"/>
                <a:cs typeface="+mn-cs"/>
              </a:rPr>
              <a:t>CONCEPTUAL FRAMEWORK</a:t>
            </a:r>
            <a:endParaRPr lang="en-US" altLang="en-US" sz="3200" kern="1200" dirty="0">
              <a:solidFill>
                <a:srgbClr val="0000E2"/>
              </a:solidFill>
              <a:effectLst/>
              <a:latin typeface="Liberation Sans"/>
              <a:ea typeface="+mn-ea"/>
              <a:cs typeface="+mn-cs"/>
            </a:endParaRP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3" name="Rectangle 3"/>
          <p:cNvSpPr>
            <a:spLocks noGrp="1" noChangeArrowheads="1"/>
          </p:cNvSpPr>
          <p:nvPr>
            <p:ph type="title"/>
          </p:nvPr>
        </p:nvSpPr>
        <p:spPr>
          <a:xfrm>
            <a:off x="152400" y="304800"/>
            <a:ext cx="8915400" cy="914400"/>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altLang="en-US" sz="3000" kern="1200" dirty="0" smtClean="0">
                <a:solidFill>
                  <a:srgbClr val="0000E2"/>
                </a:solidFill>
                <a:effectLst/>
                <a:latin typeface="Liberation Sans"/>
                <a:ea typeface="+mn-ea"/>
                <a:cs typeface="+mn-cs"/>
              </a:rPr>
              <a:t>THIRD LEVEL: RECOGNITION, MEASUREMENT, AND DISCLOSURE CONCEPTS</a:t>
            </a:r>
            <a:endParaRPr lang="en-US" altLang="en-US" sz="3000" kern="1200" dirty="0">
              <a:solidFill>
                <a:srgbClr val="0000E2"/>
              </a:solidFill>
              <a:effectLst/>
              <a:latin typeface="Liberation Sans"/>
              <a:ea typeface="+mn-ea"/>
              <a:cs typeface="+mn-cs"/>
            </a:endParaRPr>
          </a:p>
        </p:txBody>
      </p:sp>
      <p:sp>
        <p:nvSpPr>
          <p:cNvPr id="256004" name="Rectangle 4"/>
          <p:cNvSpPr>
            <a:spLocks noChangeArrowheads="1"/>
          </p:cNvSpPr>
          <p:nvPr/>
        </p:nvSpPr>
        <p:spPr bwMode="auto">
          <a:xfrm>
            <a:off x="609600" y="1676400"/>
            <a:ext cx="8305800" cy="933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pPr>
            <a:r>
              <a:rPr lang="en-US" altLang="en-US" sz="2300" dirty="0">
                <a:latin typeface="Liberation Sans"/>
              </a:rPr>
              <a:t>These concepts explain how companies should recognize, measure, and report financial elements and events.</a:t>
            </a:r>
          </a:p>
        </p:txBody>
      </p:sp>
      <p:sp>
        <p:nvSpPr>
          <p:cNvPr id="256027" name="AutoShape 27"/>
          <p:cNvSpPr>
            <a:spLocks noChangeArrowheads="1"/>
          </p:cNvSpPr>
          <p:nvPr/>
        </p:nvSpPr>
        <p:spPr bwMode="auto">
          <a:xfrm rot="5400000" flipH="1">
            <a:off x="5143500" y="2019300"/>
            <a:ext cx="2057400" cy="4724400"/>
          </a:xfrm>
          <a:prstGeom prst="flowChartManualInput">
            <a:avLst/>
          </a:prstGeom>
          <a:solidFill>
            <a:srgbClr val="F9EFA5"/>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56028" name="AutoShape 28"/>
          <p:cNvSpPr>
            <a:spLocks noChangeArrowheads="1"/>
          </p:cNvSpPr>
          <p:nvPr/>
        </p:nvSpPr>
        <p:spPr bwMode="auto">
          <a:xfrm rot="16200000">
            <a:off x="2095500" y="2019300"/>
            <a:ext cx="2057400" cy="4724400"/>
          </a:xfrm>
          <a:prstGeom prst="flowChartManualInput">
            <a:avLst/>
          </a:prstGeom>
          <a:solidFill>
            <a:srgbClr val="F9EFA5"/>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56029" name="Rectangle 29"/>
          <p:cNvSpPr>
            <a:spLocks noChangeArrowheads="1"/>
          </p:cNvSpPr>
          <p:nvPr/>
        </p:nvSpPr>
        <p:spPr bwMode="auto">
          <a:xfrm>
            <a:off x="3581400" y="3352800"/>
            <a:ext cx="2133600" cy="2057400"/>
          </a:xfrm>
          <a:prstGeom prst="rect">
            <a:avLst/>
          </a:prstGeom>
          <a:solidFill>
            <a:srgbClr val="F9EFA5"/>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56036" name="Text Box 36"/>
          <p:cNvSpPr txBox="1">
            <a:spLocks noChangeArrowheads="1"/>
          </p:cNvSpPr>
          <p:nvPr/>
        </p:nvSpPr>
        <p:spPr bwMode="auto">
          <a:xfrm>
            <a:off x="1676400" y="3433763"/>
            <a:ext cx="1828800" cy="192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lgn="l">
              <a:defRPr sz="2400">
                <a:solidFill>
                  <a:schemeClr val="tx1"/>
                </a:solidFill>
                <a:latin typeface="Times New Roman" pitchFamily="18" charset="0"/>
              </a:defRPr>
            </a:lvl1pPr>
            <a:lvl2pPr marL="968375" indent="-457200" algn="l">
              <a:defRPr sz="2400">
                <a:solidFill>
                  <a:schemeClr val="tx1"/>
                </a:solidFill>
                <a:latin typeface="Times New Roman" pitchFamily="18" charset="0"/>
              </a:defRPr>
            </a:lvl2pPr>
            <a:lvl3pPr marL="1539875" indent="-457200" algn="l">
              <a:defRPr sz="2400">
                <a:solidFill>
                  <a:schemeClr val="tx1"/>
                </a:solidFill>
                <a:latin typeface="Times New Roman" pitchFamily="18" charset="0"/>
              </a:defRPr>
            </a:lvl3pPr>
            <a:lvl4pPr marL="2111375" indent="-457200" algn="l">
              <a:defRPr sz="2400">
                <a:solidFill>
                  <a:schemeClr val="tx1"/>
                </a:solidFill>
                <a:latin typeface="Times New Roman" pitchFamily="18" charset="0"/>
              </a:defRPr>
            </a:lvl4pPr>
            <a:lvl5pPr marL="2682875" indent="-457200" algn="l">
              <a:defRPr sz="2400">
                <a:solidFill>
                  <a:schemeClr val="tx1"/>
                </a:solidFill>
                <a:latin typeface="Times New Roman" pitchFamily="18" charset="0"/>
              </a:defRPr>
            </a:lvl5pPr>
            <a:lvl6pPr marL="3140075" indent="-457200" eaLnBrk="0" fontAlgn="base" hangingPunct="0">
              <a:spcBef>
                <a:spcPct val="0"/>
              </a:spcBef>
              <a:spcAft>
                <a:spcPct val="0"/>
              </a:spcAft>
              <a:defRPr sz="2400">
                <a:solidFill>
                  <a:schemeClr val="tx1"/>
                </a:solidFill>
                <a:latin typeface="Times New Roman" pitchFamily="18" charset="0"/>
              </a:defRPr>
            </a:lvl6pPr>
            <a:lvl7pPr marL="3597275" indent="-457200" eaLnBrk="0" fontAlgn="base" hangingPunct="0">
              <a:spcBef>
                <a:spcPct val="0"/>
              </a:spcBef>
              <a:spcAft>
                <a:spcPct val="0"/>
              </a:spcAft>
              <a:defRPr sz="2400">
                <a:solidFill>
                  <a:schemeClr val="tx1"/>
                </a:solidFill>
                <a:latin typeface="Times New Roman" pitchFamily="18" charset="0"/>
              </a:defRPr>
            </a:lvl7pPr>
            <a:lvl8pPr marL="4054475" indent="-457200" eaLnBrk="0" fontAlgn="base" hangingPunct="0">
              <a:spcBef>
                <a:spcPct val="0"/>
              </a:spcBef>
              <a:spcAft>
                <a:spcPct val="0"/>
              </a:spcAft>
              <a:defRPr sz="2400">
                <a:solidFill>
                  <a:schemeClr val="tx1"/>
                </a:solidFill>
                <a:latin typeface="Times New Roman" pitchFamily="18" charset="0"/>
              </a:defRPr>
            </a:lvl8pPr>
            <a:lvl9pPr marL="4511675" indent="-4572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400" b="1" u="sng" dirty="0">
                <a:latin typeface="Liberation Sans"/>
              </a:rPr>
              <a:t>ASSUMPTIONS</a:t>
            </a:r>
            <a:endParaRPr lang="en-US" altLang="en-US" sz="1400" dirty="0">
              <a:latin typeface="Liberation Sans"/>
            </a:endParaRPr>
          </a:p>
          <a:p>
            <a:pPr>
              <a:spcBef>
                <a:spcPct val="50000"/>
              </a:spcBef>
              <a:buFontTx/>
              <a:buAutoNum type="arabicPeriod"/>
            </a:pPr>
            <a:r>
              <a:rPr lang="en-US" altLang="en-US" sz="1400" dirty="0">
                <a:latin typeface="Liberation Sans"/>
              </a:rPr>
              <a:t>Economic entity</a:t>
            </a:r>
          </a:p>
          <a:p>
            <a:pPr>
              <a:spcBef>
                <a:spcPct val="50000"/>
              </a:spcBef>
              <a:buFontTx/>
              <a:buAutoNum type="arabicPeriod"/>
            </a:pPr>
            <a:r>
              <a:rPr lang="en-US" altLang="en-US" sz="1400" dirty="0">
                <a:latin typeface="Liberation Sans"/>
              </a:rPr>
              <a:t>Going concern</a:t>
            </a:r>
          </a:p>
          <a:p>
            <a:pPr>
              <a:spcBef>
                <a:spcPct val="50000"/>
              </a:spcBef>
              <a:buFontTx/>
              <a:buAutoNum type="arabicPeriod"/>
            </a:pPr>
            <a:r>
              <a:rPr lang="en-US" altLang="en-US" sz="1400" dirty="0">
                <a:latin typeface="Liberation Sans"/>
              </a:rPr>
              <a:t>Monetary unit</a:t>
            </a:r>
          </a:p>
          <a:p>
            <a:pPr>
              <a:spcBef>
                <a:spcPct val="50000"/>
              </a:spcBef>
              <a:buFontTx/>
              <a:buAutoNum type="arabicPeriod"/>
            </a:pPr>
            <a:r>
              <a:rPr lang="en-US" altLang="en-US" sz="1400" dirty="0">
                <a:latin typeface="Liberation Sans"/>
              </a:rPr>
              <a:t>Periodicity</a:t>
            </a:r>
          </a:p>
          <a:p>
            <a:pPr>
              <a:spcBef>
                <a:spcPct val="50000"/>
              </a:spcBef>
              <a:buFontTx/>
              <a:buAutoNum type="arabicPeriod"/>
            </a:pPr>
            <a:r>
              <a:rPr lang="en-US" altLang="en-US" sz="1400" dirty="0">
                <a:latin typeface="Liberation Sans"/>
              </a:rPr>
              <a:t>Accrual</a:t>
            </a:r>
          </a:p>
        </p:txBody>
      </p:sp>
      <p:sp>
        <p:nvSpPr>
          <p:cNvPr id="256037" name="Text Box 37"/>
          <p:cNvSpPr txBox="1">
            <a:spLocks noChangeArrowheads="1"/>
          </p:cNvSpPr>
          <p:nvPr/>
        </p:nvSpPr>
        <p:spPr bwMode="auto">
          <a:xfrm>
            <a:off x="3657600" y="3433763"/>
            <a:ext cx="21336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lgn="l">
              <a:defRPr sz="2400">
                <a:solidFill>
                  <a:schemeClr val="tx1"/>
                </a:solidFill>
                <a:latin typeface="Times New Roman" pitchFamily="18" charset="0"/>
              </a:defRPr>
            </a:lvl1pPr>
            <a:lvl2pPr marL="968375" indent="-457200" algn="l">
              <a:defRPr sz="2400">
                <a:solidFill>
                  <a:schemeClr val="tx1"/>
                </a:solidFill>
                <a:latin typeface="Times New Roman" pitchFamily="18" charset="0"/>
              </a:defRPr>
            </a:lvl2pPr>
            <a:lvl3pPr marL="1539875" indent="-457200" algn="l">
              <a:defRPr sz="2400">
                <a:solidFill>
                  <a:schemeClr val="tx1"/>
                </a:solidFill>
                <a:latin typeface="Times New Roman" pitchFamily="18" charset="0"/>
              </a:defRPr>
            </a:lvl3pPr>
            <a:lvl4pPr marL="2111375" indent="-457200" algn="l">
              <a:defRPr sz="2400">
                <a:solidFill>
                  <a:schemeClr val="tx1"/>
                </a:solidFill>
                <a:latin typeface="Times New Roman" pitchFamily="18" charset="0"/>
              </a:defRPr>
            </a:lvl4pPr>
            <a:lvl5pPr marL="2682875" indent="-457200" algn="l">
              <a:defRPr sz="2400">
                <a:solidFill>
                  <a:schemeClr val="tx1"/>
                </a:solidFill>
                <a:latin typeface="Times New Roman" pitchFamily="18" charset="0"/>
              </a:defRPr>
            </a:lvl5pPr>
            <a:lvl6pPr marL="3140075" indent="-457200" eaLnBrk="0" fontAlgn="base" hangingPunct="0">
              <a:spcBef>
                <a:spcPct val="0"/>
              </a:spcBef>
              <a:spcAft>
                <a:spcPct val="0"/>
              </a:spcAft>
              <a:defRPr sz="2400">
                <a:solidFill>
                  <a:schemeClr val="tx1"/>
                </a:solidFill>
                <a:latin typeface="Times New Roman" pitchFamily="18" charset="0"/>
              </a:defRPr>
            </a:lvl6pPr>
            <a:lvl7pPr marL="3597275" indent="-457200" eaLnBrk="0" fontAlgn="base" hangingPunct="0">
              <a:spcBef>
                <a:spcPct val="0"/>
              </a:spcBef>
              <a:spcAft>
                <a:spcPct val="0"/>
              </a:spcAft>
              <a:defRPr sz="2400">
                <a:solidFill>
                  <a:schemeClr val="tx1"/>
                </a:solidFill>
                <a:latin typeface="Times New Roman" pitchFamily="18" charset="0"/>
              </a:defRPr>
            </a:lvl7pPr>
            <a:lvl8pPr marL="4054475" indent="-457200" eaLnBrk="0" fontAlgn="base" hangingPunct="0">
              <a:spcBef>
                <a:spcPct val="0"/>
              </a:spcBef>
              <a:spcAft>
                <a:spcPct val="0"/>
              </a:spcAft>
              <a:defRPr sz="2400">
                <a:solidFill>
                  <a:schemeClr val="tx1"/>
                </a:solidFill>
                <a:latin typeface="Times New Roman" pitchFamily="18" charset="0"/>
              </a:defRPr>
            </a:lvl8pPr>
            <a:lvl9pPr marL="4511675" indent="-4572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400" b="1" u="sng" dirty="0">
                <a:latin typeface="Liberation Sans"/>
              </a:rPr>
              <a:t>PRINCIPLES</a:t>
            </a:r>
          </a:p>
          <a:p>
            <a:pPr>
              <a:spcBef>
                <a:spcPct val="50000"/>
              </a:spcBef>
              <a:buFontTx/>
              <a:buAutoNum type="arabicPeriod"/>
            </a:pPr>
            <a:r>
              <a:rPr lang="en-US" altLang="en-US" sz="1400" dirty="0">
                <a:latin typeface="Liberation Sans"/>
              </a:rPr>
              <a:t>Measurement</a:t>
            </a:r>
          </a:p>
          <a:p>
            <a:pPr>
              <a:spcBef>
                <a:spcPct val="50000"/>
              </a:spcBef>
              <a:buFontTx/>
              <a:buAutoNum type="arabicPeriod"/>
            </a:pPr>
            <a:r>
              <a:rPr lang="en-US" altLang="en-US" sz="1400" dirty="0">
                <a:latin typeface="Liberation Sans"/>
              </a:rPr>
              <a:t>Revenue recognition</a:t>
            </a:r>
          </a:p>
          <a:p>
            <a:pPr>
              <a:spcBef>
                <a:spcPct val="50000"/>
              </a:spcBef>
              <a:buFontTx/>
              <a:buAutoNum type="arabicPeriod"/>
            </a:pPr>
            <a:r>
              <a:rPr lang="en-US" altLang="en-US" sz="1400" dirty="0">
                <a:latin typeface="Liberation Sans"/>
              </a:rPr>
              <a:t>Expense recognition</a:t>
            </a:r>
          </a:p>
          <a:p>
            <a:pPr>
              <a:spcBef>
                <a:spcPct val="50000"/>
              </a:spcBef>
              <a:buFontTx/>
              <a:buAutoNum type="arabicPeriod"/>
            </a:pPr>
            <a:r>
              <a:rPr lang="en-US" altLang="en-US" sz="1400" dirty="0">
                <a:latin typeface="Liberation Sans"/>
              </a:rPr>
              <a:t>Full disclosure</a:t>
            </a:r>
          </a:p>
        </p:txBody>
      </p:sp>
      <p:sp>
        <p:nvSpPr>
          <p:cNvPr id="256038" name="Text Box 38"/>
          <p:cNvSpPr txBox="1">
            <a:spLocks noChangeArrowheads="1"/>
          </p:cNvSpPr>
          <p:nvPr/>
        </p:nvSpPr>
        <p:spPr bwMode="auto">
          <a:xfrm>
            <a:off x="5943600" y="3433763"/>
            <a:ext cx="1828800"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lgn="l">
              <a:defRPr sz="2400">
                <a:solidFill>
                  <a:schemeClr val="tx1"/>
                </a:solidFill>
                <a:latin typeface="Times New Roman" pitchFamily="18" charset="0"/>
              </a:defRPr>
            </a:lvl1pPr>
            <a:lvl2pPr marL="968375" indent="-457200" algn="l">
              <a:defRPr sz="2400">
                <a:solidFill>
                  <a:schemeClr val="tx1"/>
                </a:solidFill>
                <a:latin typeface="Times New Roman" pitchFamily="18" charset="0"/>
              </a:defRPr>
            </a:lvl2pPr>
            <a:lvl3pPr marL="1539875" indent="-457200" algn="l">
              <a:defRPr sz="2400">
                <a:solidFill>
                  <a:schemeClr val="tx1"/>
                </a:solidFill>
                <a:latin typeface="Times New Roman" pitchFamily="18" charset="0"/>
              </a:defRPr>
            </a:lvl3pPr>
            <a:lvl4pPr marL="2111375" indent="-457200" algn="l">
              <a:defRPr sz="2400">
                <a:solidFill>
                  <a:schemeClr val="tx1"/>
                </a:solidFill>
                <a:latin typeface="Times New Roman" pitchFamily="18" charset="0"/>
              </a:defRPr>
            </a:lvl4pPr>
            <a:lvl5pPr marL="2682875" indent="-457200" algn="l">
              <a:defRPr sz="2400">
                <a:solidFill>
                  <a:schemeClr val="tx1"/>
                </a:solidFill>
                <a:latin typeface="Times New Roman" pitchFamily="18" charset="0"/>
              </a:defRPr>
            </a:lvl5pPr>
            <a:lvl6pPr marL="3140075" indent="-457200" eaLnBrk="0" fontAlgn="base" hangingPunct="0">
              <a:spcBef>
                <a:spcPct val="0"/>
              </a:spcBef>
              <a:spcAft>
                <a:spcPct val="0"/>
              </a:spcAft>
              <a:defRPr sz="2400">
                <a:solidFill>
                  <a:schemeClr val="tx1"/>
                </a:solidFill>
                <a:latin typeface="Times New Roman" pitchFamily="18" charset="0"/>
              </a:defRPr>
            </a:lvl6pPr>
            <a:lvl7pPr marL="3597275" indent="-457200" eaLnBrk="0" fontAlgn="base" hangingPunct="0">
              <a:spcBef>
                <a:spcPct val="0"/>
              </a:spcBef>
              <a:spcAft>
                <a:spcPct val="0"/>
              </a:spcAft>
              <a:defRPr sz="2400">
                <a:solidFill>
                  <a:schemeClr val="tx1"/>
                </a:solidFill>
                <a:latin typeface="Times New Roman" pitchFamily="18" charset="0"/>
              </a:defRPr>
            </a:lvl7pPr>
            <a:lvl8pPr marL="4054475" indent="-457200" eaLnBrk="0" fontAlgn="base" hangingPunct="0">
              <a:spcBef>
                <a:spcPct val="0"/>
              </a:spcBef>
              <a:spcAft>
                <a:spcPct val="0"/>
              </a:spcAft>
              <a:defRPr sz="2400">
                <a:solidFill>
                  <a:schemeClr val="tx1"/>
                </a:solidFill>
                <a:latin typeface="Times New Roman" pitchFamily="18" charset="0"/>
              </a:defRPr>
            </a:lvl8pPr>
            <a:lvl9pPr marL="4511675" indent="-4572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400" b="1" u="sng" dirty="0">
                <a:latin typeface="Liberation Sans"/>
              </a:rPr>
              <a:t>CONSTRAINTS</a:t>
            </a:r>
          </a:p>
          <a:p>
            <a:pPr>
              <a:spcBef>
                <a:spcPct val="50000"/>
              </a:spcBef>
              <a:buFontTx/>
              <a:buAutoNum type="arabicPeriod"/>
            </a:pPr>
            <a:r>
              <a:rPr lang="en-US" altLang="en-US" sz="1400" dirty="0" smtClean="0">
                <a:latin typeface="Liberation Sans"/>
              </a:rPr>
              <a:t>Cost</a:t>
            </a:r>
            <a:endParaRPr lang="en-US" altLang="en-US" sz="1400" dirty="0">
              <a:latin typeface="Liberation Sans"/>
            </a:endParaRPr>
          </a:p>
        </p:txBody>
      </p:sp>
      <p:sp>
        <p:nvSpPr>
          <p:cNvPr id="256040" name="Text Box 40"/>
          <p:cNvSpPr txBox="1">
            <a:spLocks noChangeArrowheads="1"/>
          </p:cNvSpPr>
          <p:nvPr/>
        </p:nvSpPr>
        <p:spPr bwMode="auto">
          <a:xfrm>
            <a:off x="1600200" y="2967038"/>
            <a:ext cx="6096000" cy="369332"/>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dirty="0">
                <a:latin typeface="Liberation Sans"/>
              </a:rPr>
              <a:t>Recognition, Measurement, and Disclosure Concepts</a:t>
            </a:r>
          </a:p>
        </p:txBody>
      </p:sp>
      <p:sp>
        <p:nvSpPr>
          <p:cNvPr id="256041" name="Text Box 41"/>
          <p:cNvSpPr txBox="1">
            <a:spLocks noChangeArrowheads="1"/>
          </p:cNvSpPr>
          <p:nvPr/>
        </p:nvSpPr>
        <p:spPr bwMode="auto">
          <a:xfrm>
            <a:off x="228600" y="5532438"/>
            <a:ext cx="2209800"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87E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1200" b="1" dirty="0" smtClean="0">
                <a:solidFill>
                  <a:schemeClr val="accent6">
                    <a:lumMod val="50000"/>
                  </a:schemeClr>
                </a:solidFill>
                <a:latin typeface="Liberation Sans"/>
              </a:rPr>
              <a:t>ILLUSTRATION 2-7  </a:t>
            </a:r>
            <a:r>
              <a:rPr lang="en-US" altLang="en-US" sz="1200" b="1" dirty="0">
                <a:solidFill>
                  <a:srgbClr val="000000"/>
                </a:solidFill>
                <a:latin typeface="Liberation Sans"/>
              </a:rPr>
              <a:t>Conceptual Framework for Financial Reporting</a:t>
            </a:r>
          </a:p>
        </p:txBody>
      </p:sp>
      <p:sp>
        <p:nvSpPr>
          <p:cNvPr id="13" name="Line 16"/>
          <p:cNvSpPr>
            <a:spLocks noChangeShapeType="1"/>
          </p:cNvSpPr>
          <p:nvPr/>
        </p:nvSpPr>
        <p:spPr bwMode="auto">
          <a:xfrm>
            <a:off x="228600" y="1371600"/>
            <a:ext cx="8763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4"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a:t>
            </a:r>
            <a:r>
              <a:rPr lang="en-US" altLang="en-US" sz="1600" b="1" i="1" dirty="0" smtClean="0">
                <a:solidFill>
                  <a:schemeClr val="bg2"/>
                </a:solidFill>
                <a:latin typeface="Liberation Sans"/>
              </a:rPr>
              <a:t>6</a:t>
            </a:r>
            <a:endParaRPr lang="en-US" altLang="en-US" sz="1600" b="1" i="1" dirty="0">
              <a:solidFill>
                <a:schemeClr val="bg2"/>
              </a:solidFill>
              <a:latin typeface="Liberation Sans"/>
            </a:endParaRP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3" name="Text Box 5"/>
          <p:cNvSpPr txBox="1">
            <a:spLocks noChangeArrowheads="1"/>
          </p:cNvSpPr>
          <p:nvPr/>
        </p:nvSpPr>
        <p:spPr bwMode="auto">
          <a:xfrm>
            <a:off x="533400" y="1981200"/>
            <a:ext cx="7848600" cy="4343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1149350" indent="-457200" algn="l">
              <a:defRPr sz="2400">
                <a:solidFill>
                  <a:schemeClr val="tx1"/>
                </a:solidFill>
                <a:latin typeface="Times New Roman" pitchFamily="18" charset="0"/>
              </a:defRPr>
            </a:lvl2pPr>
            <a:lvl3pPr marL="1263650" algn="l">
              <a:defRPr sz="2400">
                <a:solidFill>
                  <a:schemeClr val="tx1"/>
                </a:solidFill>
                <a:latin typeface="Times New Roman" pitchFamily="18" charset="0"/>
              </a:defRPr>
            </a:lvl3pPr>
            <a:lvl4pPr marL="1377950"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ts val="1200"/>
              </a:spcBef>
              <a:spcAft>
                <a:spcPts val="0"/>
              </a:spcAft>
              <a:buSzPct val="80000"/>
            </a:pPr>
            <a:r>
              <a:rPr lang="en-US" altLang="en-US" sz="2100" b="1" dirty="0">
                <a:latin typeface="Liberation Sans"/>
              </a:rPr>
              <a:t>Economic Entity</a:t>
            </a:r>
            <a:r>
              <a:rPr lang="en-US" altLang="en-US" sz="2100" dirty="0">
                <a:latin typeface="Liberation Sans"/>
              </a:rPr>
              <a:t> – company keeps its activity separate from its owners and other business unit. </a:t>
            </a:r>
          </a:p>
          <a:p>
            <a:pPr>
              <a:lnSpc>
                <a:spcPct val="125000"/>
              </a:lnSpc>
              <a:spcBef>
                <a:spcPts val="1200"/>
              </a:spcBef>
              <a:spcAft>
                <a:spcPts val="0"/>
              </a:spcAft>
              <a:buSzPct val="80000"/>
            </a:pPr>
            <a:r>
              <a:rPr lang="en-US" altLang="en-US" sz="2100" b="1" dirty="0">
                <a:latin typeface="Liberation Sans"/>
              </a:rPr>
              <a:t>Going Concern </a:t>
            </a:r>
            <a:r>
              <a:rPr lang="en-US" altLang="en-US" sz="2100" dirty="0">
                <a:latin typeface="Liberation Sans"/>
              </a:rPr>
              <a:t>- company to last long enough to fulfill objectives and commitments.</a:t>
            </a:r>
          </a:p>
          <a:p>
            <a:pPr>
              <a:lnSpc>
                <a:spcPct val="125000"/>
              </a:lnSpc>
              <a:spcBef>
                <a:spcPts val="1200"/>
              </a:spcBef>
              <a:spcAft>
                <a:spcPts val="0"/>
              </a:spcAft>
              <a:buSzPct val="80000"/>
            </a:pPr>
            <a:r>
              <a:rPr lang="en-US" altLang="en-US" sz="2100" b="1" dirty="0">
                <a:latin typeface="Liberation Sans"/>
              </a:rPr>
              <a:t>Monetary Unit</a:t>
            </a:r>
            <a:r>
              <a:rPr lang="en-US" altLang="en-US" sz="2100" dirty="0">
                <a:latin typeface="Liberation Sans"/>
              </a:rPr>
              <a:t> - money is the common denominator.</a:t>
            </a:r>
          </a:p>
          <a:p>
            <a:pPr>
              <a:lnSpc>
                <a:spcPct val="125000"/>
              </a:lnSpc>
              <a:spcBef>
                <a:spcPts val="1200"/>
              </a:spcBef>
              <a:spcAft>
                <a:spcPts val="0"/>
              </a:spcAft>
              <a:buSzPct val="80000"/>
            </a:pPr>
            <a:r>
              <a:rPr lang="en-US" altLang="en-US" sz="2100" b="1" dirty="0">
                <a:latin typeface="Liberation Sans"/>
              </a:rPr>
              <a:t>Periodicity</a:t>
            </a:r>
            <a:r>
              <a:rPr lang="en-US" altLang="en-US" sz="2100" dirty="0">
                <a:latin typeface="Liberation Sans"/>
              </a:rPr>
              <a:t> - company can divide its economic activities into time periods.</a:t>
            </a:r>
          </a:p>
          <a:p>
            <a:pPr>
              <a:lnSpc>
                <a:spcPct val="125000"/>
              </a:lnSpc>
              <a:spcBef>
                <a:spcPts val="1200"/>
              </a:spcBef>
              <a:spcAft>
                <a:spcPts val="0"/>
              </a:spcAft>
              <a:buSzPct val="80000"/>
            </a:pPr>
            <a:r>
              <a:rPr lang="en-US" altLang="en-US" sz="2100" b="1" dirty="0">
                <a:latin typeface="Liberation Sans"/>
              </a:rPr>
              <a:t>Accrual Basis of Accounting</a:t>
            </a:r>
            <a:r>
              <a:rPr lang="en-US" altLang="en-US" sz="2100" dirty="0">
                <a:latin typeface="Liberation Sans"/>
              </a:rPr>
              <a:t> – transactions are recorded in the periods in which the events occur.</a:t>
            </a:r>
          </a:p>
        </p:txBody>
      </p:sp>
      <p:sp>
        <p:nvSpPr>
          <p:cNvPr id="258059" name="Rectangle 11"/>
          <p:cNvSpPr>
            <a:spLocks noGrp="1" noChangeArrowheads="1"/>
          </p:cNvSpPr>
          <p:nvPr>
            <p:ph type="title"/>
          </p:nvPr>
        </p:nvSpPr>
        <p:spPr>
          <a:xfrm>
            <a:off x="533400" y="457200"/>
            <a:ext cx="8229600" cy="560388"/>
          </a:xfr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r>
              <a:rPr lang="en-US" altLang="en-US" sz="3000" kern="1200" dirty="0" smtClean="0">
                <a:solidFill>
                  <a:srgbClr val="0000E2"/>
                </a:solidFill>
                <a:effectLst/>
                <a:latin typeface="Liberation Sans"/>
                <a:ea typeface="+mn-ea"/>
                <a:cs typeface="+mn-cs"/>
              </a:rPr>
              <a:t>THIRD LEVEL: ASSUMPTIONS</a:t>
            </a:r>
            <a:endParaRPr lang="en-US" altLang="en-US" sz="3000" kern="1200" dirty="0">
              <a:solidFill>
                <a:srgbClr val="0000E2"/>
              </a:solidFill>
              <a:effectLst/>
              <a:latin typeface="Liberation Sans"/>
              <a:ea typeface="+mn-ea"/>
              <a:cs typeface="+mn-cs"/>
            </a:endParaRPr>
          </a:p>
        </p:txBody>
      </p:sp>
      <p:sp>
        <p:nvSpPr>
          <p:cNvPr id="258060" name="Text Box 12"/>
          <p:cNvSpPr txBox="1">
            <a:spLocks noChangeArrowheads="1"/>
          </p:cNvSpPr>
          <p:nvPr/>
        </p:nvSpPr>
        <p:spPr bwMode="auto">
          <a:xfrm>
            <a:off x="533400" y="1371600"/>
            <a:ext cx="792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defRPr sz="2800" b="1">
                <a:latin typeface="Arial"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solidFill>
                  <a:schemeClr val="accent6">
                    <a:lumMod val="50000"/>
                  </a:schemeClr>
                </a:solidFill>
                <a:latin typeface="Liberation Sans"/>
              </a:rPr>
              <a:t>Basic Assumptions</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7"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a:t>
            </a:r>
            <a:r>
              <a:rPr lang="en-US" altLang="en-US" sz="1600" b="1" i="1" dirty="0" smtClean="0">
                <a:solidFill>
                  <a:schemeClr val="bg2"/>
                </a:solidFill>
                <a:latin typeface="Liberation Sans"/>
              </a:rPr>
              <a:t>6</a:t>
            </a:r>
            <a:endParaRPr lang="en-US" altLang="en-US" sz="1600" b="1" i="1" dirty="0">
              <a:solidFill>
                <a:schemeClr val="bg2"/>
              </a:solidFill>
              <a:latin typeface="Liberation Sans"/>
            </a:endParaRP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9" name="Rectangle 5"/>
          <p:cNvSpPr>
            <a:spLocks noChangeArrowheads="1"/>
          </p:cNvSpPr>
          <p:nvPr/>
        </p:nvSpPr>
        <p:spPr bwMode="auto">
          <a:xfrm>
            <a:off x="533400" y="1295400"/>
            <a:ext cx="8077200" cy="83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973138" indent="-457200" algn="l">
              <a:defRPr sz="2400">
                <a:solidFill>
                  <a:schemeClr val="tx1"/>
                </a:solidFill>
                <a:latin typeface="Times New Roman" pitchFamily="18" charset="0"/>
              </a:defRPr>
            </a:lvl2pPr>
            <a:lvl3pPr marL="1544638" indent="-457200" algn="l">
              <a:defRPr sz="2400">
                <a:solidFill>
                  <a:schemeClr val="tx1"/>
                </a:solidFill>
                <a:latin typeface="Times New Roman" pitchFamily="18" charset="0"/>
              </a:defRPr>
            </a:lvl3pPr>
            <a:lvl4pPr marL="2116138" indent="-457200" algn="l">
              <a:defRPr sz="2400">
                <a:solidFill>
                  <a:schemeClr val="tx1"/>
                </a:solidFill>
                <a:latin typeface="Times New Roman" pitchFamily="18" charset="0"/>
              </a:defRPr>
            </a:lvl4pPr>
            <a:lvl5pPr marL="2687638" indent="-457200" algn="l">
              <a:defRPr sz="2400">
                <a:solidFill>
                  <a:schemeClr val="tx1"/>
                </a:solidFill>
                <a:latin typeface="Times New Roman" pitchFamily="18" charset="0"/>
              </a:defRPr>
            </a:lvl5pPr>
            <a:lvl6pPr marL="3144838" indent="-457200" eaLnBrk="0" fontAlgn="base" hangingPunct="0">
              <a:spcBef>
                <a:spcPct val="0"/>
              </a:spcBef>
              <a:spcAft>
                <a:spcPct val="0"/>
              </a:spcAft>
              <a:defRPr sz="2400">
                <a:solidFill>
                  <a:schemeClr val="tx1"/>
                </a:solidFill>
                <a:latin typeface="Times New Roman" pitchFamily="18" charset="0"/>
              </a:defRPr>
            </a:lvl6pPr>
            <a:lvl7pPr marL="3602038" indent="-457200" eaLnBrk="0" fontAlgn="base" hangingPunct="0">
              <a:spcBef>
                <a:spcPct val="0"/>
              </a:spcBef>
              <a:spcAft>
                <a:spcPct val="0"/>
              </a:spcAft>
              <a:defRPr sz="2400">
                <a:solidFill>
                  <a:schemeClr val="tx1"/>
                </a:solidFill>
                <a:latin typeface="Times New Roman" pitchFamily="18" charset="0"/>
              </a:defRPr>
            </a:lvl7pPr>
            <a:lvl8pPr marL="4059238" indent="-457200" eaLnBrk="0" fontAlgn="base" hangingPunct="0">
              <a:spcBef>
                <a:spcPct val="0"/>
              </a:spcBef>
              <a:spcAft>
                <a:spcPct val="0"/>
              </a:spcAft>
              <a:defRPr sz="2400">
                <a:solidFill>
                  <a:schemeClr val="tx1"/>
                </a:solidFill>
                <a:latin typeface="Times New Roman" pitchFamily="18" charset="0"/>
              </a:defRPr>
            </a:lvl8pPr>
            <a:lvl9pPr marL="4516438" indent="-457200" eaLnBrk="0" fontAlgn="base" hangingPunct="0">
              <a:spcBef>
                <a:spcPct val="0"/>
              </a:spcBef>
              <a:spcAft>
                <a:spcPct val="0"/>
              </a:spcAft>
              <a:defRPr sz="2400">
                <a:solidFill>
                  <a:schemeClr val="tx1"/>
                </a:solidFill>
                <a:latin typeface="Times New Roman" pitchFamily="18" charset="0"/>
              </a:defRPr>
            </a:lvl9pPr>
          </a:lstStyle>
          <a:p>
            <a:pPr>
              <a:lnSpc>
                <a:spcPct val="110000"/>
              </a:lnSpc>
              <a:spcBef>
                <a:spcPct val="50000"/>
              </a:spcBef>
            </a:pPr>
            <a:r>
              <a:rPr lang="en-US" altLang="en-US" sz="2200" b="1" dirty="0">
                <a:solidFill>
                  <a:srgbClr val="800000"/>
                </a:solidFill>
                <a:latin typeface="Liberation Sans"/>
              </a:rPr>
              <a:t>BE2-8:</a:t>
            </a:r>
            <a:r>
              <a:rPr lang="en-US" altLang="en-US" sz="2200" b="1" dirty="0">
                <a:solidFill>
                  <a:srgbClr val="000000"/>
                </a:solidFill>
                <a:latin typeface="Liberation Sans"/>
              </a:rPr>
              <a:t> </a:t>
            </a:r>
            <a:r>
              <a:rPr lang="en-US" altLang="en-US" sz="2200" dirty="0">
                <a:solidFill>
                  <a:srgbClr val="000000"/>
                </a:solidFill>
                <a:latin typeface="Liberation Sans"/>
              </a:rPr>
              <a:t>Identify </a:t>
            </a:r>
            <a:r>
              <a:rPr lang="en-US" altLang="en-US" sz="2200" dirty="0">
                <a:latin typeface="Liberation Sans"/>
              </a:rPr>
              <a:t>which </a:t>
            </a:r>
            <a:r>
              <a:rPr lang="en-US" altLang="en-US" sz="2200" b="1" dirty="0">
                <a:latin typeface="Liberation Sans"/>
              </a:rPr>
              <a:t>basic assumption</a:t>
            </a:r>
            <a:r>
              <a:rPr lang="en-US" altLang="en-US" sz="2200" dirty="0">
                <a:latin typeface="Liberation Sans"/>
              </a:rPr>
              <a:t> of accounting is best described in each item below.</a:t>
            </a:r>
          </a:p>
        </p:txBody>
      </p:sp>
      <p:sp>
        <p:nvSpPr>
          <p:cNvPr id="262150" name="Rectangle 6"/>
          <p:cNvSpPr>
            <a:spLocks noChangeArrowheads="1"/>
          </p:cNvSpPr>
          <p:nvPr/>
        </p:nvSpPr>
        <p:spPr bwMode="auto">
          <a:xfrm>
            <a:off x="533400" y="2211388"/>
            <a:ext cx="6096000"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buClr>
                <a:schemeClr val="tx1"/>
              </a:buClr>
              <a:buFontTx/>
              <a:buAutoNum type="alphaLcParenBoth"/>
            </a:pPr>
            <a:r>
              <a:rPr lang="en-US" altLang="en-US" sz="2000" dirty="0">
                <a:solidFill>
                  <a:srgbClr val="000000"/>
                </a:solidFill>
                <a:latin typeface="Liberation Sans"/>
              </a:rPr>
              <a:t>The economic activities of </a:t>
            </a:r>
            <a:r>
              <a:rPr lang="en-US" altLang="en-US" sz="2000" b="1" dirty="0">
                <a:solidFill>
                  <a:srgbClr val="800000"/>
                </a:solidFill>
                <a:latin typeface="Liberation Sans"/>
              </a:rPr>
              <a:t>FedEx Corporation</a:t>
            </a:r>
            <a:r>
              <a:rPr lang="en-US" altLang="en-US" sz="2000" b="1" dirty="0">
                <a:solidFill>
                  <a:srgbClr val="000000"/>
                </a:solidFill>
                <a:latin typeface="Liberation Sans"/>
              </a:rPr>
              <a:t> </a:t>
            </a:r>
            <a:r>
              <a:rPr lang="en-US" altLang="en-US" sz="2000" dirty="0">
                <a:solidFill>
                  <a:srgbClr val="000000"/>
                </a:solidFill>
                <a:latin typeface="Liberation Sans"/>
              </a:rPr>
              <a:t>(USA) are divided into 12-month periods for the purpose of issuing annual reports.</a:t>
            </a:r>
          </a:p>
          <a:p>
            <a:pPr>
              <a:spcBef>
                <a:spcPct val="50000"/>
              </a:spcBef>
              <a:buClr>
                <a:schemeClr val="tx1"/>
              </a:buClr>
              <a:buFontTx/>
              <a:buAutoNum type="alphaLcParenBoth"/>
            </a:pPr>
            <a:r>
              <a:rPr lang="en-US" altLang="en-US" sz="2000" b="1" dirty="0">
                <a:solidFill>
                  <a:srgbClr val="800000"/>
                </a:solidFill>
                <a:latin typeface="Liberation Sans"/>
              </a:rPr>
              <a:t>Total</a:t>
            </a:r>
            <a:r>
              <a:rPr lang="en-US" altLang="en-US" sz="2000" dirty="0">
                <a:solidFill>
                  <a:srgbClr val="800000"/>
                </a:solidFill>
                <a:latin typeface="Liberation Sans"/>
              </a:rPr>
              <a:t> </a:t>
            </a:r>
            <a:r>
              <a:rPr lang="en-US" altLang="en-US" sz="2000" b="1" dirty="0">
                <a:solidFill>
                  <a:srgbClr val="800000"/>
                </a:solidFill>
                <a:latin typeface="Liberation Sans"/>
              </a:rPr>
              <a:t>S.A</a:t>
            </a:r>
            <a:r>
              <a:rPr lang="en-US" altLang="en-US" sz="2000" dirty="0">
                <a:solidFill>
                  <a:srgbClr val="800000"/>
                </a:solidFill>
                <a:latin typeface="Liberation Sans"/>
              </a:rPr>
              <a:t>.</a:t>
            </a:r>
            <a:r>
              <a:rPr lang="en-US" altLang="en-US" sz="2000" dirty="0">
                <a:solidFill>
                  <a:srgbClr val="000000"/>
                </a:solidFill>
                <a:latin typeface="Liberation Sans"/>
              </a:rPr>
              <a:t> (FRA) does not adjust amounts in its financial statements for the effects of inflation.</a:t>
            </a:r>
          </a:p>
          <a:p>
            <a:pPr>
              <a:spcBef>
                <a:spcPct val="50000"/>
              </a:spcBef>
              <a:buClr>
                <a:schemeClr val="tx1"/>
              </a:buClr>
              <a:buFontTx/>
              <a:buAutoNum type="alphaLcParenBoth"/>
            </a:pPr>
            <a:r>
              <a:rPr lang="en-US" altLang="en-US" sz="2000" b="1" dirty="0">
                <a:solidFill>
                  <a:srgbClr val="800000"/>
                </a:solidFill>
                <a:latin typeface="Liberation Sans"/>
              </a:rPr>
              <a:t>Barclays</a:t>
            </a:r>
            <a:r>
              <a:rPr lang="en-US" altLang="en-US" sz="2000" dirty="0">
                <a:solidFill>
                  <a:srgbClr val="000000"/>
                </a:solidFill>
                <a:latin typeface="Liberation Sans"/>
              </a:rPr>
              <a:t> (GBR) reports current and non-current classifications in its statement of financial position. </a:t>
            </a:r>
          </a:p>
          <a:p>
            <a:pPr>
              <a:spcBef>
                <a:spcPct val="50000"/>
              </a:spcBef>
              <a:buClr>
                <a:schemeClr val="tx1"/>
              </a:buClr>
              <a:buFontTx/>
              <a:buAutoNum type="alphaLcParenBoth"/>
            </a:pPr>
            <a:r>
              <a:rPr lang="en-US" altLang="en-US" sz="2000" dirty="0">
                <a:solidFill>
                  <a:srgbClr val="000000"/>
                </a:solidFill>
                <a:latin typeface="Liberation Sans"/>
              </a:rPr>
              <a:t>The economic activities of </a:t>
            </a:r>
            <a:r>
              <a:rPr lang="en-US" altLang="en-US" sz="2000" b="1" dirty="0">
                <a:solidFill>
                  <a:srgbClr val="800000"/>
                </a:solidFill>
                <a:latin typeface="Liberation Sans"/>
              </a:rPr>
              <a:t>Tokai</a:t>
            </a:r>
            <a:r>
              <a:rPr lang="en-US" altLang="en-US" sz="2000" dirty="0">
                <a:solidFill>
                  <a:srgbClr val="800000"/>
                </a:solidFill>
                <a:latin typeface="Liberation Sans"/>
              </a:rPr>
              <a:t> </a:t>
            </a:r>
            <a:r>
              <a:rPr lang="en-US" altLang="en-US" sz="2000" b="1" dirty="0">
                <a:solidFill>
                  <a:srgbClr val="800000"/>
                </a:solidFill>
                <a:latin typeface="Liberation Sans"/>
              </a:rPr>
              <a:t>Rubber</a:t>
            </a:r>
            <a:r>
              <a:rPr lang="en-US" altLang="en-US" sz="2000" dirty="0">
                <a:solidFill>
                  <a:srgbClr val="800000"/>
                </a:solidFill>
                <a:latin typeface="Liberation Sans"/>
              </a:rPr>
              <a:t> </a:t>
            </a:r>
            <a:r>
              <a:rPr lang="en-US" altLang="en-US" sz="2000" b="1" dirty="0">
                <a:solidFill>
                  <a:srgbClr val="800000"/>
                </a:solidFill>
                <a:latin typeface="Liberation Sans"/>
              </a:rPr>
              <a:t>Industries</a:t>
            </a:r>
            <a:r>
              <a:rPr lang="en-US" altLang="en-US" sz="2000" dirty="0">
                <a:solidFill>
                  <a:srgbClr val="000000"/>
                </a:solidFill>
                <a:latin typeface="Liberation Sans"/>
              </a:rPr>
              <a:t> (JPN) and its subsidiaries are merged for accounting and reporting purposes.</a:t>
            </a:r>
          </a:p>
        </p:txBody>
      </p:sp>
      <p:sp>
        <p:nvSpPr>
          <p:cNvPr id="262155" name="AutoShape 11"/>
          <p:cNvSpPr>
            <a:spLocks noChangeArrowheads="1"/>
          </p:cNvSpPr>
          <p:nvPr/>
        </p:nvSpPr>
        <p:spPr bwMode="auto">
          <a:xfrm>
            <a:off x="6705600" y="2438400"/>
            <a:ext cx="2209800" cy="609600"/>
          </a:xfrm>
          <a:prstGeom prst="flowChartAlternateProcess">
            <a:avLst/>
          </a:prstGeom>
          <a:solidFill>
            <a:srgbClr val="336699"/>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200" b="1" dirty="0">
                <a:solidFill>
                  <a:schemeClr val="bg1"/>
                </a:solidFill>
                <a:effectLst>
                  <a:outerShdw blurRad="38100" dist="38100" dir="2700000" algn="tl">
                    <a:srgbClr val="000000"/>
                  </a:outerShdw>
                </a:effectLst>
                <a:latin typeface="Liberation Sans"/>
              </a:rPr>
              <a:t>Periodicity</a:t>
            </a:r>
          </a:p>
        </p:txBody>
      </p:sp>
      <p:sp>
        <p:nvSpPr>
          <p:cNvPr id="262157" name="AutoShape 13"/>
          <p:cNvSpPr>
            <a:spLocks noChangeArrowheads="1"/>
          </p:cNvSpPr>
          <p:nvPr/>
        </p:nvSpPr>
        <p:spPr bwMode="auto">
          <a:xfrm>
            <a:off x="6705600" y="4267200"/>
            <a:ext cx="2209800" cy="609600"/>
          </a:xfrm>
          <a:prstGeom prst="flowChartAlternateProcess">
            <a:avLst/>
          </a:prstGeom>
          <a:solidFill>
            <a:srgbClr val="336699"/>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200" b="1" dirty="0">
                <a:solidFill>
                  <a:schemeClr val="bg1"/>
                </a:solidFill>
                <a:effectLst>
                  <a:outerShdw blurRad="38100" dist="38100" dir="2700000" algn="tl">
                    <a:srgbClr val="000000"/>
                  </a:outerShdw>
                </a:effectLst>
                <a:latin typeface="Liberation Sans"/>
              </a:rPr>
              <a:t>Going Concern</a:t>
            </a:r>
          </a:p>
        </p:txBody>
      </p:sp>
      <p:sp>
        <p:nvSpPr>
          <p:cNvPr id="262159" name="AutoShape 15"/>
          <p:cNvSpPr>
            <a:spLocks noChangeArrowheads="1"/>
          </p:cNvSpPr>
          <p:nvPr/>
        </p:nvSpPr>
        <p:spPr bwMode="auto">
          <a:xfrm>
            <a:off x="6705600" y="3276600"/>
            <a:ext cx="2209800" cy="762000"/>
          </a:xfrm>
          <a:prstGeom prst="flowChartAlternateProcess">
            <a:avLst/>
          </a:prstGeom>
          <a:solidFill>
            <a:srgbClr val="336699"/>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200" b="1" dirty="0">
                <a:solidFill>
                  <a:schemeClr val="bg1"/>
                </a:solidFill>
                <a:effectLst>
                  <a:outerShdw blurRad="38100" dist="38100" dir="2700000" algn="tl">
                    <a:srgbClr val="000000"/>
                  </a:outerShdw>
                </a:effectLst>
                <a:latin typeface="Liberation Sans"/>
              </a:rPr>
              <a:t>Monetary</a:t>
            </a:r>
          </a:p>
          <a:p>
            <a:r>
              <a:rPr lang="en-US" altLang="en-US" sz="2200" b="1" dirty="0">
                <a:solidFill>
                  <a:schemeClr val="bg1"/>
                </a:solidFill>
                <a:effectLst>
                  <a:outerShdw blurRad="38100" dist="38100" dir="2700000" algn="tl">
                    <a:srgbClr val="000000"/>
                  </a:outerShdw>
                </a:effectLst>
                <a:latin typeface="Liberation Sans"/>
              </a:rPr>
              <a:t>Unit</a:t>
            </a:r>
          </a:p>
        </p:txBody>
      </p:sp>
      <p:sp>
        <p:nvSpPr>
          <p:cNvPr id="262161" name="AutoShape 17"/>
          <p:cNvSpPr>
            <a:spLocks noChangeArrowheads="1"/>
          </p:cNvSpPr>
          <p:nvPr/>
        </p:nvSpPr>
        <p:spPr bwMode="auto">
          <a:xfrm>
            <a:off x="6705600" y="5257800"/>
            <a:ext cx="2209800" cy="838200"/>
          </a:xfrm>
          <a:prstGeom prst="flowChartAlternateProcess">
            <a:avLst/>
          </a:prstGeom>
          <a:solidFill>
            <a:srgbClr val="336699"/>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200" b="1" dirty="0">
                <a:solidFill>
                  <a:schemeClr val="bg1"/>
                </a:solidFill>
                <a:effectLst>
                  <a:outerShdw blurRad="38100" dist="38100" dir="2700000" algn="tl">
                    <a:srgbClr val="000000"/>
                  </a:outerShdw>
                </a:effectLst>
                <a:latin typeface="Liberation Sans"/>
              </a:rPr>
              <a:t>Economic </a:t>
            </a:r>
          </a:p>
          <a:p>
            <a:r>
              <a:rPr lang="en-US" altLang="en-US" sz="2200" b="1" dirty="0">
                <a:solidFill>
                  <a:schemeClr val="bg1"/>
                </a:solidFill>
                <a:effectLst>
                  <a:outerShdw blurRad="38100" dist="38100" dir="2700000" algn="tl">
                    <a:srgbClr val="000000"/>
                  </a:outerShdw>
                </a:effectLst>
                <a:latin typeface="Liberation Sans"/>
              </a:rPr>
              <a:t>Entity</a:t>
            </a:r>
          </a:p>
        </p:txBody>
      </p:sp>
      <p:sp>
        <p:nvSpPr>
          <p:cNvPr id="11" name="Rectangle 11"/>
          <p:cNvSpPr>
            <a:spLocks noGrp="1" noChangeArrowheads="1"/>
          </p:cNvSpPr>
          <p:nvPr>
            <p:ph type="title"/>
          </p:nvPr>
        </p:nvSpPr>
        <p:spPr>
          <a:xfrm>
            <a:off x="533400" y="457200"/>
            <a:ext cx="8229600" cy="560388"/>
          </a:xfr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r>
              <a:rPr lang="en-US" altLang="en-US" sz="3000" kern="1200" dirty="0" smtClean="0">
                <a:solidFill>
                  <a:srgbClr val="0000E2"/>
                </a:solidFill>
                <a:effectLst/>
                <a:latin typeface="Liberation Sans"/>
                <a:ea typeface="+mn-ea"/>
                <a:cs typeface="Arial" panose="020B0604020202020204" pitchFamily="34" charset="0"/>
              </a:rPr>
              <a:t>THIRD LEVEL: ASSUMPTIONS</a:t>
            </a:r>
            <a:endParaRPr lang="en-US" altLang="en-US" sz="3000" kern="1200" dirty="0">
              <a:solidFill>
                <a:srgbClr val="0000E2"/>
              </a:solidFill>
              <a:effectLst/>
              <a:latin typeface="Liberation Sans"/>
              <a:ea typeface="+mn-ea"/>
              <a:cs typeface="Arial" panose="020B0604020202020204" pitchFamily="34" charset="0"/>
            </a:endParaRPr>
          </a:p>
        </p:txBody>
      </p:sp>
      <p:sp>
        <p:nvSpPr>
          <p:cNvPr id="12"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3"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a:t>
            </a:r>
            <a:r>
              <a:rPr lang="en-US" altLang="en-US" sz="1600" b="1" i="1" dirty="0" smtClean="0">
                <a:solidFill>
                  <a:schemeClr val="bg2"/>
                </a:solidFill>
                <a:latin typeface="Liberation Sans"/>
              </a:rPr>
              <a:t>6</a:t>
            </a:r>
            <a:endParaRPr lang="en-US" altLang="en-US" sz="1600" b="1" i="1" dirty="0">
              <a:solidFill>
                <a:schemeClr val="bg2"/>
              </a:solidFill>
              <a:latin typeface="Liberation San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2155"/>
                                        </p:tgtEl>
                                        <p:attrNameLst>
                                          <p:attrName>style.visibility</p:attrName>
                                        </p:attrNameLst>
                                      </p:cBhvr>
                                      <p:to>
                                        <p:strVal val="visible"/>
                                      </p:to>
                                    </p:set>
                                    <p:animEffect transition="in" filter="wipe(left)">
                                      <p:cBhvr>
                                        <p:cTn id="7" dur="500"/>
                                        <p:tgtEl>
                                          <p:spTgt spid="2621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2159"/>
                                        </p:tgtEl>
                                        <p:attrNameLst>
                                          <p:attrName>style.visibility</p:attrName>
                                        </p:attrNameLst>
                                      </p:cBhvr>
                                      <p:to>
                                        <p:strVal val="visible"/>
                                      </p:to>
                                    </p:set>
                                    <p:animEffect transition="in" filter="wipe(left)">
                                      <p:cBhvr>
                                        <p:cTn id="12" dur="500"/>
                                        <p:tgtEl>
                                          <p:spTgt spid="2621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2157"/>
                                        </p:tgtEl>
                                        <p:attrNameLst>
                                          <p:attrName>style.visibility</p:attrName>
                                        </p:attrNameLst>
                                      </p:cBhvr>
                                      <p:to>
                                        <p:strVal val="visible"/>
                                      </p:to>
                                    </p:set>
                                    <p:animEffect transition="in" filter="wipe(left)">
                                      <p:cBhvr>
                                        <p:cTn id="17" dur="500"/>
                                        <p:tgtEl>
                                          <p:spTgt spid="2621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2161"/>
                                        </p:tgtEl>
                                        <p:attrNameLst>
                                          <p:attrName>style.visibility</p:attrName>
                                        </p:attrNameLst>
                                      </p:cBhvr>
                                      <p:to>
                                        <p:strVal val="visible"/>
                                      </p:to>
                                    </p:set>
                                    <p:animEffect transition="in" filter="wipe(left)">
                                      <p:cBhvr>
                                        <p:cTn id="22" dur="500"/>
                                        <p:tgtEl>
                                          <p:spTgt spid="262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55" grpId="0" animBg="1" autoUpdateAnimBg="0"/>
      <p:bldP spid="262157" grpId="0" animBg="1" autoUpdateAnimBg="0"/>
      <p:bldP spid="262159" grpId="0" animBg="1" autoUpdateAnimBg="0"/>
      <p:bldP spid="262161"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3505200"/>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285750" indent="-285750">
              <a:lnSpc>
                <a:spcPct val="115000"/>
              </a:lnSpc>
              <a:spcBef>
                <a:spcPct val="45000"/>
              </a:spcBef>
              <a:buClr>
                <a:srgbClr val="A50021"/>
              </a:buClr>
              <a:buSzTx/>
              <a:buFont typeface="Wingdings" pitchFamily="2" charset="2"/>
              <a:buAutoNum type="arabicPeriod"/>
            </a:pPr>
            <a:r>
              <a:rPr lang="en-US" sz="1400" b="0" dirty="0" smtClean="0">
                <a:effectLst/>
                <a:latin typeface="Liberation Sans"/>
              </a:rPr>
              <a:t>Describe </a:t>
            </a:r>
            <a:r>
              <a:rPr lang="en-US" sz="1400" b="0" dirty="0">
                <a:effectLst/>
                <a:latin typeface="Liberation Sans"/>
              </a:rPr>
              <a:t>the usefulness of a conceptual </a:t>
            </a:r>
            <a:r>
              <a:rPr lang="en-US" sz="1400" b="0" dirty="0" smtClean="0">
                <a:effectLst/>
                <a:latin typeface="Liberation Sans"/>
              </a:rPr>
              <a:t>framework.</a:t>
            </a:r>
          </a:p>
          <a:p>
            <a:pPr marL="285750" indent="-285750">
              <a:lnSpc>
                <a:spcPct val="115000"/>
              </a:lnSpc>
              <a:spcBef>
                <a:spcPct val="45000"/>
              </a:spcBef>
              <a:buClr>
                <a:srgbClr val="A50021"/>
              </a:buClr>
              <a:buSzTx/>
              <a:buFont typeface="Wingdings" pitchFamily="2" charset="2"/>
              <a:buAutoNum type="arabicPeriod"/>
            </a:pPr>
            <a:r>
              <a:rPr lang="en-US" sz="1400" b="0" dirty="0" smtClean="0">
                <a:effectLst/>
                <a:latin typeface="Liberation Sans"/>
              </a:rPr>
              <a:t>Describe </a:t>
            </a:r>
            <a:r>
              <a:rPr lang="en-US" sz="1400" b="0" dirty="0">
                <a:effectLst/>
                <a:latin typeface="Liberation Sans"/>
              </a:rPr>
              <a:t>efforts to construct a </a:t>
            </a:r>
            <a:r>
              <a:rPr lang="en-US" sz="1400" b="0" dirty="0" smtClean="0">
                <a:effectLst/>
                <a:latin typeface="Liberation Sans"/>
              </a:rPr>
              <a:t>conceptual framework.</a:t>
            </a:r>
          </a:p>
          <a:p>
            <a:pPr marL="285750" indent="-285750">
              <a:lnSpc>
                <a:spcPct val="115000"/>
              </a:lnSpc>
              <a:spcBef>
                <a:spcPct val="45000"/>
              </a:spcBef>
              <a:buClr>
                <a:srgbClr val="A50021"/>
              </a:buClr>
              <a:buSzTx/>
              <a:buFont typeface="Wingdings" pitchFamily="2" charset="2"/>
              <a:buAutoNum type="arabicPeriod"/>
            </a:pPr>
            <a:r>
              <a:rPr lang="en-US" sz="1400" b="0" dirty="0" smtClean="0">
                <a:effectLst/>
                <a:latin typeface="Liberation Sans"/>
              </a:rPr>
              <a:t>Understand </a:t>
            </a:r>
            <a:r>
              <a:rPr lang="en-US" sz="1400" b="0" dirty="0">
                <a:effectLst/>
                <a:latin typeface="Liberation Sans"/>
              </a:rPr>
              <a:t>the objective of financial </a:t>
            </a:r>
            <a:r>
              <a:rPr lang="en-US" sz="1400" b="0" dirty="0" smtClean="0">
                <a:effectLst/>
                <a:latin typeface="Liberation Sans"/>
              </a:rPr>
              <a:t>reporting.</a:t>
            </a:r>
          </a:p>
          <a:p>
            <a:pPr marL="285750" indent="-285750">
              <a:lnSpc>
                <a:spcPct val="115000"/>
              </a:lnSpc>
              <a:spcBef>
                <a:spcPct val="45000"/>
              </a:spcBef>
              <a:buClr>
                <a:srgbClr val="A50021"/>
              </a:buClr>
              <a:buSzTx/>
              <a:buFont typeface="Wingdings" pitchFamily="2" charset="2"/>
              <a:buAutoNum type="arabicPeriod"/>
            </a:pPr>
            <a:r>
              <a:rPr lang="en-US" sz="1400" b="0" dirty="0" smtClean="0">
                <a:effectLst/>
                <a:latin typeface="Liberation Sans"/>
              </a:rPr>
              <a:t>Identify </a:t>
            </a:r>
            <a:r>
              <a:rPr lang="en-US" sz="1400" b="0" dirty="0">
                <a:effectLst/>
                <a:latin typeface="Liberation Sans"/>
              </a:rPr>
              <a:t>the qualitative characteristics of </a:t>
            </a:r>
            <a:r>
              <a:rPr lang="en-US" sz="1400" b="0" dirty="0" smtClean="0">
                <a:effectLst/>
                <a:latin typeface="Liberation Sans"/>
              </a:rPr>
              <a:t>accounting information</a:t>
            </a:r>
            <a:r>
              <a:rPr lang="en-US" sz="1400" b="0" dirty="0">
                <a:effectLst/>
                <a:latin typeface="Liberation Sans"/>
              </a:rPr>
              <a:t>.</a:t>
            </a:r>
            <a:endParaRPr lang="en-US" altLang="en-US" sz="1400" b="0" dirty="0">
              <a:effectLst/>
              <a:latin typeface="Liberation Sans"/>
            </a:endParaRPr>
          </a:p>
        </p:txBody>
      </p:sp>
      <p:sp>
        <p:nvSpPr>
          <p:cNvPr id="3076" name="Rectangle 18"/>
          <p:cNvSpPr>
            <a:spLocks noChangeArrowheads="1"/>
          </p:cNvSpPr>
          <p:nvPr/>
        </p:nvSpPr>
        <p:spPr bwMode="auto">
          <a:xfrm>
            <a:off x="4724400" y="35052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287338" indent="-287338" algn="l">
              <a:lnSpc>
                <a:spcPct val="115000"/>
              </a:lnSpc>
              <a:spcBef>
                <a:spcPct val="45000"/>
              </a:spcBef>
              <a:buClr>
                <a:srgbClr val="A50021"/>
              </a:buClr>
              <a:buFont typeface="+mj-lt"/>
              <a:buAutoNum type="arabicPeriod" startAt="5"/>
            </a:pPr>
            <a:r>
              <a:rPr lang="en-US" sz="1400" b="0" dirty="0" smtClean="0">
                <a:solidFill>
                  <a:schemeClr val="bg2"/>
                </a:solidFill>
                <a:latin typeface="Liberation Sans"/>
              </a:rPr>
              <a:t>Define </a:t>
            </a:r>
            <a:r>
              <a:rPr lang="en-US" sz="1400" b="0" dirty="0">
                <a:solidFill>
                  <a:schemeClr val="bg2"/>
                </a:solidFill>
                <a:latin typeface="Liberation Sans"/>
              </a:rPr>
              <a:t>the basic elements of financial </a:t>
            </a:r>
            <a:r>
              <a:rPr lang="en-US" sz="1400" b="0" dirty="0" smtClean="0">
                <a:solidFill>
                  <a:schemeClr val="bg2"/>
                </a:solidFill>
                <a:latin typeface="Liberation Sans"/>
              </a:rPr>
              <a:t>statements.</a:t>
            </a:r>
          </a:p>
          <a:p>
            <a:pPr marL="287338" indent="-287338" algn="l">
              <a:lnSpc>
                <a:spcPct val="115000"/>
              </a:lnSpc>
              <a:spcBef>
                <a:spcPct val="45000"/>
              </a:spcBef>
              <a:buClr>
                <a:srgbClr val="A50021"/>
              </a:buClr>
              <a:buFont typeface="+mj-lt"/>
              <a:buAutoNum type="arabicPeriod" startAt="5"/>
            </a:pPr>
            <a:r>
              <a:rPr lang="en-US" sz="1400" b="0" dirty="0" smtClean="0">
                <a:solidFill>
                  <a:schemeClr val="bg2"/>
                </a:solidFill>
                <a:latin typeface="Liberation Sans"/>
              </a:rPr>
              <a:t>Describe </a:t>
            </a:r>
            <a:r>
              <a:rPr lang="en-US" sz="1400" b="0" dirty="0">
                <a:solidFill>
                  <a:schemeClr val="bg2"/>
                </a:solidFill>
                <a:latin typeface="Liberation Sans"/>
              </a:rPr>
              <a:t>the basic assumptions of </a:t>
            </a:r>
            <a:r>
              <a:rPr lang="en-US" sz="1400" b="0" dirty="0" smtClean="0">
                <a:solidFill>
                  <a:schemeClr val="bg2"/>
                </a:solidFill>
                <a:latin typeface="Liberation Sans"/>
              </a:rPr>
              <a:t>accounting.</a:t>
            </a:r>
          </a:p>
          <a:p>
            <a:pPr marL="287338" indent="-287338" algn="l">
              <a:lnSpc>
                <a:spcPct val="115000"/>
              </a:lnSpc>
              <a:spcBef>
                <a:spcPct val="45000"/>
              </a:spcBef>
              <a:buClr>
                <a:srgbClr val="A50021"/>
              </a:buClr>
              <a:buFont typeface="+mj-lt"/>
              <a:buAutoNum type="arabicPeriod" startAt="5"/>
            </a:pPr>
            <a:r>
              <a:rPr lang="en-US" sz="1600" dirty="0" smtClean="0">
                <a:solidFill>
                  <a:schemeClr val="bg2"/>
                </a:solidFill>
                <a:latin typeface="Liberation Sans"/>
              </a:rPr>
              <a:t>Explain </a:t>
            </a:r>
            <a:r>
              <a:rPr lang="en-US" sz="1600" dirty="0">
                <a:solidFill>
                  <a:schemeClr val="bg2"/>
                </a:solidFill>
                <a:latin typeface="Liberation Sans"/>
              </a:rPr>
              <a:t>the application of the basic </a:t>
            </a:r>
            <a:r>
              <a:rPr lang="en-US" sz="1600" dirty="0" smtClean="0">
                <a:solidFill>
                  <a:schemeClr val="bg2"/>
                </a:solidFill>
                <a:latin typeface="Liberation Sans"/>
              </a:rPr>
              <a:t>principles of accounting.</a:t>
            </a:r>
          </a:p>
          <a:p>
            <a:pPr marL="287338" indent="-287338" algn="l">
              <a:lnSpc>
                <a:spcPct val="115000"/>
              </a:lnSpc>
              <a:spcBef>
                <a:spcPct val="45000"/>
              </a:spcBef>
              <a:buClr>
                <a:srgbClr val="A50021"/>
              </a:buClr>
              <a:buFont typeface="+mj-lt"/>
              <a:buAutoNum type="arabicPeriod" startAt="5"/>
            </a:pPr>
            <a:r>
              <a:rPr lang="en-US" sz="1400" b="0" dirty="0" smtClean="0">
                <a:solidFill>
                  <a:schemeClr val="bg2"/>
                </a:solidFill>
                <a:latin typeface="Liberation Sans"/>
              </a:rPr>
              <a:t>Describe </a:t>
            </a:r>
            <a:r>
              <a:rPr lang="en-US" sz="1400" b="0" dirty="0">
                <a:solidFill>
                  <a:schemeClr val="bg2"/>
                </a:solidFill>
                <a:latin typeface="Liberation Sans"/>
              </a:rPr>
              <a:t>the impact that the cost constraint has </a:t>
            </a:r>
            <a:r>
              <a:rPr lang="en-US" sz="1400" b="0" dirty="0" smtClean="0">
                <a:solidFill>
                  <a:schemeClr val="bg2"/>
                </a:solidFill>
                <a:latin typeface="Liberation Sans"/>
              </a:rPr>
              <a:t>on reporting </a:t>
            </a:r>
            <a:r>
              <a:rPr lang="en-US" sz="1400" b="0" dirty="0">
                <a:solidFill>
                  <a:schemeClr val="bg2"/>
                </a:solidFill>
                <a:latin typeface="Liberation Sans"/>
              </a:rPr>
              <a:t>accounting information</a:t>
            </a:r>
            <a:r>
              <a:rPr lang="en-US" sz="1400" b="0" dirty="0">
                <a:solidFill>
                  <a:schemeClr val="bg2"/>
                </a:solidFill>
                <a:latin typeface="Arial" charset="0"/>
              </a:rPr>
              <a:t>.</a:t>
            </a:r>
            <a:endParaRPr lang="en-US" altLang="en-US" sz="1400" b="0" dirty="0">
              <a:solidFill>
                <a:schemeClr val="bg2"/>
              </a:solidFill>
              <a:latin typeface="Arial" charset="0"/>
            </a:endParaRPr>
          </a:p>
        </p:txBody>
      </p:sp>
      <p:sp>
        <p:nvSpPr>
          <p:cNvPr id="3077" name="Rectangle 19"/>
          <p:cNvSpPr>
            <a:spLocks noChangeArrowheads="1"/>
          </p:cNvSpPr>
          <p:nvPr/>
        </p:nvSpPr>
        <p:spPr bwMode="auto">
          <a:xfrm>
            <a:off x="457200" y="3124200"/>
            <a:ext cx="5181600" cy="3164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400" i="1" dirty="0">
                <a:solidFill>
                  <a:schemeClr val="bg2"/>
                </a:solidFill>
                <a:effectLst/>
                <a:latin typeface="Liberation Sans"/>
              </a:rPr>
              <a:t>After studying this chapter, you should be able to:</a:t>
            </a:r>
          </a:p>
        </p:txBody>
      </p:sp>
      <p:pic>
        <p:nvPicPr>
          <p:cNvPr id="3078"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0"/>
            <a:ext cx="71628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9" name="Rectangle 24"/>
          <p:cNvSpPr>
            <a:spLocks noChangeArrowheads="1"/>
          </p:cNvSpPr>
          <p:nvPr/>
        </p:nvSpPr>
        <p:spPr bwMode="auto">
          <a:xfrm>
            <a:off x="2133600" y="533400"/>
            <a:ext cx="6858000"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sz="4200" dirty="0">
                <a:solidFill>
                  <a:schemeClr val="bg1"/>
                </a:solidFill>
                <a:effectLst>
                  <a:outerShdw blurRad="38100" dist="38100" dir="2700000" algn="tl">
                    <a:srgbClr val="000000">
                      <a:alpha val="43137"/>
                    </a:srgbClr>
                  </a:outerShdw>
                </a:effectLst>
                <a:latin typeface="Liberation Sans"/>
              </a:rPr>
              <a:t>Conceptual Framework</a:t>
            </a:r>
          </a:p>
          <a:p>
            <a:pPr algn="l"/>
            <a:r>
              <a:rPr lang="en-US" sz="4200" dirty="0">
                <a:solidFill>
                  <a:schemeClr val="bg1"/>
                </a:solidFill>
                <a:effectLst>
                  <a:outerShdw blurRad="38100" dist="38100" dir="2700000" algn="tl">
                    <a:srgbClr val="000000">
                      <a:alpha val="43137"/>
                    </a:srgbClr>
                  </a:outerShdw>
                </a:effectLst>
                <a:latin typeface="Liberation Sans"/>
              </a:rPr>
              <a:t>for Financial Reporting</a:t>
            </a:r>
            <a:endParaRPr lang="en-US" altLang="en-US" sz="4200" dirty="0">
              <a:solidFill>
                <a:schemeClr val="bg1"/>
              </a:solidFill>
              <a:effectLst>
                <a:outerShdw blurRad="38100" dist="38100" dir="2700000" algn="tl">
                  <a:srgbClr val="000000">
                    <a:alpha val="43137"/>
                  </a:srgbClr>
                </a:outerShdw>
              </a:effectLst>
              <a:latin typeface="Liberation Sans"/>
            </a:endParaRPr>
          </a:p>
        </p:txBody>
      </p:sp>
      <p:pic>
        <p:nvPicPr>
          <p:cNvPr id="3080"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81" name="Text Box 26"/>
          <p:cNvSpPr txBox="1">
            <a:spLocks noChangeArrowheads="1"/>
          </p:cNvSpPr>
          <p:nvPr/>
        </p:nvSpPr>
        <p:spPr bwMode="auto">
          <a:xfrm>
            <a:off x="381000" y="182562"/>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dirty="0" smtClean="0">
                <a:solidFill>
                  <a:srgbClr val="5F5F5F"/>
                </a:solidFill>
                <a:latin typeface="Liberation Sans"/>
              </a:rPr>
              <a:t>2</a:t>
            </a:r>
            <a:endParaRPr lang="en-US" altLang="en-US" sz="10700" dirty="0">
              <a:solidFill>
                <a:srgbClr val="5F5F5F"/>
              </a:solidFill>
              <a:latin typeface="Liberation Sans"/>
            </a:endParaRPr>
          </a:p>
        </p:txBody>
      </p:sp>
      <p:pic>
        <p:nvPicPr>
          <p:cNvPr id="3082"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5"/>
          <p:cNvSpPr>
            <a:spLocks noGrp="1" noChangeArrowheads="1"/>
          </p:cNvSpPr>
          <p:nvPr>
            <p:ph type="title"/>
          </p:nvPr>
        </p:nvSpPr>
        <p:spPr bwMode="auto">
          <a:xfrm>
            <a:off x="381000" y="2438400"/>
            <a:ext cx="3886200" cy="533400"/>
          </a:xfrm>
          <a:solidFill>
            <a:srgbClr val="339933"/>
          </a:solidFill>
          <a:ln w="12700" algn="ctr">
            <a:noFill/>
            <a:miter lim="800000"/>
            <a:headEnd/>
            <a:tailEnd/>
          </a:ln>
          <a:effectLst/>
          <a:extLst/>
        </p:spPr>
        <p:txBody>
          <a:bodyPr vert="horz" wrap="square" lIns="90488" tIns="44450" rIns="90488" bIns="44450" numCol="1" anchor="ctr" anchorCtr="0" compatLnSpc="1">
            <a:prstTxWarp prst="textNoShape">
              <a:avLst/>
            </a:prstTxWarp>
          </a:bodyPr>
          <a:lstStyle/>
          <a:p>
            <a:pPr marL="0" indent="0" algn="l">
              <a:lnSpc>
                <a:spcPct val="110000"/>
              </a:lnSpc>
            </a:pPr>
            <a:r>
              <a:rPr lang="en-US" altLang="en-US" sz="2400" i="0" dirty="0" smtClean="0">
                <a:solidFill>
                  <a:schemeClr val="bg1"/>
                </a:solidFill>
                <a:effectLst/>
                <a:latin typeface="Liberation Sans"/>
              </a:rPr>
              <a:t>LEARNING OBJECTIVES</a:t>
            </a:r>
          </a:p>
        </p:txBody>
      </p:sp>
    </p:spTree>
    <p:extLst>
      <p:ext uri="{BB962C8B-B14F-4D97-AF65-F5344CB8AC3E}">
        <p14:creationId xmlns:p14="http://schemas.microsoft.com/office/powerpoint/2010/main" val="3501199586"/>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Text Box 2"/>
          <p:cNvSpPr txBox="1">
            <a:spLocks noChangeArrowheads="1"/>
          </p:cNvSpPr>
          <p:nvPr/>
        </p:nvSpPr>
        <p:spPr bwMode="auto">
          <a:xfrm>
            <a:off x="533400" y="1371600"/>
            <a:ext cx="8229600" cy="4857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marL="1263650" algn="l">
              <a:defRPr sz="2400">
                <a:solidFill>
                  <a:schemeClr val="tx1"/>
                </a:solidFill>
                <a:latin typeface="Times New Roman" pitchFamily="18" charset="0"/>
              </a:defRPr>
            </a:lvl3pPr>
            <a:lvl4pPr marL="1377950"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ts val="1200"/>
              </a:spcBef>
            </a:pPr>
            <a:r>
              <a:rPr lang="en-US" altLang="en-US" sz="2800" b="1" dirty="0" smtClean="0">
                <a:latin typeface="Liberation Sans"/>
              </a:rPr>
              <a:t>Measurement Principles</a:t>
            </a:r>
            <a:endParaRPr lang="en-US" altLang="en-US" sz="2800" dirty="0">
              <a:latin typeface="Liberation Sans"/>
            </a:endParaRPr>
          </a:p>
          <a:p>
            <a:pPr lvl="1">
              <a:lnSpc>
                <a:spcPct val="125000"/>
              </a:lnSpc>
              <a:spcBef>
                <a:spcPts val="1200"/>
              </a:spcBef>
              <a:spcAft>
                <a:spcPct val="20000"/>
              </a:spcAft>
              <a:buClr>
                <a:srgbClr val="800000"/>
              </a:buClr>
              <a:buSzPct val="80000"/>
              <a:buFont typeface="Wingdings" pitchFamily="2" charset="2"/>
              <a:buChar char="u"/>
            </a:pPr>
            <a:r>
              <a:rPr lang="en-US" altLang="en-US" sz="2100" b="1" dirty="0" smtClean="0">
                <a:latin typeface="Liberation Sans"/>
              </a:rPr>
              <a:t>Historical Cost</a:t>
            </a:r>
            <a:r>
              <a:rPr lang="en-US" altLang="en-US" sz="2100" dirty="0" smtClean="0">
                <a:latin typeface="Liberation Sans"/>
              </a:rPr>
              <a:t> is generally thought to be a faithful representation of the amount paid for a given item.</a:t>
            </a:r>
          </a:p>
          <a:p>
            <a:pPr lvl="1">
              <a:lnSpc>
                <a:spcPct val="125000"/>
              </a:lnSpc>
              <a:spcBef>
                <a:spcPts val="1200"/>
              </a:spcBef>
              <a:spcAft>
                <a:spcPct val="20000"/>
              </a:spcAft>
              <a:buClr>
                <a:srgbClr val="800000"/>
              </a:buClr>
              <a:buSzPct val="80000"/>
              <a:buFont typeface="Wingdings" pitchFamily="2" charset="2"/>
              <a:buChar char="u"/>
            </a:pPr>
            <a:r>
              <a:rPr lang="en-US" altLang="en-US" sz="2100" b="1" dirty="0" smtClean="0">
                <a:latin typeface="Liberation Sans"/>
              </a:rPr>
              <a:t>Fair value</a:t>
            </a:r>
            <a:r>
              <a:rPr lang="en-US" altLang="en-US" sz="2100" dirty="0" smtClean="0">
                <a:latin typeface="Liberation Sans"/>
              </a:rPr>
              <a:t> is </a:t>
            </a:r>
            <a:r>
              <a:rPr lang="en-US" sz="2100" dirty="0" smtClean="0">
                <a:latin typeface="Liberation Sans"/>
              </a:rPr>
              <a:t>defined </a:t>
            </a:r>
            <a:r>
              <a:rPr lang="en-US" sz="2100" dirty="0">
                <a:latin typeface="Liberation Sans"/>
              </a:rPr>
              <a:t>as “the price that would be received to sell an asset </a:t>
            </a:r>
            <a:r>
              <a:rPr lang="en-US" sz="2100" dirty="0" smtClean="0">
                <a:latin typeface="Liberation Sans"/>
              </a:rPr>
              <a:t>or paid </a:t>
            </a:r>
            <a:r>
              <a:rPr lang="en-US" sz="2100" dirty="0">
                <a:latin typeface="Liberation Sans"/>
              </a:rPr>
              <a:t>to transfer a liability in an orderly transaction between market participants at </a:t>
            </a:r>
            <a:r>
              <a:rPr lang="en-US" sz="2100" dirty="0" smtClean="0">
                <a:latin typeface="Liberation Sans"/>
              </a:rPr>
              <a:t>the measurement </a:t>
            </a:r>
            <a:r>
              <a:rPr lang="en-US" sz="2100" dirty="0">
                <a:latin typeface="Liberation Sans"/>
              </a:rPr>
              <a:t>date.”</a:t>
            </a:r>
            <a:endParaRPr lang="en-US" altLang="en-US" sz="2100" dirty="0">
              <a:latin typeface="Liberation Sans"/>
            </a:endParaRPr>
          </a:p>
          <a:p>
            <a:pPr lvl="1">
              <a:lnSpc>
                <a:spcPct val="125000"/>
              </a:lnSpc>
              <a:spcBef>
                <a:spcPts val="1200"/>
              </a:spcBef>
              <a:spcAft>
                <a:spcPct val="20000"/>
              </a:spcAft>
              <a:buClr>
                <a:srgbClr val="800000"/>
              </a:buClr>
              <a:buSzPct val="80000"/>
              <a:buFont typeface="Wingdings" pitchFamily="2" charset="2"/>
              <a:buChar char="u"/>
            </a:pPr>
            <a:r>
              <a:rPr lang="en-US" altLang="en-US" sz="2100" dirty="0" smtClean="0">
                <a:latin typeface="Liberation Sans"/>
              </a:rPr>
              <a:t>IASB has given companies the option to use fair value as the basis for measurement of financial assets and financial liabilities.</a:t>
            </a:r>
            <a:endParaRPr lang="en-US" altLang="en-US" sz="2100" dirty="0">
              <a:latin typeface="Liberation Sans"/>
            </a:endParaRPr>
          </a:p>
        </p:txBody>
      </p:sp>
      <p:sp>
        <p:nvSpPr>
          <p:cNvPr id="7" name="Rectangle 11"/>
          <p:cNvSpPr>
            <a:spLocks noGrp="1" noChangeArrowheads="1"/>
          </p:cNvSpPr>
          <p:nvPr>
            <p:ph type="title"/>
          </p:nvPr>
        </p:nvSpPr>
        <p:spPr>
          <a:xfrm>
            <a:off x="533400" y="457200"/>
            <a:ext cx="8229600" cy="560388"/>
          </a:xfr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r>
              <a:rPr lang="en-US" altLang="en-US" sz="3000" kern="1200" dirty="0" smtClean="0">
                <a:solidFill>
                  <a:srgbClr val="0000E2"/>
                </a:solidFill>
                <a:effectLst/>
                <a:latin typeface="Liberation Sans"/>
                <a:ea typeface="+mn-ea"/>
                <a:cs typeface="+mn-cs"/>
              </a:rPr>
              <a:t>THIRD LEVEL: BASIC PRINCIPLES</a:t>
            </a:r>
            <a:endParaRPr lang="en-US" altLang="en-US" sz="3000" kern="1200" dirty="0">
              <a:solidFill>
                <a:srgbClr val="0000E2"/>
              </a:solidFill>
              <a:effectLst/>
              <a:latin typeface="Liberation Sans"/>
              <a:ea typeface="+mn-ea"/>
              <a:cs typeface="+mn-cs"/>
            </a:endParaRP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9"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a:t>
            </a:r>
            <a:r>
              <a:rPr lang="en-US" altLang="en-US" sz="1600" b="1" i="1" dirty="0" smtClean="0">
                <a:solidFill>
                  <a:schemeClr val="bg2"/>
                </a:solidFill>
                <a:latin typeface="Liberation Sans"/>
              </a:rPr>
              <a:t>7</a:t>
            </a:r>
            <a:endParaRPr lang="en-US" altLang="en-US" sz="1600" b="1" i="1" dirty="0">
              <a:solidFill>
                <a:schemeClr val="bg2"/>
              </a:solidFill>
              <a:latin typeface="Liberation Sans"/>
            </a:endParaRP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Text Box 2"/>
          <p:cNvSpPr txBox="1">
            <a:spLocks noChangeArrowheads="1"/>
          </p:cNvSpPr>
          <p:nvPr/>
        </p:nvSpPr>
        <p:spPr bwMode="auto">
          <a:xfrm>
            <a:off x="533400" y="1371600"/>
            <a:ext cx="8229600" cy="15927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marL="1263650" algn="l">
              <a:defRPr sz="2400">
                <a:solidFill>
                  <a:schemeClr val="tx1"/>
                </a:solidFill>
                <a:latin typeface="Times New Roman" pitchFamily="18" charset="0"/>
              </a:defRPr>
            </a:lvl3pPr>
            <a:lvl4pPr marL="1377950"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ts val="1200"/>
              </a:spcBef>
            </a:pPr>
            <a:r>
              <a:rPr lang="en-US" altLang="en-US" sz="2800" b="1" dirty="0" smtClean="0">
                <a:latin typeface="Liberation Sans"/>
              </a:rPr>
              <a:t>Measurement Principles</a:t>
            </a:r>
            <a:endParaRPr lang="en-US" altLang="en-US" sz="2800" dirty="0">
              <a:latin typeface="Liberation Sans"/>
            </a:endParaRPr>
          </a:p>
          <a:p>
            <a:pPr marL="3175" lvl="1" indent="0">
              <a:lnSpc>
                <a:spcPct val="125000"/>
              </a:lnSpc>
              <a:spcBef>
                <a:spcPts val="1200"/>
              </a:spcBef>
              <a:spcAft>
                <a:spcPct val="20000"/>
              </a:spcAft>
              <a:buClr>
                <a:srgbClr val="800000"/>
              </a:buClr>
              <a:buSzPct val="80000"/>
            </a:pPr>
            <a:r>
              <a:rPr lang="en-US" sz="2100" dirty="0" smtClean="0">
                <a:latin typeface="Liberation Sans"/>
              </a:rPr>
              <a:t>IASB </a:t>
            </a:r>
            <a:r>
              <a:rPr lang="en-US" sz="2100" dirty="0">
                <a:latin typeface="Liberation Sans"/>
              </a:rPr>
              <a:t>established a </a:t>
            </a:r>
            <a:r>
              <a:rPr lang="en-US" sz="2100" b="1" dirty="0">
                <a:latin typeface="Liberation Sans"/>
              </a:rPr>
              <a:t>fair value hierarchy </a:t>
            </a:r>
            <a:r>
              <a:rPr lang="en-US" sz="2100" dirty="0">
                <a:latin typeface="Liberation Sans"/>
              </a:rPr>
              <a:t>that provides insight into the </a:t>
            </a:r>
            <a:r>
              <a:rPr lang="en-US" sz="2100" dirty="0" smtClean="0">
                <a:latin typeface="Liberation Sans"/>
              </a:rPr>
              <a:t>priority of </a:t>
            </a:r>
            <a:r>
              <a:rPr lang="en-US" sz="2100" dirty="0">
                <a:latin typeface="Liberation Sans"/>
              </a:rPr>
              <a:t>valuation techniques to use to determine fair value</a:t>
            </a:r>
            <a:r>
              <a:rPr lang="en-US" sz="2100" dirty="0">
                <a:latin typeface="Arial" charset="0"/>
              </a:rPr>
              <a:t>.</a:t>
            </a:r>
            <a:endParaRPr lang="en-US" altLang="en-US" sz="2100" dirty="0">
              <a:latin typeface="Arial" charset="0"/>
            </a:endParaRPr>
          </a:p>
        </p:txBody>
      </p:sp>
      <p:sp>
        <p:nvSpPr>
          <p:cNvPr id="7" name="Rectangle 11"/>
          <p:cNvSpPr>
            <a:spLocks noGrp="1" noChangeArrowheads="1"/>
          </p:cNvSpPr>
          <p:nvPr>
            <p:ph type="title"/>
          </p:nvPr>
        </p:nvSpPr>
        <p:spPr>
          <a:xfrm>
            <a:off x="533400" y="457200"/>
            <a:ext cx="8229600" cy="560388"/>
          </a:xfr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r>
              <a:rPr lang="en-US" altLang="en-US" sz="3000" kern="1200" dirty="0" smtClean="0">
                <a:solidFill>
                  <a:srgbClr val="0000E2"/>
                </a:solidFill>
                <a:effectLst/>
                <a:latin typeface="Liberation Sans"/>
                <a:ea typeface="+mn-ea"/>
                <a:cs typeface="+mn-cs"/>
              </a:rPr>
              <a:t>THIRD LEVEL: BASIC PRINCIPLES</a:t>
            </a:r>
            <a:endParaRPr lang="en-US" altLang="en-US" sz="3000" kern="1200" dirty="0">
              <a:solidFill>
                <a:srgbClr val="0000E2"/>
              </a:solidFill>
              <a:effectLst/>
              <a:latin typeface="Liberation Sans"/>
              <a:ea typeface="+mn-ea"/>
              <a:cs typeface="+mn-cs"/>
            </a:endParaRP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3328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352800"/>
            <a:ext cx="8382000" cy="2731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 name="Rectangle 1"/>
          <p:cNvSpPr/>
          <p:nvPr/>
        </p:nvSpPr>
        <p:spPr>
          <a:xfrm>
            <a:off x="7195135" y="3048000"/>
            <a:ext cx="1567865" cy="276999"/>
          </a:xfrm>
          <a:prstGeom prst="rect">
            <a:avLst/>
          </a:prstGeom>
        </p:spPr>
        <p:txBody>
          <a:bodyPr wrap="none">
            <a:spAutoFit/>
          </a:bodyPr>
          <a:lstStyle/>
          <a:p>
            <a:r>
              <a:rPr lang="en-US" sz="1200" b="1" dirty="0">
                <a:solidFill>
                  <a:schemeClr val="accent6">
                    <a:lumMod val="50000"/>
                  </a:schemeClr>
                </a:solidFill>
                <a:latin typeface="Liberation Sans"/>
              </a:rPr>
              <a:t>ILLUSTRATION 2-4</a:t>
            </a:r>
            <a:endParaRPr lang="en-US" sz="1200" dirty="0">
              <a:solidFill>
                <a:schemeClr val="accent6">
                  <a:lumMod val="50000"/>
                </a:schemeClr>
              </a:solidFill>
              <a:latin typeface="Liberation Sans"/>
            </a:endParaRPr>
          </a:p>
        </p:txBody>
      </p:sp>
      <p:sp>
        <p:nvSpPr>
          <p:cNvPr id="9"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a:t>
            </a:r>
            <a:r>
              <a:rPr lang="en-US" altLang="en-US" sz="1600" b="1" i="1" dirty="0" smtClean="0">
                <a:solidFill>
                  <a:schemeClr val="bg2"/>
                </a:solidFill>
                <a:latin typeface="Liberation Sans"/>
              </a:rPr>
              <a:t>7</a:t>
            </a:r>
            <a:endParaRPr lang="en-US" altLang="en-US" sz="1600" b="1" i="1" dirty="0">
              <a:solidFill>
                <a:schemeClr val="bg2"/>
              </a:solidFill>
              <a:latin typeface="Liberation Sans"/>
            </a:endParaRPr>
          </a:p>
        </p:txBody>
      </p:sp>
    </p:spTree>
    <p:extLst>
      <p:ext uri="{BB962C8B-B14F-4D97-AF65-F5344CB8AC3E}">
        <p14:creationId xmlns:p14="http://schemas.microsoft.com/office/powerpoint/2010/main" val="2276389616"/>
      </p:ext>
    </p:extLst>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Text Box 2"/>
          <p:cNvSpPr txBox="1">
            <a:spLocks noChangeArrowheads="1"/>
          </p:cNvSpPr>
          <p:nvPr/>
        </p:nvSpPr>
        <p:spPr bwMode="auto">
          <a:xfrm>
            <a:off x="457200" y="1371600"/>
            <a:ext cx="8458200" cy="26314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1125"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263650" algn="l">
              <a:defRPr sz="2400">
                <a:solidFill>
                  <a:schemeClr val="tx1"/>
                </a:solidFill>
                <a:latin typeface="Times New Roman" pitchFamily="18" charset="0"/>
              </a:defRPr>
            </a:lvl3pPr>
            <a:lvl4pPr marL="1377950"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ts val="1200"/>
              </a:spcBef>
              <a:spcAft>
                <a:spcPts val="0"/>
              </a:spcAft>
              <a:buSzPct val="80000"/>
            </a:pPr>
            <a:r>
              <a:rPr lang="en-US" altLang="en-US" sz="2800" b="1" dirty="0">
                <a:latin typeface="Liberation Sans"/>
              </a:rPr>
              <a:t>Revenue </a:t>
            </a:r>
            <a:r>
              <a:rPr lang="en-US" altLang="en-US" sz="2800" b="1" dirty="0" smtClean="0">
                <a:latin typeface="Liberation Sans"/>
              </a:rPr>
              <a:t>Recognition</a:t>
            </a:r>
          </a:p>
          <a:p>
            <a:pPr>
              <a:lnSpc>
                <a:spcPct val="125000"/>
              </a:lnSpc>
              <a:spcBef>
                <a:spcPts val="1200"/>
              </a:spcBef>
              <a:spcAft>
                <a:spcPts val="0"/>
              </a:spcAft>
            </a:pPr>
            <a:r>
              <a:rPr lang="en-US" sz="2200" dirty="0">
                <a:latin typeface="Liberation Sans"/>
              </a:rPr>
              <a:t>When a company agrees to perform a service or sell a product to a customer, it has </a:t>
            </a:r>
            <a:r>
              <a:rPr lang="en-US" sz="2200" dirty="0" smtClean="0">
                <a:latin typeface="Liberation Sans"/>
              </a:rPr>
              <a:t>a performance </a:t>
            </a:r>
            <a:r>
              <a:rPr lang="en-US" sz="2200" dirty="0">
                <a:latin typeface="Liberation Sans"/>
              </a:rPr>
              <a:t>obligation.</a:t>
            </a:r>
          </a:p>
          <a:p>
            <a:pPr>
              <a:lnSpc>
                <a:spcPct val="125000"/>
              </a:lnSpc>
              <a:spcBef>
                <a:spcPts val="1200"/>
              </a:spcBef>
              <a:spcAft>
                <a:spcPts val="0"/>
              </a:spcAft>
            </a:pPr>
            <a:r>
              <a:rPr lang="en-US" sz="2200" dirty="0" smtClean="0">
                <a:latin typeface="Liberation Sans"/>
              </a:rPr>
              <a:t>Requires </a:t>
            </a:r>
            <a:r>
              <a:rPr lang="en-US" sz="2200" dirty="0">
                <a:latin typeface="Liberation Sans"/>
              </a:rPr>
              <a:t>that </a:t>
            </a:r>
            <a:r>
              <a:rPr lang="en-US" sz="2200" dirty="0" smtClean="0">
                <a:latin typeface="Liberation Sans"/>
              </a:rPr>
              <a:t>companies recognize </a:t>
            </a:r>
            <a:r>
              <a:rPr lang="en-US" sz="2200" dirty="0">
                <a:latin typeface="Liberation Sans"/>
              </a:rPr>
              <a:t>revenue in the </a:t>
            </a:r>
            <a:r>
              <a:rPr lang="en-US" sz="2200" dirty="0" smtClean="0">
                <a:latin typeface="Liberation Sans"/>
              </a:rPr>
              <a:t>accounting period </a:t>
            </a:r>
            <a:r>
              <a:rPr lang="en-US" sz="2200" dirty="0">
                <a:latin typeface="Liberation Sans"/>
              </a:rPr>
              <a:t>in which the </a:t>
            </a:r>
            <a:r>
              <a:rPr lang="en-US" sz="2200" b="1" dirty="0">
                <a:latin typeface="Liberation Sans"/>
              </a:rPr>
              <a:t>performance obligation </a:t>
            </a:r>
            <a:r>
              <a:rPr lang="en-US" sz="2200" dirty="0" smtClean="0">
                <a:latin typeface="Liberation Sans"/>
              </a:rPr>
              <a:t>is satisfied</a:t>
            </a:r>
            <a:r>
              <a:rPr lang="en-US" sz="2200" dirty="0">
                <a:latin typeface="Liberation Sans"/>
              </a:rPr>
              <a:t>.</a:t>
            </a:r>
            <a:endParaRPr lang="en-US" altLang="en-US" sz="2200" dirty="0">
              <a:latin typeface="Liberation Sans"/>
            </a:endParaRPr>
          </a:p>
        </p:txBody>
      </p:sp>
      <p:sp>
        <p:nvSpPr>
          <p:cNvPr id="8" name="Rectangle 11"/>
          <p:cNvSpPr>
            <a:spLocks noGrp="1" noChangeArrowheads="1"/>
          </p:cNvSpPr>
          <p:nvPr>
            <p:ph type="title"/>
          </p:nvPr>
        </p:nvSpPr>
        <p:spPr>
          <a:xfrm>
            <a:off x="533400" y="457200"/>
            <a:ext cx="8229600" cy="560388"/>
          </a:xfr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r>
              <a:rPr lang="en-US" altLang="en-US" sz="3000" kern="1200" dirty="0" smtClean="0">
                <a:solidFill>
                  <a:srgbClr val="0000E2"/>
                </a:solidFill>
                <a:effectLst/>
                <a:latin typeface="Liberation Sans"/>
                <a:ea typeface="+mn-ea"/>
                <a:cs typeface="+mn-cs"/>
              </a:rPr>
              <a:t>THIRD LEVEL: BASIC PRINCIPLES</a:t>
            </a:r>
            <a:endParaRPr lang="en-US" altLang="en-US" sz="3000" kern="1200" dirty="0">
              <a:solidFill>
                <a:srgbClr val="0000E2"/>
              </a:solidFill>
              <a:effectLst/>
              <a:latin typeface="Liberation Sans"/>
              <a:ea typeface="+mn-ea"/>
              <a:cs typeface="+mn-cs"/>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a:t>
            </a:r>
            <a:r>
              <a:rPr lang="en-US" altLang="en-US" sz="1600" b="1" i="1" dirty="0" smtClean="0">
                <a:solidFill>
                  <a:schemeClr val="bg2"/>
                </a:solidFill>
                <a:latin typeface="Liberation Sans"/>
              </a:rPr>
              <a:t>7</a:t>
            </a:r>
            <a:endParaRPr lang="en-US" altLang="en-US" sz="1600" b="1" i="1" dirty="0">
              <a:solidFill>
                <a:schemeClr val="bg2"/>
              </a:solidFill>
              <a:latin typeface="Liberation Sans"/>
            </a:endParaRP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16"/>
          <p:cNvSpPr>
            <a:spLocks noChangeShapeType="1"/>
          </p:cNvSpPr>
          <p:nvPr/>
        </p:nvSpPr>
        <p:spPr bwMode="auto">
          <a:xfrm>
            <a:off x="381000" y="25146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49156" name="Text Box 6"/>
          <p:cNvSpPr txBox="1">
            <a:spLocks noChangeArrowheads="1"/>
          </p:cNvSpPr>
          <p:nvPr/>
        </p:nvSpPr>
        <p:spPr bwMode="auto">
          <a:xfrm>
            <a:off x="1371600" y="6096000"/>
            <a:ext cx="1676400" cy="646331"/>
          </a:xfrm>
          <a:prstGeom prst="rect">
            <a:avLst/>
          </a:prstGeom>
          <a:solidFill>
            <a:schemeClr val="bg1"/>
          </a:solidFill>
          <a:ln>
            <a:noFill/>
          </a:ln>
          <a:effectLst/>
          <a:extLst>
            <a:ext uri="{91240B29-F687-4F45-9708-019B960494DF}">
              <a14:hiddenLine xmlns:a14="http://schemas.microsoft.com/office/drawing/2010/main" w="28575" algn="ctr">
                <a:solidFill>
                  <a:srgbClr val="087E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200" b="1" dirty="0" smtClean="0">
                <a:solidFill>
                  <a:srgbClr val="800000"/>
                </a:solidFill>
                <a:latin typeface="Liberation Sans"/>
              </a:rPr>
              <a:t>ILLUSTRATION 2-5</a:t>
            </a:r>
          </a:p>
          <a:p>
            <a:pPr algn="l"/>
            <a:r>
              <a:rPr lang="en-US" sz="1200" dirty="0">
                <a:latin typeface="Liberation Sans"/>
              </a:rPr>
              <a:t>The Five Steps of Revenue Recognition</a:t>
            </a:r>
            <a:r>
              <a:rPr lang="en-US" altLang="en-US" sz="1200" b="1" dirty="0" smtClean="0">
                <a:solidFill>
                  <a:srgbClr val="05444B"/>
                </a:solidFill>
                <a:latin typeface="Liberation Sans"/>
              </a:rPr>
              <a:t>         </a:t>
            </a:r>
            <a:endParaRPr lang="en-US" altLang="en-US" sz="1200" b="1" dirty="0">
              <a:solidFill>
                <a:srgbClr val="05444B"/>
              </a:solidFill>
              <a:latin typeface="Liberation Sans"/>
            </a:endParaRPr>
          </a:p>
        </p:txBody>
      </p:sp>
      <p:sp>
        <p:nvSpPr>
          <p:cNvPr id="8" name="Rectangle 4"/>
          <p:cNvSpPr txBox="1">
            <a:spLocks noChangeArrowheads="1"/>
          </p:cNvSpPr>
          <p:nvPr/>
        </p:nvSpPr>
        <p:spPr bwMode="auto">
          <a:xfrm>
            <a:off x="304800" y="304800"/>
            <a:ext cx="28194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pPr>
              <a:defRPr/>
            </a:pPr>
            <a:r>
              <a:rPr lang="en-US" sz="3200" dirty="0" smtClean="0">
                <a:solidFill>
                  <a:srgbClr val="0000E2"/>
                </a:solidFill>
                <a:effectLst/>
                <a:latin typeface="Liberation Sans"/>
                <a:ea typeface="+mn-ea"/>
                <a:cs typeface="+mn-cs"/>
              </a:rPr>
              <a:t>THIRD LEVEL:  BASIC PRINCIPLES</a:t>
            </a:r>
          </a:p>
        </p:txBody>
      </p:sp>
      <p:pic>
        <p:nvPicPr>
          <p:cNvPr id="4915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038600"/>
            <a:ext cx="5410200" cy="269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6450" y="381000"/>
            <a:ext cx="541655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6"/>
          <p:cNvSpPr txBox="1">
            <a:spLocks noChangeArrowheads="1"/>
          </p:cNvSpPr>
          <p:nvPr/>
        </p:nvSpPr>
        <p:spPr bwMode="auto">
          <a:xfrm>
            <a:off x="304800" y="2667000"/>
            <a:ext cx="2667000" cy="3416320"/>
          </a:xfrm>
          <a:prstGeom prst="rect">
            <a:avLst/>
          </a:prstGeom>
          <a:solidFill>
            <a:schemeClr val="bg1"/>
          </a:solidFill>
          <a:ln>
            <a:noFill/>
          </a:ln>
          <a:effectLst/>
          <a:extLst>
            <a:ext uri="{91240B29-F687-4F45-9708-019B960494DF}">
              <a14:hiddenLine xmlns:a14="http://schemas.microsoft.com/office/drawing/2010/main" w="28575" algn="ctr">
                <a:solidFill>
                  <a:srgbClr val="087E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en-US" sz="1800" b="1" dirty="0">
                <a:solidFill>
                  <a:srgbClr val="800000"/>
                </a:solidFill>
                <a:latin typeface="Liberation Sans"/>
              </a:rPr>
              <a:t>Illustration:</a:t>
            </a:r>
            <a:r>
              <a:rPr lang="en-US" sz="1800" dirty="0">
                <a:latin typeface="Liberation Sans"/>
              </a:rPr>
              <a:t>  Assume the </a:t>
            </a:r>
            <a:r>
              <a:rPr lang="en-US" sz="1800" b="1" dirty="0" smtClean="0">
                <a:solidFill>
                  <a:schemeClr val="accent6">
                    <a:lumMod val="50000"/>
                  </a:schemeClr>
                </a:solidFill>
                <a:latin typeface="Liberation Sans"/>
              </a:rPr>
              <a:t>Airbus</a:t>
            </a:r>
            <a:r>
              <a:rPr lang="en-US" sz="1800" dirty="0" smtClean="0">
                <a:latin typeface="Liberation Sans"/>
              </a:rPr>
              <a:t> (DEU)</a:t>
            </a:r>
            <a:r>
              <a:rPr lang="en-US" sz="1800" b="1" dirty="0" smtClean="0">
                <a:latin typeface="Liberation Sans"/>
              </a:rPr>
              <a:t> </a:t>
            </a:r>
            <a:r>
              <a:rPr lang="en-US" sz="1800" dirty="0">
                <a:latin typeface="Liberation Sans"/>
              </a:rPr>
              <a:t>signs a contract to sell airplanes to </a:t>
            </a:r>
            <a:r>
              <a:rPr lang="en-US" sz="1800" b="1" dirty="0" smtClean="0">
                <a:solidFill>
                  <a:schemeClr val="accent6">
                    <a:lumMod val="50000"/>
                  </a:schemeClr>
                </a:solidFill>
                <a:latin typeface="Liberation Sans"/>
              </a:rPr>
              <a:t>British Airways</a:t>
            </a:r>
            <a:r>
              <a:rPr lang="en-US" sz="1800" dirty="0" smtClean="0">
                <a:latin typeface="Liberation Sans"/>
              </a:rPr>
              <a:t> (GRB)</a:t>
            </a:r>
            <a:r>
              <a:rPr lang="en-US" sz="1800" b="1" dirty="0" smtClean="0">
                <a:latin typeface="Liberation Sans"/>
              </a:rPr>
              <a:t> </a:t>
            </a:r>
            <a:r>
              <a:rPr lang="en-US" sz="1800" dirty="0">
                <a:latin typeface="Liberation Sans"/>
              </a:rPr>
              <a:t>for </a:t>
            </a:r>
            <a:r>
              <a:rPr lang="en-US" sz="1800" dirty="0" smtClean="0">
                <a:latin typeface="Liberation Sans"/>
              </a:rPr>
              <a:t>€100 </a:t>
            </a:r>
            <a:r>
              <a:rPr lang="en-US" sz="1800" dirty="0">
                <a:latin typeface="Liberation Sans"/>
              </a:rPr>
              <a:t>million. To determine when to </a:t>
            </a:r>
            <a:r>
              <a:rPr lang="en-US" sz="1800" b="1" dirty="0">
                <a:latin typeface="Liberation Sans"/>
              </a:rPr>
              <a:t>recognize revenue</a:t>
            </a:r>
            <a:r>
              <a:rPr lang="en-US" sz="1800" dirty="0">
                <a:latin typeface="Liberation Sans"/>
              </a:rPr>
              <a:t>, </a:t>
            </a:r>
            <a:r>
              <a:rPr lang="en-US" sz="1800" dirty="0" smtClean="0">
                <a:latin typeface="Liberation Sans"/>
              </a:rPr>
              <a:t>Airbus uses </a:t>
            </a:r>
            <a:r>
              <a:rPr lang="en-US" sz="1800" dirty="0">
                <a:latin typeface="Liberation Sans"/>
              </a:rPr>
              <a:t>the five steps for revenue recognition shown at right.</a:t>
            </a:r>
            <a:endParaRPr lang="en-US" sz="1800" b="1" dirty="0">
              <a:solidFill>
                <a:srgbClr val="000000"/>
              </a:solidFill>
              <a:latin typeface="Liberation Sans"/>
            </a:endParaRPr>
          </a:p>
        </p:txBody>
      </p:sp>
      <p:pic>
        <p:nvPicPr>
          <p:cNvPr id="3338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332" y="0"/>
            <a:ext cx="596866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2605794048"/>
      </p:ext>
    </p:extLst>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ext Box 2"/>
          <p:cNvSpPr txBox="1">
            <a:spLocks noChangeArrowheads="1"/>
          </p:cNvSpPr>
          <p:nvPr/>
        </p:nvSpPr>
        <p:spPr bwMode="auto">
          <a:xfrm>
            <a:off x="457200" y="1371600"/>
            <a:ext cx="8305800" cy="1477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11125"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263650" algn="l">
              <a:defRPr sz="2400">
                <a:solidFill>
                  <a:schemeClr val="tx1"/>
                </a:solidFill>
                <a:latin typeface="Times New Roman" pitchFamily="18" charset="0"/>
              </a:defRPr>
            </a:lvl3pPr>
            <a:lvl4pPr marL="1377950"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ts val="1200"/>
              </a:spcBef>
              <a:spcAft>
                <a:spcPts val="0"/>
              </a:spcAft>
              <a:buSzPct val="80000"/>
            </a:pPr>
            <a:r>
              <a:rPr lang="en-US" altLang="en-US" sz="2800" b="1" dirty="0">
                <a:latin typeface="Liberation Sans"/>
              </a:rPr>
              <a:t>Expense Recognition </a:t>
            </a:r>
            <a:r>
              <a:rPr lang="en-US" altLang="en-US" sz="2200" dirty="0">
                <a:latin typeface="Liberation Sans"/>
              </a:rPr>
              <a:t>- </a:t>
            </a:r>
            <a:r>
              <a:rPr lang="en-US" altLang="en-US" sz="2200" dirty="0" smtClean="0">
                <a:latin typeface="Liberation Sans"/>
              </a:rPr>
              <a:t>Outflows </a:t>
            </a:r>
            <a:r>
              <a:rPr lang="en-US" altLang="en-US" sz="2200" dirty="0">
                <a:latin typeface="Liberation Sans"/>
              </a:rPr>
              <a:t>or “using up” of assets or incurring of </a:t>
            </a:r>
            <a:r>
              <a:rPr lang="en-US" altLang="en-US" sz="2200" dirty="0" smtClean="0">
                <a:latin typeface="Liberation Sans"/>
              </a:rPr>
              <a:t>liabilities </a:t>
            </a:r>
            <a:r>
              <a:rPr lang="en-US" altLang="en-US" sz="2200" dirty="0">
                <a:latin typeface="Liberation Sans"/>
              </a:rPr>
              <a:t>during a period as a result of delivering or producing goods and/or rendering services.</a:t>
            </a:r>
          </a:p>
        </p:txBody>
      </p:sp>
      <p:sp>
        <p:nvSpPr>
          <p:cNvPr id="287756" name="Text Box 12"/>
          <p:cNvSpPr txBox="1">
            <a:spLocks noChangeArrowheads="1"/>
          </p:cNvSpPr>
          <p:nvPr/>
        </p:nvSpPr>
        <p:spPr bwMode="auto">
          <a:xfrm>
            <a:off x="7162800" y="2667000"/>
            <a:ext cx="1828800" cy="457200"/>
          </a:xfrm>
          <a:prstGeom prst="rect">
            <a:avLst/>
          </a:prstGeom>
          <a:solidFill>
            <a:schemeClr val="bg1"/>
          </a:solidFill>
          <a:ln>
            <a:noFill/>
          </a:ln>
          <a:effectLst/>
          <a:extLst>
            <a:ext uri="{91240B29-F687-4F45-9708-019B960494DF}">
              <a14:hiddenLine xmlns:a14="http://schemas.microsoft.com/office/drawing/2010/main" w="28575" algn="ctr">
                <a:solidFill>
                  <a:srgbClr val="087E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200" b="1" dirty="0" smtClean="0">
                <a:solidFill>
                  <a:schemeClr val="accent6">
                    <a:lumMod val="50000"/>
                  </a:schemeClr>
                </a:solidFill>
                <a:latin typeface="Liberation Sans"/>
              </a:rPr>
              <a:t>ILLUSTRATION 2-6     </a:t>
            </a:r>
            <a:r>
              <a:rPr lang="en-US" altLang="en-US" sz="1200" b="1" dirty="0" smtClean="0">
                <a:solidFill>
                  <a:srgbClr val="000000"/>
                </a:solidFill>
                <a:latin typeface="Liberation Sans"/>
              </a:rPr>
              <a:t>Expense </a:t>
            </a:r>
            <a:r>
              <a:rPr lang="en-US" altLang="en-US" sz="1200" b="1" dirty="0">
                <a:solidFill>
                  <a:srgbClr val="000000"/>
                </a:solidFill>
                <a:latin typeface="Liberation Sans"/>
              </a:rPr>
              <a:t>Recognition</a:t>
            </a:r>
          </a:p>
        </p:txBody>
      </p:sp>
      <p:sp>
        <p:nvSpPr>
          <p:cNvPr id="287758" name="Rectangle 14"/>
          <p:cNvSpPr>
            <a:spLocks noChangeArrowheads="1"/>
          </p:cNvSpPr>
          <p:nvPr/>
        </p:nvSpPr>
        <p:spPr bwMode="auto">
          <a:xfrm>
            <a:off x="2057400" y="5638800"/>
            <a:ext cx="5146675" cy="415925"/>
          </a:xfrm>
          <a:prstGeom prst="rect">
            <a:avLst/>
          </a:prstGeom>
          <a:solidFill>
            <a:srgbClr val="FFFFCC"/>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dirty="0">
                <a:latin typeface="Liberation Sans"/>
              </a:rPr>
              <a:t>“Let the expense follow the revenues.”</a:t>
            </a:r>
          </a:p>
        </p:txBody>
      </p:sp>
      <p:sp>
        <p:nvSpPr>
          <p:cNvPr id="9" name="Rectangle 11"/>
          <p:cNvSpPr>
            <a:spLocks noGrp="1" noChangeArrowheads="1"/>
          </p:cNvSpPr>
          <p:nvPr>
            <p:ph type="title"/>
          </p:nvPr>
        </p:nvSpPr>
        <p:spPr>
          <a:xfrm>
            <a:off x="533400" y="457200"/>
            <a:ext cx="8229600" cy="560388"/>
          </a:xfr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r>
              <a:rPr lang="en-US" altLang="en-US" sz="3000" kern="1200" dirty="0" smtClean="0">
                <a:solidFill>
                  <a:srgbClr val="0000E2"/>
                </a:solidFill>
                <a:effectLst/>
                <a:latin typeface="Liberation Sans"/>
                <a:ea typeface="+mn-ea"/>
                <a:cs typeface="+mn-cs"/>
              </a:rPr>
              <a:t>THIRD LEVEL: BASIC PRINCIPLES</a:t>
            </a:r>
            <a:endParaRPr lang="en-US" altLang="en-US" sz="3000" kern="1200" dirty="0">
              <a:solidFill>
                <a:srgbClr val="0000E2"/>
              </a:solidFill>
              <a:effectLst/>
              <a:latin typeface="Liberation Sans"/>
              <a:ea typeface="+mn-ea"/>
              <a:cs typeface="+mn-cs"/>
            </a:endParaRP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28775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3201366"/>
            <a:ext cx="8610600" cy="2132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12"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a:t>
            </a:r>
            <a:r>
              <a:rPr lang="en-US" altLang="en-US" sz="1600" b="1" i="1" dirty="0" smtClean="0">
                <a:solidFill>
                  <a:schemeClr val="bg2"/>
                </a:solidFill>
                <a:latin typeface="Liberation Sans"/>
              </a:rPr>
              <a:t>7</a:t>
            </a:r>
            <a:endParaRPr lang="en-US" altLang="en-US" sz="1600" b="1" i="1" dirty="0">
              <a:solidFill>
                <a:schemeClr val="bg2"/>
              </a:solidFill>
              <a:latin typeface="Liberation Sans"/>
            </a:endParaRPr>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 Box 5"/>
          <p:cNvSpPr txBox="1">
            <a:spLocks noChangeArrowheads="1"/>
          </p:cNvSpPr>
          <p:nvPr/>
        </p:nvSpPr>
        <p:spPr bwMode="auto">
          <a:xfrm>
            <a:off x="609600" y="1371600"/>
            <a:ext cx="8001000" cy="3848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68580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30000"/>
              </a:lnSpc>
              <a:spcBef>
                <a:spcPct val="40000"/>
              </a:spcBef>
            </a:pPr>
            <a:r>
              <a:rPr lang="en-US" altLang="en-US" sz="2800" b="1" dirty="0">
                <a:latin typeface="Liberation Sans"/>
              </a:rPr>
              <a:t>Full </a:t>
            </a:r>
            <a:r>
              <a:rPr lang="en-US" altLang="en-US" sz="2800" b="1" dirty="0" smtClean="0">
                <a:latin typeface="Liberation Sans"/>
              </a:rPr>
              <a:t>Disclosure</a:t>
            </a:r>
          </a:p>
          <a:p>
            <a:pPr algn="l">
              <a:lnSpc>
                <a:spcPct val="130000"/>
              </a:lnSpc>
              <a:spcBef>
                <a:spcPct val="40000"/>
              </a:spcBef>
            </a:pPr>
            <a:r>
              <a:rPr lang="en-US" altLang="en-US" sz="2200" dirty="0" smtClean="0">
                <a:latin typeface="Liberation Sans"/>
              </a:rPr>
              <a:t>Providing </a:t>
            </a:r>
            <a:r>
              <a:rPr lang="en-US" altLang="en-US" sz="2200" dirty="0">
                <a:latin typeface="Liberation Sans"/>
              </a:rPr>
              <a:t>information that is of sufficient importance to influence the judgment and decisions of an informed user.</a:t>
            </a:r>
          </a:p>
          <a:p>
            <a:pPr algn="l">
              <a:lnSpc>
                <a:spcPct val="130000"/>
              </a:lnSpc>
              <a:spcBef>
                <a:spcPct val="40000"/>
              </a:spcBef>
            </a:pPr>
            <a:r>
              <a:rPr lang="en-US" altLang="en-US" sz="2200" dirty="0">
                <a:latin typeface="Liberation Sans"/>
              </a:rPr>
              <a:t>Provided through:</a:t>
            </a:r>
          </a:p>
          <a:p>
            <a:pPr lvl="1" algn="l">
              <a:lnSpc>
                <a:spcPct val="130000"/>
              </a:lnSpc>
              <a:spcBef>
                <a:spcPct val="40000"/>
              </a:spcBef>
              <a:buClr>
                <a:srgbClr val="800000"/>
              </a:buClr>
              <a:buSzPct val="80000"/>
              <a:buFont typeface="Wingdings" pitchFamily="2" charset="2"/>
              <a:buChar char="u"/>
            </a:pPr>
            <a:r>
              <a:rPr lang="en-US" altLang="en-US" sz="2100" dirty="0">
                <a:latin typeface="Liberation Sans"/>
              </a:rPr>
              <a:t>Financial Statements</a:t>
            </a:r>
          </a:p>
          <a:p>
            <a:pPr lvl="1" algn="l">
              <a:lnSpc>
                <a:spcPct val="130000"/>
              </a:lnSpc>
              <a:spcBef>
                <a:spcPct val="40000"/>
              </a:spcBef>
              <a:buClr>
                <a:srgbClr val="800000"/>
              </a:buClr>
              <a:buSzPct val="80000"/>
              <a:buFont typeface="Wingdings" pitchFamily="2" charset="2"/>
              <a:buChar char="u"/>
            </a:pPr>
            <a:r>
              <a:rPr lang="en-US" altLang="en-US" sz="2100" dirty="0">
                <a:latin typeface="Liberation Sans"/>
              </a:rPr>
              <a:t>Notes to the Financial Statements</a:t>
            </a:r>
          </a:p>
          <a:p>
            <a:pPr lvl="1" algn="l">
              <a:lnSpc>
                <a:spcPct val="130000"/>
              </a:lnSpc>
              <a:spcBef>
                <a:spcPct val="40000"/>
              </a:spcBef>
              <a:buClr>
                <a:srgbClr val="800000"/>
              </a:buClr>
              <a:buSzPct val="80000"/>
              <a:buFont typeface="Wingdings" pitchFamily="2" charset="2"/>
              <a:buChar char="u"/>
            </a:pPr>
            <a:r>
              <a:rPr lang="en-US" altLang="en-US" sz="2100" dirty="0">
                <a:latin typeface="Liberation Sans"/>
              </a:rPr>
              <a:t>Supplementary information</a:t>
            </a:r>
          </a:p>
        </p:txBody>
      </p:sp>
      <p:sp>
        <p:nvSpPr>
          <p:cNvPr id="7" name="Rectangle 11"/>
          <p:cNvSpPr txBox="1">
            <a:spLocks noChangeArrowheads="1"/>
          </p:cNvSpPr>
          <p:nvPr/>
        </p:nvSpPr>
        <p:spPr>
          <a:xfrm>
            <a:off x="533400" y="4572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000" kern="1200" dirty="0" smtClean="0">
                <a:solidFill>
                  <a:srgbClr val="0000E2"/>
                </a:solidFill>
                <a:effectLst/>
                <a:latin typeface="Liberation Sans"/>
                <a:ea typeface="+mn-ea"/>
                <a:cs typeface="+mn-cs"/>
              </a:rPr>
              <a:t>THIRD LEVEL: BASIC PRINCIPLES</a:t>
            </a:r>
            <a:endParaRPr lang="en-US" altLang="en-US" sz="3000" kern="1200" dirty="0">
              <a:solidFill>
                <a:srgbClr val="0000E2"/>
              </a:solidFill>
              <a:effectLst/>
              <a:latin typeface="Liberation Sans"/>
              <a:ea typeface="+mn-ea"/>
              <a:cs typeface="+mn-cs"/>
            </a:endParaRP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9"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a:t>
            </a:r>
            <a:r>
              <a:rPr lang="en-US" altLang="en-US" sz="1600" b="1" i="1" dirty="0" smtClean="0">
                <a:solidFill>
                  <a:schemeClr val="bg2"/>
                </a:solidFill>
                <a:latin typeface="Liberation Sans"/>
              </a:rPr>
              <a:t>7</a:t>
            </a:r>
            <a:endParaRPr lang="en-US" altLang="en-US" sz="1600" b="1" i="1" dirty="0">
              <a:solidFill>
                <a:schemeClr val="bg2"/>
              </a:solidFill>
              <a:latin typeface="Liberation Sans"/>
            </a:endParaRPr>
          </a:p>
        </p:txBody>
      </p:sp>
    </p:spTree>
    <p:extLst>
      <p:ext uri="{BB962C8B-B14F-4D97-AF65-F5344CB8AC3E}">
        <p14:creationId xmlns:p14="http://schemas.microsoft.com/office/powerpoint/2010/main" val="3857307397"/>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4518" name="Rectangle 6"/>
          <p:cNvSpPr>
            <a:spLocks noChangeArrowheads="1"/>
          </p:cNvSpPr>
          <p:nvPr/>
        </p:nvSpPr>
        <p:spPr bwMode="auto">
          <a:xfrm>
            <a:off x="381000" y="914400"/>
            <a:ext cx="8382000" cy="5334000"/>
          </a:xfrm>
          <a:prstGeom prst="rect">
            <a:avLst/>
          </a:prstGeom>
          <a:solidFill>
            <a:srgbClr val="FFFFCC"/>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200" dirty="0">
              <a:effectLst>
                <a:outerShdw blurRad="38100" dist="38100" dir="2700000" algn="tl">
                  <a:srgbClr val="000000">
                    <a:alpha val="43137"/>
                  </a:srgbClr>
                </a:outerShdw>
              </a:effectLst>
            </a:endParaRP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8382000" cy="552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8" name="Rectangle 4"/>
          <p:cNvSpPr>
            <a:spLocks noChangeArrowheads="1"/>
          </p:cNvSpPr>
          <p:nvPr/>
        </p:nvSpPr>
        <p:spPr bwMode="auto">
          <a:xfrm>
            <a:off x="457200" y="990600"/>
            <a:ext cx="8229600" cy="562076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25000"/>
              </a:lnSpc>
              <a:tabLst>
                <a:tab pos="342900" algn="l"/>
              </a:tabLst>
            </a:pPr>
            <a:r>
              <a:rPr lang="en-US" sz="1800" dirty="0" smtClean="0">
                <a:latin typeface="Liberation Sans"/>
              </a:rPr>
              <a:t>The </a:t>
            </a:r>
            <a:r>
              <a:rPr lang="en-US" sz="1800" dirty="0">
                <a:latin typeface="Liberation Sans"/>
              </a:rPr>
              <a:t>need for a conceptual framework is highlighted </a:t>
            </a:r>
            <a:r>
              <a:rPr lang="en-US" sz="1800" dirty="0" smtClean="0">
                <a:latin typeface="Liberation Sans"/>
              </a:rPr>
              <a:t>by accounting </a:t>
            </a:r>
            <a:r>
              <a:rPr lang="en-US" sz="1800" dirty="0">
                <a:latin typeface="Liberation Sans"/>
              </a:rPr>
              <a:t>scandals such as those at Royal Ahold (NLD</a:t>
            </a:r>
            <a:r>
              <a:rPr lang="en-US" sz="1800" dirty="0" smtClean="0">
                <a:latin typeface="Liberation Sans"/>
              </a:rPr>
              <a:t>), Enron </a:t>
            </a:r>
            <a:r>
              <a:rPr lang="en-US" sz="1800" dirty="0">
                <a:latin typeface="Liberation Sans"/>
              </a:rPr>
              <a:t>(USA), and Satyan Computer Services (IND). </a:t>
            </a:r>
            <a:r>
              <a:rPr lang="en-US" sz="1800" dirty="0" smtClean="0">
                <a:latin typeface="Liberation Sans"/>
              </a:rPr>
              <a:t>To restore </a:t>
            </a:r>
            <a:r>
              <a:rPr lang="en-US" sz="1800" dirty="0">
                <a:latin typeface="Liberation Sans"/>
              </a:rPr>
              <a:t>public </a:t>
            </a:r>
            <a:r>
              <a:rPr lang="en-US" sz="1800" dirty="0" smtClean="0">
                <a:latin typeface="Liberation Sans"/>
              </a:rPr>
              <a:t>confidence </a:t>
            </a:r>
            <a:r>
              <a:rPr lang="en-US" sz="1800" dirty="0">
                <a:latin typeface="Liberation Sans"/>
              </a:rPr>
              <a:t>in the </a:t>
            </a:r>
            <a:r>
              <a:rPr lang="en-US" sz="1800" dirty="0" smtClean="0">
                <a:latin typeface="Liberation Sans"/>
              </a:rPr>
              <a:t>financial </a:t>
            </a:r>
            <a:r>
              <a:rPr lang="en-US" sz="1800" dirty="0">
                <a:latin typeface="Liberation Sans"/>
              </a:rPr>
              <a:t>reporting process</a:t>
            </a:r>
            <a:r>
              <a:rPr lang="en-US" sz="1800" dirty="0" smtClean="0">
                <a:latin typeface="Liberation Sans"/>
              </a:rPr>
              <a:t>, many </a:t>
            </a:r>
            <a:r>
              <a:rPr lang="en-US" sz="1800" dirty="0">
                <a:latin typeface="Liberation Sans"/>
              </a:rPr>
              <a:t>have argued that regulators should move </a:t>
            </a:r>
            <a:r>
              <a:rPr lang="en-US" sz="1800" dirty="0" smtClean="0">
                <a:latin typeface="Liberation Sans"/>
              </a:rPr>
              <a:t>toward principles-based </a:t>
            </a:r>
            <a:r>
              <a:rPr lang="en-US" sz="1800" dirty="0">
                <a:latin typeface="Liberation Sans"/>
              </a:rPr>
              <a:t>rules. They believe that </a:t>
            </a:r>
            <a:r>
              <a:rPr lang="en-US" sz="1800" dirty="0" smtClean="0">
                <a:latin typeface="Liberation Sans"/>
              </a:rPr>
              <a:t>companies exploited </a:t>
            </a:r>
            <a:r>
              <a:rPr lang="en-US" sz="1800" dirty="0">
                <a:latin typeface="Liberation Sans"/>
              </a:rPr>
              <a:t>the detailed provisions in rules-based </a:t>
            </a:r>
            <a:r>
              <a:rPr lang="en-US" sz="1800" dirty="0" smtClean="0">
                <a:latin typeface="Liberation Sans"/>
              </a:rPr>
              <a:t>pronouncements to </a:t>
            </a:r>
            <a:r>
              <a:rPr lang="en-US" sz="1800" dirty="0">
                <a:latin typeface="Liberation Sans"/>
              </a:rPr>
              <a:t>manage accounting reports, rather than report </a:t>
            </a:r>
            <a:r>
              <a:rPr lang="en-US" sz="1800" dirty="0" smtClean="0">
                <a:latin typeface="Liberation Sans"/>
              </a:rPr>
              <a:t>the economic </a:t>
            </a:r>
            <a:r>
              <a:rPr lang="en-US" sz="1800" dirty="0">
                <a:latin typeface="Liberation Sans"/>
              </a:rPr>
              <a:t>substance of transactions. For example, many </a:t>
            </a:r>
            <a:r>
              <a:rPr lang="en-US" sz="1800" dirty="0" smtClean="0">
                <a:latin typeface="Liberation Sans"/>
              </a:rPr>
              <a:t>of the </a:t>
            </a:r>
            <a:r>
              <a:rPr lang="en-US" sz="1800" dirty="0">
                <a:latin typeface="Liberation Sans"/>
              </a:rPr>
              <a:t>off–balance-sheet arrangements of Enron </a:t>
            </a:r>
            <a:r>
              <a:rPr lang="en-US" sz="1800" dirty="0" smtClean="0">
                <a:latin typeface="Liberation Sans"/>
              </a:rPr>
              <a:t>avoided transparent </a:t>
            </a:r>
            <a:r>
              <a:rPr lang="en-US" sz="1800" dirty="0">
                <a:latin typeface="Liberation Sans"/>
              </a:rPr>
              <a:t>reporting by barely achieving 3 percent </a:t>
            </a:r>
            <a:r>
              <a:rPr lang="en-US" sz="1800" dirty="0" smtClean="0">
                <a:latin typeface="Liberation Sans"/>
              </a:rPr>
              <a:t>outside equity </a:t>
            </a:r>
            <a:r>
              <a:rPr lang="en-US" sz="1800" dirty="0">
                <a:latin typeface="Liberation Sans"/>
              </a:rPr>
              <a:t>ownership, a requirement in an </a:t>
            </a:r>
            <a:r>
              <a:rPr lang="en-US" sz="1800" dirty="0" smtClean="0">
                <a:latin typeface="Liberation Sans"/>
              </a:rPr>
              <a:t>obscure accounting </a:t>
            </a:r>
            <a:r>
              <a:rPr lang="en-US" sz="1800" dirty="0">
                <a:latin typeface="Liberation Sans"/>
              </a:rPr>
              <a:t>rule interpretation. Enron’s </a:t>
            </a:r>
            <a:r>
              <a:rPr lang="en-US" sz="1800" dirty="0" smtClean="0">
                <a:latin typeface="Liberation Sans"/>
              </a:rPr>
              <a:t>financial engineers were </a:t>
            </a:r>
            <a:r>
              <a:rPr lang="en-US" sz="1800" dirty="0">
                <a:latin typeface="Liberation Sans"/>
              </a:rPr>
              <a:t>able to structure transactions to achieve a </a:t>
            </a:r>
            <a:r>
              <a:rPr lang="en-US" sz="1800" dirty="0" smtClean="0">
                <a:latin typeface="Liberation Sans"/>
              </a:rPr>
              <a:t>desired accounting </a:t>
            </a:r>
            <a:r>
              <a:rPr lang="en-US" sz="1800" dirty="0">
                <a:latin typeface="Liberation Sans"/>
              </a:rPr>
              <a:t>treatment, even if that accounting </a:t>
            </a:r>
            <a:r>
              <a:rPr lang="en-US" sz="1800" dirty="0" smtClean="0">
                <a:latin typeface="Liberation Sans"/>
              </a:rPr>
              <a:t>treatment did </a:t>
            </a:r>
            <a:r>
              <a:rPr lang="en-US" sz="1800" dirty="0">
                <a:latin typeface="Liberation Sans"/>
              </a:rPr>
              <a:t>not </a:t>
            </a:r>
            <a:r>
              <a:rPr lang="en-US" sz="1800" dirty="0" smtClean="0">
                <a:latin typeface="Liberation Sans"/>
              </a:rPr>
              <a:t>reflect </a:t>
            </a:r>
            <a:r>
              <a:rPr lang="en-US" sz="1800" dirty="0">
                <a:latin typeface="Liberation Sans"/>
              </a:rPr>
              <a:t>the transaction’s true nature. Under </a:t>
            </a:r>
            <a:r>
              <a:rPr lang="en-US" sz="1800" dirty="0" smtClean="0">
                <a:latin typeface="Liberation Sans"/>
              </a:rPr>
              <a:t>principles-based rules</a:t>
            </a:r>
            <a:r>
              <a:rPr lang="en-US" sz="1800" dirty="0">
                <a:latin typeface="Liberation Sans"/>
              </a:rPr>
              <a:t>, hopefully top management’s </a:t>
            </a:r>
            <a:r>
              <a:rPr lang="en-US" sz="1800" dirty="0" smtClean="0">
                <a:latin typeface="Liberation Sans"/>
              </a:rPr>
              <a:t>financial reporting focus </a:t>
            </a:r>
            <a:r>
              <a:rPr lang="en-US" sz="1800" dirty="0">
                <a:latin typeface="Liberation Sans"/>
              </a:rPr>
              <a:t>will shift from demonstrating compliance with </a:t>
            </a:r>
            <a:r>
              <a:rPr lang="en-US" sz="1800" dirty="0" smtClean="0">
                <a:latin typeface="Liberation Sans"/>
              </a:rPr>
              <a:t>rules to </a:t>
            </a:r>
            <a:r>
              <a:rPr lang="en-US" sz="1800" dirty="0">
                <a:latin typeface="Liberation Sans"/>
              </a:rPr>
              <a:t>demonstrating that a company has attained </a:t>
            </a:r>
            <a:r>
              <a:rPr lang="en-US" sz="1800" dirty="0" smtClean="0">
                <a:latin typeface="Liberation Sans"/>
              </a:rPr>
              <a:t>financial reporting </a:t>
            </a:r>
            <a:r>
              <a:rPr lang="en-US" sz="1800" dirty="0">
                <a:latin typeface="Liberation Sans"/>
              </a:rPr>
              <a:t>objectives.</a:t>
            </a:r>
            <a:endParaRPr lang="en-US" altLang="en-US" sz="1800" dirty="0">
              <a:latin typeface="Liberation Sans"/>
            </a:endParaRPr>
          </a:p>
        </p:txBody>
      </p:sp>
      <p:pic>
        <p:nvPicPr>
          <p:cNvPr id="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514290"/>
            <a:ext cx="3733800"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9"/>
          <p:cNvSpPr txBox="1">
            <a:spLocks noChangeArrowheads="1"/>
          </p:cNvSpPr>
          <p:nvPr/>
        </p:nvSpPr>
        <p:spPr bwMode="auto">
          <a:xfrm>
            <a:off x="5029200" y="545068"/>
            <a:ext cx="3733800" cy="369332"/>
          </a:xfrm>
          <a:prstGeom prst="rect">
            <a:avLst/>
          </a:prstGeom>
          <a:noFill/>
          <a:ln>
            <a:noFill/>
          </a:ln>
          <a:effectLs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800" i="1" dirty="0" smtClean="0">
                <a:solidFill>
                  <a:schemeClr val="bg1"/>
                </a:solidFill>
                <a:latin typeface="Liberation Sans"/>
              </a:rPr>
              <a:t>WHAT’S YOUR PRINCIPLE?</a:t>
            </a:r>
            <a:endParaRPr lang="en-US" altLang="en-US" sz="1800" i="1" dirty="0">
              <a:solidFill>
                <a:schemeClr val="bg1"/>
              </a:solidFill>
              <a:latin typeface="Liberation Sans"/>
            </a:endParaRPr>
          </a:p>
        </p:txBody>
      </p:sp>
      <p:sp>
        <p:nvSpPr>
          <p:cNvPr id="12" name="Text Box 3"/>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a:rPr>
              <a:t>LO 1</a:t>
            </a:r>
          </a:p>
        </p:txBody>
      </p:sp>
    </p:spTree>
    <p:extLst>
      <p:ext uri="{BB962C8B-B14F-4D97-AF65-F5344CB8AC3E}">
        <p14:creationId xmlns:p14="http://schemas.microsoft.com/office/powerpoint/2010/main" val="952271332"/>
      </p:ext>
    </p:extLst>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7" name="Rectangle 5"/>
          <p:cNvSpPr>
            <a:spLocks noChangeArrowheads="1"/>
          </p:cNvSpPr>
          <p:nvPr/>
        </p:nvSpPr>
        <p:spPr bwMode="auto">
          <a:xfrm>
            <a:off x="457200" y="1295400"/>
            <a:ext cx="7543800" cy="864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4000"/>
              </a:lnSpc>
              <a:spcBef>
                <a:spcPts val="0"/>
              </a:spcBef>
            </a:pPr>
            <a:r>
              <a:rPr lang="en-US" altLang="en-US" sz="2200" b="1" dirty="0">
                <a:solidFill>
                  <a:srgbClr val="800000"/>
                </a:solidFill>
                <a:latin typeface="Liberation Sans"/>
              </a:rPr>
              <a:t>BE2-9:</a:t>
            </a:r>
            <a:r>
              <a:rPr lang="en-US" altLang="en-US" sz="2200" dirty="0">
                <a:solidFill>
                  <a:srgbClr val="000000"/>
                </a:solidFill>
                <a:latin typeface="Liberation Sans"/>
              </a:rPr>
              <a:t> Identify which </a:t>
            </a:r>
            <a:r>
              <a:rPr lang="en-US" altLang="en-US" sz="2200" b="1" dirty="0">
                <a:latin typeface="Liberation Sans"/>
              </a:rPr>
              <a:t>basic principle</a:t>
            </a:r>
            <a:r>
              <a:rPr lang="en-US" altLang="en-US" sz="2200" dirty="0">
                <a:latin typeface="Liberation Sans"/>
              </a:rPr>
              <a:t> </a:t>
            </a:r>
            <a:r>
              <a:rPr lang="en-US" altLang="en-US" sz="2200" dirty="0">
                <a:solidFill>
                  <a:srgbClr val="000000"/>
                </a:solidFill>
                <a:latin typeface="Liberation Sans"/>
              </a:rPr>
              <a:t>of accounting is best described in each item below.</a:t>
            </a:r>
            <a:endParaRPr lang="en-US" altLang="en-US" sz="2000" dirty="0">
              <a:solidFill>
                <a:srgbClr val="000000"/>
              </a:solidFill>
              <a:latin typeface="Liberation Sans"/>
            </a:endParaRPr>
          </a:p>
        </p:txBody>
      </p:sp>
      <p:sp>
        <p:nvSpPr>
          <p:cNvPr id="264198" name="Rectangle 6"/>
          <p:cNvSpPr>
            <a:spLocks noChangeArrowheads="1"/>
          </p:cNvSpPr>
          <p:nvPr/>
        </p:nvSpPr>
        <p:spPr bwMode="auto">
          <a:xfrm>
            <a:off x="457200" y="2193925"/>
            <a:ext cx="6400800"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0050" indent="-400050" algn="l">
              <a:defRPr sz="2400">
                <a:solidFill>
                  <a:schemeClr val="tx1"/>
                </a:solidFill>
                <a:latin typeface="Times New Roman" pitchFamily="18" charset="0"/>
              </a:defRPr>
            </a:lvl1pPr>
            <a:lvl2pPr marL="51435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dirty="0">
                <a:solidFill>
                  <a:srgbClr val="000000"/>
                </a:solidFill>
                <a:latin typeface="Arial" charset="0"/>
              </a:rPr>
              <a:t>(</a:t>
            </a:r>
            <a:r>
              <a:rPr lang="en-US" altLang="en-US" sz="2000" dirty="0">
                <a:solidFill>
                  <a:srgbClr val="000000"/>
                </a:solidFill>
                <a:latin typeface="Liberation Sans"/>
              </a:rPr>
              <a:t>a) </a:t>
            </a:r>
            <a:r>
              <a:rPr lang="en-US" altLang="en-US" sz="2000" dirty="0" smtClean="0">
                <a:solidFill>
                  <a:srgbClr val="000000"/>
                </a:solidFill>
                <a:latin typeface="Liberation Sans"/>
              </a:rPr>
              <a:t>	</a:t>
            </a:r>
            <a:r>
              <a:rPr lang="en-US" altLang="en-US" sz="2000" b="1" dirty="0" err="1" smtClean="0">
                <a:solidFill>
                  <a:srgbClr val="800000"/>
                </a:solidFill>
                <a:latin typeface="Liberation Sans"/>
              </a:rPr>
              <a:t>Parmalat</a:t>
            </a:r>
            <a:r>
              <a:rPr lang="en-US" altLang="en-US" sz="2000" dirty="0" smtClean="0">
                <a:solidFill>
                  <a:srgbClr val="800000"/>
                </a:solidFill>
                <a:latin typeface="Liberation Sans"/>
              </a:rPr>
              <a:t> </a:t>
            </a:r>
            <a:r>
              <a:rPr lang="en-US" altLang="en-US" sz="2000" dirty="0">
                <a:solidFill>
                  <a:srgbClr val="000000"/>
                </a:solidFill>
                <a:latin typeface="Liberation Sans"/>
              </a:rPr>
              <a:t>(ITA) reports revenue in its income statement when it </a:t>
            </a:r>
            <a:r>
              <a:rPr lang="en-US" altLang="en-US" sz="2000" dirty="0" smtClean="0">
                <a:solidFill>
                  <a:srgbClr val="000000"/>
                </a:solidFill>
                <a:latin typeface="Liberation Sans"/>
              </a:rPr>
              <a:t>delivered goods instead </a:t>
            </a:r>
            <a:r>
              <a:rPr lang="en-US" altLang="en-US" sz="2000" dirty="0">
                <a:solidFill>
                  <a:srgbClr val="000000"/>
                </a:solidFill>
                <a:latin typeface="Liberation Sans"/>
              </a:rPr>
              <a:t>of when the cash is collected.</a:t>
            </a:r>
          </a:p>
          <a:p>
            <a:pPr>
              <a:spcBef>
                <a:spcPct val="50000"/>
              </a:spcBef>
            </a:pPr>
            <a:r>
              <a:rPr lang="en-US" altLang="en-US" sz="2000" dirty="0">
                <a:solidFill>
                  <a:srgbClr val="000000"/>
                </a:solidFill>
                <a:latin typeface="Liberation Sans"/>
              </a:rPr>
              <a:t>(b) </a:t>
            </a:r>
            <a:r>
              <a:rPr lang="en-US" altLang="en-US" sz="2000" dirty="0" smtClean="0">
                <a:solidFill>
                  <a:srgbClr val="000000"/>
                </a:solidFill>
                <a:latin typeface="Liberation Sans"/>
              </a:rPr>
              <a:t>	</a:t>
            </a:r>
            <a:r>
              <a:rPr lang="en-US" altLang="en-US" sz="2000" b="1" dirty="0" smtClean="0">
                <a:solidFill>
                  <a:srgbClr val="800000"/>
                </a:solidFill>
                <a:latin typeface="Liberation Sans"/>
              </a:rPr>
              <a:t>Google </a:t>
            </a:r>
            <a:r>
              <a:rPr lang="en-US" altLang="en-US" sz="2000" dirty="0">
                <a:solidFill>
                  <a:srgbClr val="000000"/>
                </a:solidFill>
                <a:latin typeface="Liberation Sans"/>
              </a:rPr>
              <a:t>(USA) recognizes depreciation expense for a machine over the 2-year period during which that machine helps the company earn revenue.</a:t>
            </a:r>
          </a:p>
          <a:p>
            <a:pPr>
              <a:spcBef>
                <a:spcPct val="50000"/>
              </a:spcBef>
            </a:pPr>
            <a:r>
              <a:rPr lang="en-US" altLang="en-US" sz="2000" dirty="0">
                <a:solidFill>
                  <a:srgbClr val="000000"/>
                </a:solidFill>
                <a:latin typeface="Liberation Sans"/>
              </a:rPr>
              <a:t>(c) </a:t>
            </a:r>
            <a:r>
              <a:rPr lang="en-US" altLang="en-US" sz="2000" dirty="0" smtClean="0">
                <a:solidFill>
                  <a:srgbClr val="000000"/>
                </a:solidFill>
                <a:latin typeface="Liberation Sans"/>
              </a:rPr>
              <a:t>	</a:t>
            </a:r>
            <a:r>
              <a:rPr lang="en-US" altLang="en-US" sz="2000" b="1" dirty="0" smtClean="0">
                <a:solidFill>
                  <a:srgbClr val="800000"/>
                </a:solidFill>
                <a:latin typeface="Liberation Sans"/>
              </a:rPr>
              <a:t>KC </a:t>
            </a:r>
            <a:r>
              <a:rPr lang="en-US" altLang="en-US" sz="2000" b="1" dirty="0">
                <a:solidFill>
                  <a:srgbClr val="800000"/>
                </a:solidFill>
                <a:latin typeface="Liberation Sans"/>
              </a:rPr>
              <a:t>Corp.</a:t>
            </a:r>
            <a:r>
              <a:rPr lang="en-US" altLang="en-US" sz="2000" b="1" dirty="0">
                <a:solidFill>
                  <a:srgbClr val="FF0000"/>
                </a:solidFill>
                <a:latin typeface="Liberation Sans"/>
              </a:rPr>
              <a:t> </a:t>
            </a:r>
            <a:r>
              <a:rPr lang="en-US" altLang="en-US" sz="2000" dirty="0">
                <a:solidFill>
                  <a:srgbClr val="000000"/>
                </a:solidFill>
                <a:latin typeface="Liberation Sans"/>
              </a:rPr>
              <a:t>(USA) reports information about pending lawsuits in the notes to its financial statements.</a:t>
            </a:r>
          </a:p>
          <a:p>
            <a:pPr>
              <a:spcBef>
                <a:spcPct val="50000"/>
              </a:spcBef>
            </a:pPr>
            <a:r>
              <a:rPr lang="en-US" altLang="en-US" sz="2000" dirty="0">
                <a:solidFill>
                  <a:srgbClr val="000000"/>
                </a:solidFill>
                <a:latin typeface="Liberation Sans"/>
              </a:rPr>
              <a:t>(d) </a:t>
            </a:r>
            <a:r>
              <a:rPr lang="en-US" altLang="en-US" sz="2000" dirty="0" smtClean="0">
                <a:solidFill>
                  <a:srgbClr val="000000"/>
                </a:solidFill>
                <a:latin typeface="Liberation Sans"/>
              </a:rPr>
              <a:t>	</a:t>
            </a:r>
            <a:r>
              <a:rPr lang="en-US" altLang="en-US" sz="2000" b="1" dirty="0" smtClean="0">
                <a:solidFill>
                  <a:srgbClr val="800000"/>
                </a:solidFill>
                <a:latin typeface="Liberation Sans"/>
              </a:rPr>
              <a:t>Fuji </a:t>
            </a:r>
            <a:r>
              <a:rPr lang="en-US" altLang="en-US" sz="2000" b="1" dirty="0">
                <a:solidFill>
                  <a:srgbClr val="800000"/>
                </a:solidFill>
                <a:latin typeface="Liberation Sans"/>
              </a:rPr>
              <a:t>Film</a:t>
            </a:r>
            <a:r>
              <a:rPr lang="en-US" altLang="en-US" sz="2000" b="1" dirty="0">
                <a:solidFill>
                  <a:srgbClr val="FF0000"/>
                </a:solidFill>
                <a:latin typeface="Liberation Sans"/>
              </a:rPr>
              <a:t> </a:t>
            </a:r>
            <a:r>
              <a:rPr lang="en-US" altLang="en-US" sz="2000" dirty="0">
                <a:solidFill>
                  <a:srgbClr val="000000"/>
                </a:solidFill>
                <a:latin typeface="Liberation Sans"/>
              </a:rPr>
              <a:t>(JPN) reports land on its statement of financial position at the amount paid to acquire it, even though the estimated fair market value is greater.</a:t>
            </a:r>
          </a:p>
        </p:txBody>
      </p:sp>
      <p:sp>
        <p:nvSpPr>
          <p:cNvPr id="264203" name="AutoShape 11"/>
          <p:cNvSpPr>
            <a:spLocks noChangeArrowheads="1"/>
          </p:cNvSpPr>
          <p:nvPr/>
        </p:nvSpPr>
        <p:spPr bwMode="auto">
          <a:xfrm>
            <a:off x="7010400" y="2133600"/>
            <a:ext cx="1905000" cy="838200"/>
          </a:xfrm>
          <a:prstGeom prst="flowChartAlternateProcess">
            <a:avLst/>
          </a:prstGeom>
          <a:solidFill>
            <a:srgbClr val="336699"/>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200" b="1" dirty="0">
                <a:solidFill>
                  <a:schemeClr val="bg1"/>
                </a:solidFill>
                <a:effectLst>
                  <a:outerShdw blurRad="38100" dist="38100" dir="2700000" algn="tl">
                    <a:srgbClr val="000000"/>
                  </a:outerShdw>
                </a:effectLst>
                <a:latin typeface="Liberation Sans"/>
              </a:rPr>
              <a:t>Revenue </a:t>
            </a:r>
          </a:p>
          <a:p>
            <a:r>
              <a:rPr lang="en-US" altLang="en-US" sz="2200" b="1" dirty="0">
                <a:solidFill>
                  <a:schemeClr val="bg1"/>
                </a:solidFill>
                <a:effectLst>
                  <a:outerShdw blurRad="38100" dist="38100" dir="2700000" algn="tl">
                    <a:srgbClr val="000000"/>
                  </a:outerShdw>
                </a:effectLst>
                <a:latin typeface="Liberation Sans"/>
              </a:rPr>
              <a:t>Recognition</a:t>
            </a:r>
          </a:p>
        </p:txBody>
      </p:sp>
      <p:sp>
        <p:nvSpPr>
          <p:cNvPr id="264204" name="AutoShape 12"/>
          <p:cNvSpPr>
            <a:spLocks noChangeArrowheads="1"/>
          </p:cNvSpPr>
          <p:nvPr/>
        </p:nvSpPr>
        <p:spPr bwMode="auto">
          <a:xfrm>
            <a:off x="7010400" y="3276600"/>
            <a:ext cx="1905000" cy="838200"/>
          </a:xfrm>
          <a:prstGeom prst="flowChartAlternateProcess">
            <a:avLst/>
          </a:prstGeom>
          <a:solidFill>
            <a:srgbClr val="336699"/>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200" b="1" dirty="0">
                <a:solidFill>
                  <a:schemeClr val="bg1"/>
                </a:solidFill>
                <a:effectLst>
                  <a:outerShdw blurRad="38100" dist="38100" dir="2700000" algn="tl">
                    <a:srgbClr val="000000"/>
                  </a:outerShdw>
                </a:effectLst>
                <a:latin typeface="Liberation Sans"/>
              </a:rPr>
              <a:t>Expense </a:t>
            </a:r>
            <a:endParaRPr lang="en-US" altLang="en-US" sz="2200" b="1" dirty="0" smtClean="0">
              <a:solidFill>
                <a:schemeClr val="bg1"/>
              </a:solidFill>
              <a:effectLst>
                <a:outerShdw blurRad="38100" dist="38100" dir="2700000" algn="tl">
                  <a:srgbClr val="000000"/>
                </a:outerShdw>
              </a:effectLst>
              <a:latin typeface="Liberation Sans"/>
            </a:endParaRPr>
          </a:p>
          <a:p>
            <a:r>
              <a:rPr lang="en-US" altLang="en-US" sz="2200" b="1" dirty="0" smtClean="0">
                <a:solidFill>
                  <a:schemeClr val="bg1"/>
                </a:solidFill>
                <a:effectLst>
                  <a:outerShdw blurRad="38100" dist="38100" dir="2700000" algn="tl">
                    <a:srgbClr val="000000"/>
                  </a:outerShdw>
                </a:effectLst>
                <a:latin typeface="Liberation Sans"/>
              </a:rPr>
              <a:t>Recognition</a:t>
            </a:r>
            <a:endParaRPr lang="en-US" altLang="en-US" sz="2200" b="1" dirty="0">
              <a:solidFill>
                <a:schemeClr val="bg1"/>
              </a:solidFill>
              <a:effectLst>
                <a:outerShdw blurRad="38100" dist="38100" dir="2700000" algn="tl">
                  <a:srgbClr val="000000"/>
                </a:outerShdw>
              </a:effectLst>
              <a:latin typeface="Liberation Sans"/>
            </a:endParaRPr>
          </a:p>
        </p:txBody>
      </p:sp>
      <p:sp>
        <p:nvSpPr>
          <p:cNvPr id="264205" name="AutoShape 13"/>
          <p:cNvSpPr>
            <a:spLocks noChangeArrowheads="1"/>
          </p:cNvSpPr>
          <p:nvPr/>
        </p:nvSpPr>
        <p:spPr bwMode="auto">
          <a:xfrm>
            <a:off x="7010400" y="4343400"/>
            <a:ext cx="1905000" cy="838200"/>
          </a:xfrm>
          <a:prstGeom prst="flowChartAlternateProcess">
            <a:avLst/>
          </a:prstGeom>
          <a:solidFill>
            <a:srgbClr val="336699"/>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200" b="1" dirty="0">
                <a:solidFill>
                  <a:schemeClr val="bg1"/>
                </a:solidFill>
                <a:effectLst>
                  <a:outerShdw blurRad="38100" dist="38100" dir="2700000" algn="tl">
                    <a:srgbClr val="000000"/>
                  </a:outerShdw>
                </a:effectLst>
                <a:latin typeface="Liberation Sans"/>
              </a:rPr>
              <a:t>Full </a:t>
            </a:r>
          </a:p>
          <a:p>
            <a:r>
              <a:rPr lang="en-US" altLang="en-US" sz="2200" b="1" dirty="0">
                <a:solidFill>
                  <a:schemeClr val="bg1"/>
                </a:solidFill>
                <a:effectLst>
                  <a:outerShdw blurRad="38100" dist="38100" dir="2700000" algn="tl">
                    <a:srgbClr val="000000"/>
                  </a:outerShdw>
                </a:effectLst>
                <a:latin typeface="Liberation Sans"/>
              </a:rPr>
              <a:t>Disclosure</a:t>
            </a:r>
          </a:p>
        </p:txBody>
      </p:sp>
      <p:sp>
        <p:nvSpPr>
          <p:cNvPr id="264206" name="AutoShape 14"/>
          <p:cNvSpPr>
            <a:spLocks noChangeArrowheads="1"/>
          </p:cNvSpPr>
          <p:nvPr/>
        </p:nvSpPr>
        <p:spPr bwMode="auto">
          <a:xfrm>
            <a:off x="7010400" y="5410200"/>
            <a:ext cx="1905000" cy="838200"/>
          </a:xfrm>
          <a:prstGeom prst="flowChartAlternateProcess">
            <a:avLst/>
          </a:prstGeom>
          <a:solidFill>
            <a:srgbClr val="336699"/>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200" b="1" dirty="0">
                <a:solidFill>
                  <a:schemeClr val="bg1"/>
                </a:solidFill>
                <a:effectLst>
                  <a:outerShdw blurRad="38100" dist="38100" dir="2700000" algn="tl">
                    <a:srgbClr val="000000"/>
                  </a:outerShdw>
                </a:effectLst>
                <a:latin typeface="Liberation Sans"/>
              </a:rPr>
              <a:t>Measurement</a:t>
            </a:r>
          </a:p>
        </p:txBody>
      </p:sp>
      <p:sp>
        <p:nvSpPr>
          <p:cNvPr id="11" name="Rectangle 11"/>
          <p:cNvSpPr txBox="1">
            <a:spLocks noChangeArrowheads="1"/>
          </p:cNvSpPr>
          <p:nvPr/>
        </p:nvSpPr>
        <p:spPr>
          <a:xfrm>
            <a:off x="533400" y="4572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000" kern="1200" dirty="0" smtClean="0">
                <a:solidFill>
                  <a:srgbClr val="0000E2"/>
                </a:solidFill>
                <a:effectLst/>
                <a:latin typeface="Liberation Sans"/>
                <a:ea typeface="+mn-ea"/>
                <a:cs typeface="+mn-cs"/>
              </a:rPr>
              <a:t>THIRD LEVEL: BASIC PRINCIPLES</a:t>
            </a:r>
            <a:endParaRPr lang="en-US" altLang="en-US" sz="3000" kern="1200" dirty="0">
              <a:solidFill>
                <a:srgbClr val="0000E2"/>
              </a:solidFill>
              <a:effectLst/>
              <a:latin typeface="Liberation Sans"/>
              <a:ea typeface="+mn-ea"/>
              <a:cs typeface="+mn-cs"/>
            </a:endParaRPr>
          </a:p>
        </p:txBody>
      </p:sp>
      <p:sp>
        <p:nvSpPr>
          <p:cNvPr id="12"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3"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a:t>
            </a:r>
            <a:r>
              <a:rPr lang="en-US" altLang="en-US" sz="1600" b="1" i="1" dirty="0" smtClean="0">
                <a:solidFill>
                  <a:schemeClr val="bg2"/>
                </a:solidFill>
                <a:latin typeface="Liberation Sans"/>
              </a:rPr>
              <a:t>7</a:t>
            </a:r>
            <a:endParaRPr lang="en-US" altLang="en-US" sz="1600" b="1" i="1" dirty="0">
              <a:solidFill>
                <a:schemeClr val="bg2"/>
              </a:solidFill>
              <a:latin typeface="Liberation San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4203"/>
                                        </p:tgtEl>
                                        <p:attrNameLst>
                                          <p:attrName>style.visibility</p:attrName>
                                        </p:attrNameLst>
                                      </p:cBhvr>
                                      <p:to>
                                        <p:strVal val="visible"/>
                                      </p:to>
                                    </p:set>
                                    <p:animEffect transition="in" filter="wipe(left)">
                                      <p:cBhvr>
                                        <p:cTn id="7" dur="500"/>
                                        <p:tgtEl>
                                          <p:spTgt spid="2642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4204"/>
                                        </p:tgtEl>
                                        <p:attrNameLst>
                                          <p:attrName>style.visibility</p:attrName>
                                        </p:attrNameLst>
                                      </p:cBhvr>
                                      <p:to>
                                        <p:strVal val="visible"/>
                                      </p:to>
                                    </p:set>
                                    <p:animEffect transition="in" filter="wipe(left)">
                                      <p:cBhvr>
                                        <p:cTn id="12" dur="500"/>
                                        <p:tgtEl>
                                          <p:spTgt spid="2642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4205"/>
                                        </p:tgtEl>
                                        <p:attrNameLst>
                                          <p:attrName>style.visibility</p:attrName>
                                        </p:attrNameLst>
                                      </p:cBhvr>
                                      <p:to>
                                        <p:strVal val="visible"/>
                                      </p:to>
                                    </p:set>
                                    <p:animEffect transition="in" filter="wipe(left)">
                                      <p:cBhvr>
                                        <p:cTn id="17" dur="500"/>
                                        <p:tgtEl>
                                          <p:spTgt spid="2642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4206"/>
                                        </p:tgtEl>
                                        <p:attrNameLst>
                                          <p:attrName>style.visibility</p:attrName>
                                        </p:attrNameLst>
                                      </p:cBhvr>
                                      <p:to>
                                        <p:strVal val="visible"/>
                                      </p:to>
                                    </p:set>
                                    <p:animEffect transition="in" filter="wipe(left)">
                                      <p:cBhvr>
                                        <p:cTn id="22" dur="500"/>
                                        <p:tgtEl>
                                          <p:spTgt spid="264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203" grpId="0" animBg="1" autoUpdateAnimBg="0"/>
      <p:bldP spid="264204" grpId="0" animBg="1" autoUpdateAnimBg="0"/>
      <p:bldP spid="264205" grpId="0" animBg="1" autoUpdateAnimBg="0"/>
      <p:bldP spid="264206"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3505200"/>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285750" indent="-285750">
              <a:lnSpc>
                <a:spcPct val="115000"/>
              </a:lnSpc>
              <a:spcBef>
                <a:spcPct val="45000"/>
              </a:spcBef>
              <a:buClr>
                <a:srgbClr val="A50021"/>
              </a:buClr>
              <a:buSzTx/>
              <a:buFont typeface="Wingdings" pitchFamily="2" charset="2"/>
              <a:buAutoNum type="arabicPeriod"/>
            </a:pPr>
            <a:r>
              <a:rPr lang="en-US" sz="1400" b="0" dirty="0" smtClean="0">
                <a:effectLst/>
                <a:latin typeface="Liberation Sans"/>
              </a:rPr>
              <a:t>Describe </a:t>
            </a:r>
            <a:r>
              <a:rPr lang="en-US" sz="1400" b="0" dirty="0">
                <a:effectLst/>
                <a:latin typeface="Liberation Sans"/>
              </a:rPr>
              <a:t>the usefulness of a conceptual </a:t>
            </a:r>
            <a:r>
              <a:rPr lang="en-US" sz="1400" b="0" dirty="0" smtClean="0">
                <a:effectLst/>
                <a:latin typeface="Liberation Sans"/>
              </a:rPr>
              <a:t>framework.</a:t>
            </a:r>
          </a:p>
          <a:p>
            <a:pPr marL="285750" indent="-285750">
              <a:lnSpc>
                <a:spcPct val="115000"/>
              </a:lnSpc>
              <a:spcBef>
                <a:spcPct val="45000"/>
              </a:spcBef>
              <a:buClr>
                <a:srgbClr val="A50021"/>
              </a:buClr>
              <a:buSzTx/>
              <a:buFont typeface="Wingdings" pitchFamily="2" charset="2"/>
              <a:buAutoNum type="arabicPeriod"/>
            </a:pPr>
            <a:r>
              <a:rPr lang="en-US" sz="1400" b="0" dirty="0" smtClean="0">
                <a:effectLst/>
                <a:latin typeface="Liberation Sans"/>
              </a:rPr>
              <a:t>Describe </a:t>
            </a:r>
            <a:r>
              <a:rPr lang="en-US" sz="1400" b="0" dirty="0">
                <a:effectLst/>
                <a:latin typeface="Liberation Sans"/>
              </a:rPr>
              <a:t>efforts to construct a </a:t>
            </a:r>
            <a:r>
              <a:rPr lang="en-US" sz="1400" b="0" dirty="0" smtClean="0">
                <a:effectLst/>
                <a:latin typeface="Liberation Sans"/>
              </a:rPr>
              <a:t>conceptual framework.</a:t>
            </a:r>
          </a:p>
          <a:p>
            <a:pPr marL="285750" indent="-285750">
              <a:lnSpc>
                <a:spcPct val="115000"/>
              </a:lnSpc>
              <a:spcBef>
                <a:spcPct val="45000"/>
              </a:spcBef>
              <a:buClr>
                <a:srgbClr val="A50021"/>
              </a:buClr>
              <a:buSzTx/>
              <a:buFont typeface="Wingdings" pitchFamily="2" charset="2"/>
              <a:buAutoNum type="arabicPeriod"/>
            </a:pPr>
            <a:r>
              <a:rPr lang="en-US" sz="1400" b="0" dirty="0" smtClean="0">
                <a:effectLst/>
                <a:latin typeface="Liberation Sans"/>
              </a:rPr>
              <a:t>Understand </a:t>
            </a:r>
            <a:r>
              <a:rPr lang="en-US" sz="1400" b="0" dirty="0">
                <a:effectLst/>
                <a:latin typeface="Liberation Sans"/>
              </a:rPr>
              <a:t>the objective of financial </a:t>
            </a:r>
            <a:r>
              <a:rPr lang="en-US" sz="1400" b="0" dirty="0" smtClean="0">
                <a:effectLst/>
                <a:latin typeface="Liberation Sans"/>
              </a:rPr>
              <a:t>reporting.</a:t>
            </a:r>
          </a:p>
          <a:p>
            <a:pPr marL="285750" indent="-285750">
              <a:lnSpc>
                <a:spcPct val="115000"/>
              </a:lnSpc>
              <a:spcBef>
                <a:spcPct val="45000"/>
              </a:spcBef>
              <a:buClr>
                <a:srgbClr val="A50021"/>
              </a:buClr>
              <a:buSzTx/>
              <a:buFont typeface="Wingdings" pitchFamily="2" charset="2"/>
              <a:buAutoNum type="arabicPeriod"/>
            </a:pPr>
            <a:r>
              <a:rPr lang="en-US" sz="1400" b="0" dirty="0" smtClean="0">
                <a:effectLst/>
                <a:latin typeface="Liberation Sans"/>
              </a:rPr>
              <a:t>Identify </a:t>
            </a:r>
            <a:r>
              <a:rPr lang="en-US" sz="1400" b="0" dirty="0">
                <a:effectLst/>
                <a:latin typeface="Liberation Sans"/>
              </a:rPr>
              <a:t>the qualitative characteristics of </a:t>
            </a:r>
            <a:r>
              <a:rPr lang="en-US" sz="1400" b="0" dirty="0" smtClean="0">
                <a:effectLst/>
                <a:latin typeface="Liberation Sans"/>
              </a:rPr>
              <a:t>accounting information</a:t>
            </a:r>
            <a:r>
              <a:rPr lang="en-US" sz="1400" b="0" dirty="0">
                <a:effectLst/>
                <a:latin typeface="Liberation Sans"/>
              </a:rPr>
              <a:t>.</a:t>
            </a:r>
            <a:endParaRPr lang="en-US" altLang="en-US" sz="1400" b="0" dirty="0">
              <a:effectLst/>
              <a:latin typeface="Liberation Sans"/>
            </a:endParaRPr>
          </a:p>
        </p:txBody>
      </p:sp>
      <p:sp>
        <p:nvSpPr>
          <p:cNvPr id="3076" name="Rectangle 18"/>
          <p:cNvSpPr>
            <a:spLocks noChangeArrowheads="1"/>
          </p:cNvSpPr>
          <p:nvPr/>
        </p:nvSpPr>
        <p:spPr bwMode="auto">
          <a:xfrm>
            <a:off x="4724400" y="35052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287338" indent="-287338" algn="l">
              <a:lnSpc>
                <a:spcPct val="115000"/>
              </a:lnSpc>
              <a:spcBef>
                <a:spcPct val="45000"/>
              </a:spcBef>
              <a:buClr>
                <a:srgbClr val="A50021"/>
              </a:buClr>
              <a:buFont typeface="+mj-lt"/>
              <a:buAutoNum type="arabicPeriod" startAt="5"/>
            </a:pPr>
            <a:r>
              <a:rPr lang="en-US" sz="1400" b="0" dirty="0" smtClean="0">
                <a:solidFill>
                  <a:schemeClr val="bg2"/>
                </a:solidFill>
                <a:latin typeface="Liberation Sans"/>
              </a:rPr>
              <a:t>Define </a:t>
            </a:r>
            <a:r>
              <a:rPr lang="en-US" sz="1400" b="0" dirty="0">
                <a:solidFill>
                  <a:schemeClr val="bg2"/>
                </a:solidFill>
                <a:latin typeface="Liberation Sans"/>
              </a:rPr>
              <a:t>the basic elements of financial </a:t>
            </a:r>
            <a:r>
              <a:rPr lang="en-US" sz="1400" b="0" dirty="0" smtClean="0">
                <a:solidFill>
                  <a:schemeClr val="bg2"/>
                </a:solidFill>
                <a:latin typeface="Liberation Sans"/>
              </a:rPr>
              <a:t>statements.</a:t>
            </a:r>
          </a:p>
          <a:p>
            <a:pPr marL="287338" indent="-287338" algn="l">
              <a:lnSpc>
                <a:spcPct val="115000"/>
              </a:lnSpc>
              <a:spcBef>
                <a:spcPct val="45000"/>
              </a:spcBef>
              <a:buClr>
                <a:srgbClr val="A50021"/>
              </a:buClr>
              <a:buFont typeface="+mj-lt"/>
              <a:buAutoNum type="arabicPeriod" startAt="5"/>
            </a:pPr>
            <a:r>
              <a:rPr lang="en-US" sz="1400" b="0" dirty="0" smtClean="0">
                <a:solidFill>
                  <a:schemeClr val="bg2"/>
                </a:solidFill>
                <a:latin typeface="Liberation Sans"/>
              </a:rPr>
              <a:t>Describe </a:t>
            </a:r>
            <a:r>
              <a:rPr lang="en-US" sz="1400" b="0" dirty="0">
                <a:solidFill>
                  <a:schemeClr val="bg2"/>
                </a:solidFill>
                <a:latin typeface="Liberation Sans"/>
              </a:rPr>
              <a:t>the basic assumptions of </a:t>
            </a:r>
            <a:r>
              <a:rPr lang="en-US" sz="1400" b="0" dirty="0" smtClean="0">
                <a:solidFill>
                  <a:schemeClr val="bg2"/>
                </a:solidFill>
                <a:latin typeface="Liberation Sans"/>
              </a:rPr>
              <a:t>accounting.</a:t>
            </a:r>
          </a:p>
          <a:p>
            <a:pPr marL="287338" indent="-287338" algn="l">
              <a:lnSpc>
                <a:spcPct val="115000"/>
              </a:lnSpc>
              <a:spcBef>
                <a:spcPct val="45000"/>
              </a:spcBef>
              <a:buClr>
                <a:srgbClr val="A50021"/>
              </a:buClr>
              <a:buFont typeface="+mj-lt"/>
              <a:buAutoNum type="arabicPeriod" startAt="5"/>
            </a:pPr>
            <a:r>
              <a:rPr lang="en-US" sz="1400" b="0" dirty="0" smtClean="0">
                <a:solidFill>
                  <a:schemeClr val="bg2"/>
                </a:solidFill>
                <a:latin typeface="Liberation Sans"/>
              </a:rPr>
              <a:t>Explain </a:t>
            </a:r>
            <a:r>
              <a:rPr lang="en-US" sz="1400" b="0" dirty="0">
                <a:solidFill>
                  <a:schemeClr val="bg2"/>
                </a:solidFill>
                <a:latin typeface="Liberation Sans"/>
              </a:rPr>
              <a:t>the application of the basic </a:t>
            </a:r>
            <a:r>
              <a:rPr lang="en-US" sz="1400" b="0" dirty="0" smtClean="0">
                <a:solidFill>
                  <a:schemeClr val="bg2"/>
                </a:solidFill>
                <a:latin typeface="Liberation Sans"/>
              </a:rPr>
              <a:t>principles of accounting.</a:t>
            </a:r>
          </a:p>
          <a:p>
            <a:pPr marL="287338" indent="-287338" algn="l">
              <a:lnSpc>
                <a:spcPct val="115000"/>
              </a:lnSpc>
              <a:spcBef>
                <a:spcPct val="45000"/>
              </a:spcBef>
              <a:buClr>
                <a:srgbClr val="A50021"/>
              </a:buClr>
              <a:buFont typeface="+mj-lt"/>
              <a:buAutoNum type="arabicPeriod" startAt="5"/>
            </a:pPr>
            <a:r>
              <a:rPr lang="en-US" sz="1600" dirty="0" smtClean="0">
                <a:solidFill>
                  <a:schemeClr val="bg2"/>
                </a:solidFill>
                <a:latin typeface="Liberation Sans"/>
              </a:rPr>
              <a:t>Describe </a:t>
            </a:r>
            <a:r>
              <a:rPr lang="en-US" sz="1600" dirty="0">
                <a:solidFill>
                  <a:schemeClr val="bg2"/>
                </a:solidFill>
                <a:latin typeface="Liberation Sans"/>
              </a:rPr>
              <a:t>the impact that the cost constraint has </a:t>
            </a:r>
            <a:r>
              <a:rPr lang="en-US" sz="1600" dirty="0" smtClean="0">
                <a:solidFill>
                  <a:schemeClr val="bg2"/>
                </a:solidFill>
                <a:latin typeface="Liberation Sans"/>
              </a:rPr>
              <a:t>on reporting </a:t>
            </a:r>
            <a:r>
              <a:rPr lang="en-US" sz="1600" dirty="0">
                <a:solidFill>
                  <a:schemeClr val="bg2"/>
                </a:solidFill>
                <a:latin typeface="Liberation Sans"/>
              </a:rPr>
              <a:t>accounting information.</a:t>
            </a:r>
            <a:endParaRPr lang="en-US" altLang="en-US" sz="1600" dirty="0">
              <a:solidFill>
                <a:schemeClr val="bg2"/>
              </a:solidFill>
              <a:latin typeface="Liberation Sans"/>
            </a:endParaRPr>
          </a:p>
        </p:txBody>
      </p:sp>
      <p:sp>
        <p:nvSpPr>
          <p:cNvPr id="3077" name="Rectangle 19"/>
          <p:cNvSpPr>
            <a:spLocks noChangeArrowheads="1"/>
          </p:cNvSpPr>
          <p:nvPr/>
        </p:nvSpPr>
        <p:spPr bwMode="auto">
          <a:xfrm>
            <a:off x="457200" y="3124200"/>
            <a:ext cx="5181600" cy="3164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400" i="1" dirty="0">
                <a:solidFill>
                  <a:schemeClr val="bg2"/>
                </a:solidFill>
                <a:effectLst/>
                <a:latin typeface="Liberation Sans"/>
              </a:rPr>
              <a:t>After studying this chapter, you should be able to:</a:t>
            </a:r>
          </a:p>
        </p:txBody>
      </p:sp>
      <p:pic>
        <p:nvPicPr>
          <p:cNvPr id="3078"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0"/>
            <a:ext cx="71628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9" name="Rectangle 24"/>
          <p:cNvSpPr>
            <a:spLocks noChangeArrowheads="1"/>
          </p:cNvSpPr>
          <p:nvPr/>
        </p:nvSpPr>
        <p:spPr bwMode="auto">
          <a:xfrm>
            <a:off x="2133600" y="533400"/>
            <a:ext cx="6858000"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sz="4200" dirty="0">
                <a:solidFill>
                  <a:schemeClr val="bg1"/>
                </a:solidFill>
                <a:effectLst>
                  <a:outerShdw blurRad="38100" dist="38100" dir="2700000" algn="tl">
                    <a:srgbClr val="000000">
                      <a:alpha val="43137"/>
                    </a:srgbClr>
                  </a:outerShdw>
                </a:effectLst>
                <a:latin typeface="Liberation Sans"/>
              </a:rPr>
              <a:t>Conceptual Framework</a:t>
            </a:r>
          </a:p>
          <a:p>
            <a:pPr algn="l"/>
            <a:r>
              <a:rPr lang="en-US" sz="4200" dirty="0">
                <a:solidFill>
                  <a:schemeClr val="bg1"/>
                </a:solidFill>
                <a:effectLst>
                  <a:outerShdw blurRad="38100" dist="38100" dir="2700000" algn="tl">
                    <a:srgbClr val="000000">
                      <a:alpha val="43137"/>
                    </a:srgbClr>
                  </a:outerShdw>
                </a:effectLst>
                <a:latin typeface="Liberation Sans"/>
              </a:rPr>
              <a:t>for Financial Reporting</a:t>
            </a:r>
            <a:endParaRPr lang="en-US" altLang="en-US" sz="4200" dirty="0">
              <a:solidFill>
                <a:schemeClr val="bg1"/>
              </a:solidFill>
              <a:effectLst>
                <a:outerShdw blurRad="38100" dist="38100" dir="2700000" algn="tl">
                  <a:srgbClr val="000000">
                    <a:alpha val="43137"/>
                  </a:srgbClr>
                </a:outerShdw>
              </a:effectLst>
              <a:latin typeface="Liberation Sans"/>
            </a:endParaRPr>
          </a:p>
        </p:txBody>
      </p:sp>
      <p:pic>
        <p:nvPicPr>
          <p:cNvPr id="3080"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81" name="Text Box 26"/>
          <p:cNvSpPr txBox="1">
            <a:spLocks noChangeArrowheads="1"/>
          </p:cNvSpPr>
          <p:nvPr/>
        </p:nvSpPr>
        <p:spPr bwMode="auto">
          <a:xfrm>
            <a:off x="381000" y="182562"/>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dirty="0" smtClean="0">
                <a:solidFill>
                  <a:srgbClr val="5F5F5F"/>
                </a:solidFill>
                <a:latin typeface="Liberation Sans"/>
              </a:rPr>
              <a:t>2</a:t>
            </a:r>
            <a:endParaRPr lang="en-US" altLang="en-US" sz="10700" dirty="0">
              <a:solidFill>
                <a:srgbClr val="5F5F5F"/>
              </a:solidFill>
              <a:latin typeface="Liberation Sans"/>
            </a:endParaRPr>
          </a:p>
        </p:txBody>
      </p:sp>
      <p:pic>
        <p:nvPicPr>
          <p:cNvPr id="3082"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5"/>
          <p:cNvSpPr>
            <a:spLocks noGrp="1" noChangeArrowheads="1"/>
          </p:cNvSpPr>
          <p:nvPr>
            <p:ph type="title"/>
          </p:nvPr>
        </p:nvSpPr>
        <p:spPr bwMode="auto">
          <a:xfrm>
            <a:off x="381000" y="2438400"/>
            <a:ext cx="3886200" cy="533400"/>
          </a:xfrm>
          <a:solidFill>
            <a:srgbClr val="339933"/>
          </a:solidFill>
          <a:ln w="12700" algn="ctr">
            <a:noFill/>
            <a:miter lim="800000"/>
            <a:headEnd/>
            <a:tailEnd/>
          </a:ln>
          <a:effectLst/>
          <a:extLst/>
        </p:spPr>
        <p:txBody>
          <a:bodyPr vert="horz" wrap="square" lIns="90488" tIns="44450" rIns="90488" bIns="44450" numCol="1" anchor="ctr" anchorCtr="0" compatLnSpc="1">
            <a:prstTxWarp prst="textNoShape">
              <a:avLst/>
            </a:prstTxWarp>
          </a:bodyPr>
          <a:lstStyle/>
          <a:p>
            <a:pPr marL="0" indent="0" algn="l">
              <a:lnSpc>
                <a:spcPct val="110000"/>
              </a:lnSpc>
            </a:pPr>
            <a:r>
              <a:rPr lang="en-US" altLang="en-US" sz="2400" i="0" dirty="0" smtClean="0">
                <a:solidFill>
                  <a:schemeClr val="bg1"/>
                </a:solidFill>
                <a:effectLst/>
                <a:latin typeface="Liberation Sans"/>
              </a:rPr>
              <a:t>LEARNING OBJECTIVES</a:t>
            </a:r>
          </a:p>
        </p:txBody>
      </p:sp>
    </p:spTree>
    <p:extLst>
      <p:ext uri="{BB962C8B-B14F-4D97-AF65-F5344CB8AC3E}">
        <p14:creationId xmlns:p14="http://schemas.microsoft.com/office/powerpoint/2010/main" val="3501199586"/>
      </p:ext>
    </p:extLst>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Text Box 2"/>
          <p:cNvSpPr txBox="1">
            <a:spLocks noChangeArrowheads="1"/>
          </p:cNvSpPr>
          <p:nvPr/>
        </p:nvSpPr>
        <p:spPr bwMode="auto">
          <a:xfrm>
            <a:off x="533400" y="1981200"/>
            <a:ext cx="8153400" cy="391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346075" algn="l">
              <a:defRPr sz="2400">
                <a:solidFill>
                  <a:schemeClr val="tx1"/>
                </a:solidFill>
                <a:latin typeface="Times New Roman" pitchFamily="18" charset="0"/>
              </a:defRPr>
            </a:lvl1pPr>
            <a:lvl2pPr marL="1149350" indent="-457200" algn="l">
              <a:defRPr sz="2400">
                <a:solidFill>
                  <a:schemeClr val="tx1"/>
                </a:solidFill>
                <a:latin typeface="Times New Roman" pitchFamily="18" charset="0"/>
              </a:defRPr>
            </a:lvl2pPr>
            <a:lvl3pPr marL="1263650" algn="l">
              <a:defRPr sz="2400">
                <a:solidFill>
                  <a:schemeClr val="tx1"/>
                </a:solidFill>
                <a:latin typeface="Times New Roman" pitchFamily="18" charset="0"/>
              </a:defRPr>
            </a:lvl3pPr>
            <a:lvl4pPr marL="1377950"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1588" indent="-1588">
              <a:lnSpc>
                <a:spcPct val="125000"/>
              </a:lnSpc>
              <a:spcBef>
                <a:spcPts val="600"/>
              </a:spcBef>
              <a:spcAft>
                <a:spcPct val="20000"/>
              </a:spcAft>
              <a:buSzPct val="80000"/>
            </a:pPr>
            <a:r>
              <a:rPr lang="en-US" sz="2200" dirty="0">
                <a:latin typeface="Liberation Sans"/>
              </a:rPr>
              <a:t>C</a:t>
            </a:r>
            <a:r>
              <a:rPr lang="en-US" sz="2200" dirty="0" smtClean="0">
                <a:latin typeface="Liberation Sans"/>
              </a:rPr>
              <a:t>ompanies </a:t>
            </a:r>
            <a:r>
              <a:rPr lang="en-US" sz="2200" dirty="0">
                <a:latin typeface="Liberation Sans"/>
              </a:rPr>
              <a:t>must weigh </a:t>
            </a:r>
            <a:r>
              <a:rPr lang="en-US" sz="2200" dirty="0" smtClean="0">
                <a:latin typeface="Liberation Sans"/>
              </a:rPr>
              <a:t>the costs </a:t>
            </a:r>
            <a:r>
              <a:rPr lang="en-US" sz="2200" dirty="0">
                <a:latin typeface="Liberation Sans"/>
              </a:rPr>
              <a:t>of providing the information against the benefits that can be derived </a:t>
            </a:r>
            <a:r>
              <a:rPr lang="en-US" sz="2200" dirty="0" smtClean="0">
                <a:latin typeface="Liberation Sans"/>
              </a:rPr>
              <a:t>from using </a:t>
            </a:r>
            <a:r>
              <a:rPr lang="en-US" sz="2200" dirty="0">
                <a:latin typeface="Liberation Sans"/>
              </a:rPr>
              <a:t>it. </a:t>
            </a:r>
            <a:endParaRPr lang="en-US" sz="2200" dirty="0" smtClean="0">
              <a:latin typeface="Liberation Sans"/>
            </a:endParaRPr>
          </a:p>
          <a:p>
            <a:pPr marL="688975" lvl="1" indent="-463550">
              <a:lnSpc>
                <a:spcPct val="130000"/>
              </a:lnSpc>
              <a:spcBef>
                <a:spcPct val="40000"/>
              </a:spcBef>
              <a:buClr>
                <a:srgbClr val="800000"/>
              </a:buClr>
              <a:buSzPct val="80000"/>
              <a:buFont typeface="Wingdings" pitchFamily="2" charset="2"/>
              <a:buChar char="u"/>
            </a:pPr>
            <a:r>
              <a:rPr lang="en-US" sz="2200" dirty="0" smtClean="0">
                <a:latin typeface="Liberation Sans"/>
              </a:rPr>
              <a:t>Rule-making </a:t>
            </a:r>
            <a:r>
              <a:rPr lang="en-US" sz="2200" dirty="0">
                <a:latin typeface="Liberation Sans"/>
              </a:rPr>
              <a:t>bodies and governmental agencies use cost-benefit </a:t>
            </a:r>
            <a:r>
              <a:rPr lang="en-US" sz="2200" dirty="0" smtClean="0">
                <a:latin typeface="Liberation Sans"/>
              </a:rPr>
              <a:t>analysis before </a:t>
            </a:r>
            <a:r>
              <a:rPr lang="en-US" sz="2200" dirty="0">
                <a:latin typeface="Liberation Sans"/>
              </a:rPr>
              <a:t>making final their informational requirements. </a:t>
            </a:r>
            <a:endParaRPr lang="en-US" sz="2200" dirty="0" smtClean="0">
              <a:latin typeface="Liberation Sans"/>
            </a:endParaRPr>
          </a:p>
          <a:p>
            <a:pPr marL="688975" lvl="1" indent="-463550">
              <a:lnSpc>
                <a:spcPct val="130000"/>
              </a:lnSpc>
              <a:spcBef>
                <a:spcPct val="40000"/>
              </a:spcBef>
              <a:buClr>
                <a:srgbClr val="800000"/>
              </a:buClr>
              <a:buSzPct val="80000"/>
              <a:buFont typeface="Wingdings" pitchFamily="2" charset="2"/>
              <a:buChar char="u"/>
            </a:pPr>
            <a:r>
              <a:rPr lang="en-US" sz="2200" dirty="0" smtClean="0">
                <a:latin typeface="Liberation Sans"/>
              </a:rPr>
              <a:t>In </a:t>
            </a:r>
            <a:r>
              <a:rPr lang="en-US" sz="2200" dirty="0">
                <a:latin typeface="Liberation Sans"/>
              </a:rPr>
              <a:t>order to justify requiring </a:t>
            </a:r>
            <a:r>
              <a:rPr lang="en-US" sz="2200" dirty="0" smtClean="0">
                <a:latin typeface="Liberation Sans"/>
              </a:rPr>
              <a:t>a particular </a:t>
            </a:r>
            <a:r>
              <a:rPr lang="en-US" sz="2200" dirty="0">
                <a:latin typeface="Liberation Sans"/>
              </a:rPr>
              <a:t>measurement or disclosure, the </a:t>
            </a:r>
            <a:r>
              <a:rPr lang="en-US" sz="2200" b="1" dirty="0">
                <a:latin typeface="Liberation Sans"/>
              </a:rPr>
              <a:t>benefits</a:t>
            </a:r>
            <a:r>
              <a:rPr lang="en-US" sz="2200" dirty="0">
                <a:latin typeface="Liberation Sans"/>
              </a:rPr>
              <a:t> perceived to be derived from it </a:t>
            </a:r>
            <a:r>
              <a:rPr lang="en-US" sz="2200" b="1" dirty="0" smtClean="0">
                <a:latin typeface="Liberation Sans"/>
              </a:rPr>
              <a:t>must exceed </a:t>
            </a:r>
            <a:r>
              <a:rPr lang="en-US" sz="2200" dirty="0">
                <a:latin typeface="Liberation Sans"/>
              </a:rPr>
              <a:t>the </a:t>
            </a:r>
            <a:r>
              <a:rPr lang="en-US" sz="2200" b="1" dirty="0">
                <a:latin typeface="Liberation Sans"/>
              </a:rPr>
              <a:t>costs</a:t>
            </a:r>
            <a:r>
              <a:rPr lang="en-US" sz="2200" dirty="0">
                <a:latin typeface="Liberation Sans"/>
              </a:rPr>
              <a:t> perceived to be associated with it</a:t>
            </a:r>
            <a:r>
              <a:rPr lang="en-US" sz="2200" dirty="0" smtClean="0">
                <a:latin typeface="Liberation Sans"/>
              </a:rPr>
              <a:t>.</a:t>
            </a:r>
            <a:endParaRPr lang="en-US" altLang="en-US" sz="2200" dirty="0">
              <a:latin typeface="Liberation Sans"/>
            </a:endParaRPr>
          </a:p>
        </p:txBody>
      </p:sp>
      <p:sp>
        <p:nvSpPr>
          <p:cNvPr id="266245" name="Text Box 5"/>
          <p:cNvSpPr txBox="1">
            <a:spLocks noChangeArrowheads="1"/>
          </p:cNvSpPr>
          <p:nvPr/>
        </p:nvSpPr>
        <p:spPr bwMode="auto">
          <a:xfrm>
            <a:off x="533400" y="1371600"/>
            <a:ext cx="7924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800" b="1" dirty="0" smtClean="0">
                <a:solidFill>
                  <a:schemeClr val="accent6">
                    <a:lumMod val="50000"/>
                  </a:schemeClr>
                </a:solidFill>
                <a:latin typeface="Liberation Sans"/>
              </a:rPr>
              <a:t>Cost Constraint</a:t>
            </a:r>
            <a:endParaRPr lang="en-US" altLang="en-US" sz="2800" b="1" dirty="0">
              <a:solidFill>
                <a:schemeClr val="accent6">
                  <a:lumMod val="50000"/>
                </a:schemeClr>
              </a:solidFill>
              <a:latin typeface="Liberation Sans"/>
            </a:endParaRPr>
          </a:p>
        </p:txBody>
      </p:sp>
      <p:sp>
        <p:nvSpPr>
          <p:cNvPr id="7" name="Rectangle 11"/>
          <p:cNvSpPr txBox="1">
            <a:spLocks noChangeArrowheads="1"/>
          </p:cNvSpPr>
          <p:nvPr/>
        </p:nvSpPr>
        <p:spPr>
          <a:xfrm>
            <a:off x="533400" y="4572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000" kern="1200" dirty="0" smtClean="0">
                <a:solidFill>
                  <a:srgbClr val="0000E2"/>
                </a:solidFill>
                <a:effectLst/>
                <a:latin typeface="Liberation Sans"/>
                <a:ea typeface="+mn-ea"/>
                <a:cs typeface="+mn-cs"/>
              </a:rPr>
              <a:t>THIRD LEVEL: COST CONSTRAINT</a:t>
            </a:r>
            <a:endParaRPr lang="en-US" altLang="en-US" sz="3000" kern="1200" dirty="0">
              <a:solidFill>
                <a:srgbClr val="0000E2"/>
              </a:solidFill>
              <a:effectLst/>
              <a:latin typeface="Liberation Sans"/>
              <a:ea typeface="+mn-ea"/>
              <a:cs typeface="+mn-cs"/>
            </a:endParaRP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9"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8</a:t>
            </a:r>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2" name="Rectangle 4"/>
          <p:cNvSpPr>
            <a:spLocks noChangeArrowheads="1"/>
          </p:cNvSpPr>
          <p:nvPr/>
        </p:nvSpPr>
        <p:spPr bwMode="auto">
          <a:xfrm>
            <a:off x="457200" y="1371600"/>
            <a:ext cx="7848600" cy="82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14000"/>
              </a:lnSpc>
              <a:spcBef>
                <a:spcPct val="50000"/>
              </a:spcBef>
            </a:pPr>
            <a:r>
              <a:rPr lang="en-US" altLang="en-US" sz="2100" b="1" dirty="0">
                <a:solidFill>
                  <a:srgbClr val="800000"/>
                </a:solidFill>
                <a:latin typeface="Liberation Sans"/>
              </a:rPr>
              <a:t>BE2-11: </a:t>
            </a:r>
            <a:r>
              <a:rPr lang="en-US" altLang="en-US" sz="2100" dirty="0">
                <a:solidFill>
                  <a:srgbClr val="000000"/>
                </a:solidFill>
                <a:latin typeface="Liberation Sans"/>
              </a:rPr>
              <a:t> </a:t>
            </a:r>
            <a:r>
              <a:rPr lang="en-US" altLang="en-US" sz="2100" dirty="0" smtClean="0">
                <a:solidFill>
                  <a:srgbClr val="000000"/>
                </a:solidFill>
                <a:latin typeface="Liberation Sans"/>
              </a:rPr>
              <a:t>Determine whether you would classify these transactions as material.</a:t>
            </a:r>
            <a:endParaRPr lang="en-US" altLang="en-US" sz="2100" dirty="0">
              <a:solidFill>
                <a:srgbClr val="000000"/>
              </a:solidFill>
              <a:latin typeface="Liberation Sans"/>
            </a:endParaRPr>
          </a:p>
        </p:txBody>
      </p:sp>
      <p:sp>
        <p:nvSpPr>
          <p:cNvPr id="268293" name="Rectangle 5"/>
          <p:cNvSpPr>
            <a:spLocks noChangeArrowheads="1"/>
          </p:cNvSpPr>
          <p:nvPr/>
        </p:nvSpPr>
        <p:spPr bwMode="auto">
          <a:xfrm>
            <a:off x="457200" y="2286000"/>
            <a:ext cx="6477000" cy="32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15938" indent="-515938" algn="l">
              <a:defRPr sz="2400">
                <a:solidFill>
                  <a:schemeClr val="tx1"/>
                </a:solidFill>
                <a:latin typeface="Times New Roman" pitchFamily="18" charset="0"/>
              </a:defRPr>
            </a:lvl1pPr>
            <a:lvl2pPr marL="630238"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15000"/>
              </a:lnSpc>
              <a:spcBef>
                <a:spcPct val="50000"/>
              </a:spcBef>
              <a:buAutoNum type="alphaLcParenBoth"/>
            </a:pPr>
            <a:r>
              <a:rPr lang="en-US" sz="2100" dirty="0" smtClean="0">
                <a:solidFill>
                  <a:srgbClr val="000000"/>
                </a:solidFill>
                <a:latin typeface="Liberation Sans"/>
              </a:rPr>
              <a:t>In </a:t>
            </a:r>
            <a:r>
              <a:rPr lang="en-US" sz="2100" dirty="0">
                <a:solidFill>
                  <a:srgbClr val="000000"/>
                </a:solidFill>
                <a:latin typeface="Liberation Sans"/>
              </a:rPr>
              <a:t>the current year, </a:t>
            </a:r>
            <a:r>
              <a:rPr lang="en-US" sz="2100" dirty="0" smtClean="0">
                <a:solidFill>
                  <a:srgbClr val="000000"/>
                </a:solidFill>
                <a:latin typeface="Liberation Sans"/>
              </a:rPr>
              <a:t>Blair Co. reduces </a:t>
            </a:r>
            <a:r>
              <a:rPr lang="en-US" sz="2100" dirty="0">
                <a:solidFill>
                  <a:srgbClr val="000000"/>
                </a:solidFill>
                <a:latin typeface="Liberation Sans"/>
              </a:rPr>
              <a:t>its bad debt expense to ensure another positive earnings year. The impact of </a:t>
            </a:r>
            <a:r>
              <a:rPr lang="en-US" sz="2100" dirty="0" smtClean="0">
                <a:solidFill>
                  <a:srgbClr val="000000"/>
                </a:solidFill>
                <a:latin typeface="Liberation Sans"/>
              </a:rPr>
              <a:t>this adjustment </a:t>
            </a:r>
            <a:r>
              <a:rPr lang="en-US" sz="2100" dirty="0">
                <a:solidFill>
                  <a:srgbClr val="000000"/>
                </a:solidFill>
                <a:latin typeface="Liberation Sans"/>
              </a:rPr>
              <a:t>is equal to 3% of net </a:t>
            </a:r>
            <a:r>
              <a:rPr lang="en-US" sz="2100" dirty="0" smtClean="0">
                <a:solidFill>
                  <a:srgbClr val="000000"/>
                </a:solidFill>
                <a:latin typeface="Liberation Sans"/>
              </a:rPr>
              <a:t>income.</a:t>
            </a:r>
          </a:p>
          <a:p>
            <a:pPr>
              <a:lnSpc>
                <a:spcPct val="115000"/>
              </a:lnSpc>
              <a:spcBef>
                <a:spcPct val="50000"/>
              </a:spcBef>
              <a:buAutoNum type="alphaLcParenBoth"/>
            </a:pPr>
            <a:r>
              <a:rPr lang="en-US" sz="2100" dirty="0" smtClean="0">
                <a:solidFill>
                  <a:srgbClr val="000000"/>
                </a:solidFill>
                <a:latin typeface="Liberation Sans"/>
              </a:rPr>
              <a:t>Damon </a:t>
            </a:r>
            <a:r>
              <a:rPr lang="en-US" sz="2100" dirty="0">
                <a:solidFill>
                  <a:srgbClr val="000000"/>
                </a:solidFill>
                <a:latin typeface="Liberation Sans"/>
              </a:rPr>
              <a:t>Co. expenses all capital equipment under €2,500 on the basis that it is immaterial. </a:t>
            </a:r>
            <a:r>
              <a:rPr lang="en-US" sz="2100" dirty="0" smtClean="0">
                <a:solidFill>
                  <a:srgbClr val="000000"/>
                </a:solidFill>
                <a:latin typeface="Liberation Sans"/>
              </a:rPr>
              <a:t>The company </a:t>
            </a:r>
            <a:r>
              <a:rPr lang="en-US" sz="2100" dirty="0">
                <a:solidFill>
                  <a:srgbClr val="000000"/>
                </a:solidFill>
                <a:latin typeface="Liberation Sans"/>
              </a:rPr>
              <a:t>has followed this practice for a number of years.</a:t>
            </a:r>
            <a:endParaRPr lang="en-US" altLang="en-US" sz="2100" dirty="0">
              <a:solidFill>
                <a:srgbClr val="000000"/>
              </a:solidFill>
              <a:latin typeface="Liberation Sans"/>
            </a:endParaRPr>
          </a:p>
        </p:txBody>
      </p:sp>
      <p:sp>
        <p:nvSpPr>
          <p:cNvPr id="268295" name="AutoShape 7"/>
          <p:cNvSpPr>
            <a:spLocks noChangeArrowheads="1"/>
          </p:cNvSpPr>
          <p:nvPr/>
        </p:nvSpPr>
        <p:spPr bwMode="auto">
          <a:xfrm>
            <a:off x="7010400" y="4038600"/>
            <a:ext cx="1905000" cy="914400"/>
          </a:xfrm>
          <a:prstGeom prst="flowChartAlternateProcess">
            <a:avLst/>
          </a:prstGeom>
          <a:solidFill>
            <a:srgbClr val="336699"/>
          </a:solidFill>
          <a:ln w="28575"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2200" b="1" dirty="0" smtClean="0">
                <a:solidFill>
                  <a:schemeClr val="bg1"/>
                </a:solidFill>
                <a:effectLst>
                  <a:outerShdw blurRad="38100" dist="38100" dir="2700000" algn="tl">
                    <a:srgbClr val="000000"/>
                  </a:outerShdw>
                </a:effectLst>
                <a:latin typeface="Liberation Sans"/>
              </a:rPr>
              <a:t>Likely not material</a:t>
            </a:r>
            <a:endParaRPr lang="en-US" altLang="en-US" sz="2200" b="1" dirty="0">
              <a:solidFill>
                <a:schemeClr val="bg1"/>
              </a:solidFill>
              <a:effectLst>
                <a:outerShdw blurRad="38100" dist="38100" dir="2700000" algn="tl">
                  <a:srgbClr val="000000"/>
                </a:outerShdw>
              </a:effectLst>
              <a:latin typeface="Liberation Sans"/>
            </a:endParaRPr>
          </a:p>
        </p:txBody>
      </p:sp>
      <p:sp>
        <p:nvSpPr>
          <p:cNvPr id="268304" name="AutoShape 16"/>
          <p:cNvSpPr>
            <a:spLocks noChangeArrowheads="1"/>
          </p:cNvSpPr>
          <p:nvPr/>
        </p:nvSpPr>
        <p:spPr bwMode="auto">
          <a:xfrm>
            <a:off x="7010400" y="2590800"/>
            <a:ext cx="1905000" cy="533400"/>
          </a:xfrm>
          <a:prstGeom prst="flowChartAlternateProcess">
            <a:avLst/>
          </a:prstGeom>
          <a:solidFill>
            <a:srgbClr val="336699"/>
          </a:solidFill>
          <a:ln w="28575"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2200" b="1" dirty="0" smtClean="0">
                <a:solidFill>
                  <a:schemeClr val="bg1"/>
                </a:solidFill>
                <a:effectLst>
                  <a:outerShdw blurRad="38100" dist="38100" dir="2700000" algn="tl">
                    <a:srgbClr val="000000"/>
                  </a:outerShdw>
                </a:effectLst>
                <a:latin typeface="Liberation Sans"/>
              </a:rPr>
              <a:t>Material</a:t>
            </a:r>
            <a:endParaRPr lang="en-US" altLang="en-US" sz="2200" b="1" dirty="0">
              <a:solidFill>
                <a:schemeClr val="bg1"/>
              </a:solidFill>
              <a:effectLst>
                <a:outerShdw blurRad="38100" dist="38100" dir="2700000" algn="tl">
                  <a:srgbClr val="000000"/>
                </a:outerShdw>
              </a:effectLst>
              <a:latin typeface="Liberation Sans"/>
            </a:endParaRPr>
          </a:p>
        </p:txBody>
      </p:sp>
      <p:sp>
        <p:nvSpPr>
          <p:cNvPr id="10" name="Rectangle 11"/>
          <p:cNvSpPr txBox="1">
            <a:spLocks noChangeArrowheads="1"/>
          </p:cNvSpPr>
          <p:nvPr/>
        </p:nvSpPr>
        <p:spPr>
          <a:xfrm>
            <a:off x="533400" y="4572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000" kern="1200" dirty="0" smtClean="0">
                <a:solidFill>
                  <a:srgbClr val="0000E2"/>
                </a:solidFill>
                <a:effectLst/>
                <a:latin typeface="Liberation Sans"/>
                <a:ea typeface="+mn-ea"/>
                <a:cs typeface="+mn-cs"/>
              </a:rPr>
              <a:t>THIRD LEVEL: COST CONSTRAINT</a:t>
            </a:r>
            <a:endParaRPr lang="en-US" altLang="en-US" sz="3000" kern="1200" dirty="0">
              <a:solidFill>
                <a:srgbClr val="0000E2"/>
              </a:solidFill>
              <a:effectLst/>
              <a:latin typeface="Liberation Sans"/>
              <a:ea typeface="+mn-ea"/>
              <a:cs typeface="+mn-cs"/>
            </a:endParaRP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2"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8</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8304"/>
                                        </p:tgtEl>
                                        <p:attrNameLst>
                                          <p:attrName>style.visibility</p:attrName>
                                        </p:attrNameLst>
                                      </p:cBhvr>
                                      <p:to>
                                        <p:strVal val="visible"/>
                                      </p:to>
                                    </p:set>
                                    <p:animEffect transition="in" filter="wipe(left)">
                                      <p:cBhvr>
                                        <p:cTn id="7" dur="500"/>
                                        <p:tgtEl>
                                          <p:spTgt spid="2683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8295"/>
                                        </p:tgtEl>
                                        <p:attrNameLst>
                                          <p:attrName>style.visibility</p:attrName>
                                        </p:attrNameLst>
                                      </p:cBhvr>
                                      <p:to>
                                        <p:strVal val="visible"/>
                                      </p:to>
                                    </p:set>
                                    <p:animEffect transition="in" filter="wipe(left)">
                                      <p:cBhvr>
                                        <p:cTn id="12" dur="500"/>
                                        <p:tgtEl>
                                          <p:spTgt spid="268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5" grpId="0" animBg="1" autoUpdateAnimBg="0"/>
      <p:bldP spid="268304"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954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bwMode="auto">
          <a:xfrm>
            <a:off x="7962900" y="897256"/>
            <a:ext cx="952500" cy="45719"/>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9" name="Rectangle 8"/>
          <p:cNvSpPr/>
          <p:nvPr/>
        </p:nvSpPr>
        <p:spPr bwMode="auto">
          <a:xfrm>
            <a:off x="8763000" y="897256"/>
            <a:ext cx="152400" cy="1007744"/>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dirty="0"/>
          </a:p>
        </p:txBody>
      </p:sp>
      <p:sp>
        <p:nvSpPr>
          <p:cNvPr id="32" name="Rectangle 31"/>
          <p:cNvSpPr/>
          <p:nvPr/>
        </p:nvSpPr>
        <p:spPr bwMode="auto">
          <a:xfrm flipV="1">
            <a:off x="7571232" y="1700784"/>
            <a:ext cx="1333500" cy="204215"/>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pic>
        <p:nvPicPr>
          <p:cNvPr id="3307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7988" y="12510"/>
            <a:ext cx="6646812" cy="6845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2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0"/>
            <a:ext cx="1295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6096000"/>
            <a:ext cx="68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096000"/>
            <a:ext cx="15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629400"/>
            <a:ext cx="914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1982" name="Text Box 1038"/>
          <p:cNvSpPr txBox="1">
            <a:spLocks noChangeArrowheads="1"/>
          </p:cNvSpPr>
          <p:nvPr/>
        </p:nvSpPr>
        <p:spPr bwMode="auto">
          <a:xfrm>
            <a:off x="1295400" y="5366190"/>
            <a:ext cx="2133600" cy="7386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87E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400" b="1" dirty="0" smtClean="0">
                <a:solidFill>
                  <a:schemeClr val="accent6">
                    <a:lumMod val="50000"/>
                  </a:schemeClr>
                </a:solidFill>
                <a:latin typeface="Liberation Sans"/>
              </a:rPr>
              <a:t>ILLUSTRATION 2-7</a:t>
            </a:r>
            <a:r>
              <a:rPr lang="en-US" altLang="en-US" sz="1400" dirty="0" smtClean="0">
                <a:solidFill>
                  <a:schemeClr val="accent6">
                    <a:lumMod val="50000"/>
                  </a:schemeClr>
                </a:solidFill>
                <a:latin typeface="Liberation Sans"/>
              </a:rPr>
              <a:t>  </a:t>
            </a:r>
            <a:r>
              <a:rPr lang="en-US" altLang="en-US" sz="1400" dirty="0" smtClean="0">
                <a:latin typeface="Liberation Sans"/>
              </a:rPr>
              <a:t>Conceptual </a:t>
            </a:r>
            <a:r>
              <a:rPr lang="en-US" altLang="en-US" sz="1400" dirty="0" smtClean="0">
                <a:solidFill>
                  <a:srgbClr val="000000"/>
                </a:solidFill>
                <a:latin typeface="Liberation Sans"/>
              </a:rPr>
              <a:t>Framework </a:t>
            </a:r>
            <a:r>
              <a:rPr lang="en-US" altLang="en-US" sz="1400" dirty="0">
                <a:solidFill>
                  <a:srgbClr val="000000"/>
                </a:solidFill>
                <a:latin typeface="Liberation Sans"/>
              </a:rPr>
              <a:t>for Financial Reporting</a:t>
            </a:r>
          </a:p>
        </p:txBody>
      </p:sp>
      <p:sp>
        <p:nvSpPr>
          <p:cNvPr id="15" name="Text Box 10"/>
          <p:cNvSpPr txBox="1">
            <a:spLocks noChangeArrowheads="1"/>
          </p:cNvSpPr>
          <p:nvPr/>
        </p:nvSpPr>
        <p:spPr bwMode="auto">
          <a:xfrm>
            <a:off x="304800" y="3429000"/>
            <a:ext cx="2514600" cy="946150"/>
          </a:xfrm>
          <a:prstGeom prst="rect">
            <a:avLst/>
          </a:prstGeom>
          <a:noFill/>
          <a:ln>
            <a:noFill/>
          </a:ln>
          <a:effectLst/>
        </p:spPr>
        <p:txBody>
          <a:bodyPr>
            <a:spAutoFit/>
          </a:bodyPr>
          <a:lstStyle/>
          <a:p>
            <a:pPr algn="l"/>
            <a:r>
              <a:rPr lang="en-US" altLang="en-US" sz="2800" b="1" dirty="0">
                <a:solidFill>
                  <a:schemeClr val="accent6">
                    <a:lumMod val="50000"/>
                  </a:schemeClr>
                </a:solidFill>
                <a:latin typeface="Liberation Sans"/>
              </a:rPr>
              <a:t>Summary of the Structure</a:t>
            </a:r>
          </a:p>
        </p:txBody>
      </p:sp>
      <p:sp>
        <p:nvSpPr>
          <p:cNvPr id="16" name="Text Box 10"/>
          <p:cNvSpPr txBox="1">
            <a:spLocks noChangeArrowheads="1"/>
          </p:cNvSpPr>
          <p:nvPr/>
        </p:nvSpPr>
        <p:spPr bwMode="auto">
          <a:xfrm>
            <a:off x="7848600" y="6369050"/>
            <a:ext cx="1143000" cy="336550"/>
          </a:xfrm>
          <a:prstGeom prst="rect">
            <a:avLst/>
          </a:prstGeom>
          <a:noFill/>
          <a:ln>
            <a:noFill/>
          </a:ln>
          <a:effec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8</a:t>
            </a:r>
          </a:p>
        </p:txBody>
      </p:sp>
    </p:spTree>
    <p:extLst>
      <p:ext uri="{BB962C8B-B14F-4D97-AF65-F5344CB8AC3E}">
        <p14:creationId xmlns:p14="http://schemas.microsoft.com/office/powerpoint/2010/main" val="251646959"/>
      </p:ext>
    </p:extLst>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533400" y="1512888"/>
            <a:ext cx="68580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sz="2200" dirty="0" smtClean="0">
                <a:solidFill>
                  <a:schemeClr val="tx2">
                    <a:lumMod val="50000"/>
                  </a:schemeClr>
                </a:solidFill>
                <a:latin typeface="Liberation Sans"/>
              </a:rPr>
              <a:t>THE CONCEPTUAL FRAMEWORK</a:t>
            </a:r>
            <a:endParaRPr lang="en-US" altLang="en-US" sz="2200" dirty="0">
              <a:solidFill>
                <a:schemeClr val="tx2">
                  <a:lumMod val="50000"/>
                </a:schemeClr>
              </a:solidFill>
              <a:latin typeface="Liberation Sans"/>
            </a:endParaRPr>
          </a:p>
        </p:txBody>
      </p:sp>
      <p:sp>
        <p:nvSpPr>
          <p:cNvPr id="58371" name="Rectangle 3"/>
          <p:cNvSpPr>
            <a:spLocks noChangeArrowheads="1"/>
          </p:cNvSpPr>
          <p:nvPr/>
        </p:nvSpPr>
        <p:spPr bwMode="auto">
          <a:xfrm>
            <a:off x="533400" y="1998663"/>
            <a:ext cx="8153400" cy="21775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indent="0" algn="just">
              <a:lnSpc>
                <a:spcPct val="125000"/>
              </a:lnSpc>
              <a:spcAft>
                <a:spcPts val="600"/>
              </a:spcAft>
            </a:pPr>
            <a:r>
              <a:rPr lang="en-US" sz="1800" b="0" dirty="0" smtClean="0">
                <a:latin typeface="Liberation Sans"/>
              </a:rPr>
              <a:t>The </a:t>
            </a:r>
            <a:r>
              <a:rPr lang="en-US" sz="1800" b="0" dirty="0">
                <a:latin typeface="Liberation Sans"/>
              </a:rPr>
              <a:t>IASB and the FASB have been working together to </a:t>
            </a:r>
            <a:r>
              <a:rPr lang="en-US" sz="1800" b="0" dirty="0" smtClean="0">
                <a:latin typeface="Liberation Sans"/>
              </a:rPr>
              <a:t>develop a </a:t>
            </a:r>
            <a:r>
              <a:rPr lang="en-US" sz="1800" b="0" dirty="0">
                <a:latin typeface="Liberation Sans"/>
              </a:rPr>
              <a:t>common conceptual framework. This framework </a:t>
            </a:r>
            <a:r>
              <a:rPr lang="en-US" sz="1800" b="0" dirty="0" smtClean="0">
                <a:latin typeface="Liberation Sans"/>
              </a:rPr>
              <a:t>is based </a:t>
            </a:r>
            <a:r>
              <a:rPr lang="en-US" sz="1800" b="0" dirty="0">
                <a:latin typeface="Liberation Sans"/>
              </a:rPr>
              <a:t>on the existing conceptual frameworks </a:t>
            </a:r>
            <a:r>
              <a:rPr lang="en-US" sz="1800" b="0" dirty="0" smtClean="0">
                <a:latin typeface="Liberation Sans"/>
              </a:rPr>
              <a:t>underlying U.S</a:t>
            </a:r>
            <a:r>
              <a:rPr lang="en-US" sz="1800" b="0" dirty="0">
                <a:latin typeface="Liberation Sans"/>
              </a:rPr>
              <a:t>. GAAP and IFRS. The objective of this joint project is </a:t>
            </a:r>
            <a:r>
              <a:rPr lang="en-US" sz="1800" b="0" dirty="0" smtClean="0">
                <a:latin typeface="Liberation Sans"/>
              </a:rPr>
              <a:t>to develop </a:t>
            </a:r>
            <a:r>
              <a:rPr lang="en-US" sz="1800" b="0" dirty="0">
                <a:latin typeface="Liberation Sans"/>
              </a:rPr>
              <a:t>a conceptual framework consisting of standards </a:t>
            </a:r>
            <a:r>
              <a:rPr lang="en-US" sz="1800" b="0" dirty="0" smtClean="0">
                <a:latin typeface="Liberation Sans"/>
              </a:rPr>
              <a:t>that are </a:t>
            </a:r>
            <a:r>
              <a:rPr lang="en-US" sz="1800" b="0" dirty="0">
                <a:latin typeface="Liberation Sans"/>
              </a:rPr>
              <a:t>principles-based and internally consistent, thereby </a:t>
            </a:r>
            <a:r>
              <a:rPr lang="en-US" sz="1800" b="0" dirty="0" smtClean="0">
                <a:latin typeface="Liberation Sans"/>
              </a:rPr>
              <a:t>leading to </a:t>
            </a:r>
            <a:r>
              <a:rPr lang="en-US" sz="1800" b="0" dirty="0">
                <a:latin typeface="Liberation Sans"/>
              </a:rPr>
              <a:t>the most useful </a:t>
            </a:r>
            <a:r>
              <a:rPr lang="en-US" sz="1800" b="0" dirty="0" smtClean="0">
                <a:latin typeface="Liberation Sans"/>
              </a:rPr>
              <a:t>financial </a:t>
            </a:r>
            <a:r>
              <a:rPr lang="en-US" sz="1800" b="0" dirty="0">
                <a:latin typeface="Liberation Sans"/>
              </a:rPr>
              <a:t>reporting.</a:t>
            </a:r>
            <a:endParaRPr lang="en-US" altLang="en-US" sz="1800" b="0" dirty="0">
              <a:latin typeface="Liberation Sans"/>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240" y="1"/>
            <a:ext cx="1059542"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31374" y="304800"/>
            <a:ext cx="7384026" cy="615553"/>
          </a:xfrm>
          <a:prstGeom prst="rect">
            <a:avLst/>
          </a:prstGeom>
          <a:noFill/>
        </p:spPr>
        <p:txBody>
          <a:bodyPr wrap="square" rtlCol="0">
            <a:spAutoFit/>
          </a:bodyPr>
          <a:lstStyle>
            <a:defPPr>
              <a:defRPr lang="en-US"/>
            </a:defPPr>
            <a:lvl1pPr algn="l">
              <a:defRPr sz="3400" b="1">
                <a:solidFill>
                  <a:schemeClr val="bg1"/>
                </a:solidFill>
                <a:latin typeface="+mn-lt"/>
              </a:defRPr>
            </a:lvl1pPr>
          </a:lstStyle>
          <a:p>
            <a:r>
              <a:rPr lang="en-US" dirty="0">
                <a:latin typeface="Liberation Sans"/>
              </a:rPr>
              <a:t>GLOBAL ACCOUNTING INSIGHTS</a:t>
            </a:r>
          </a:p>
        </p:txBody>
      </p:sp>
      <p:sp>
        <p:nvSpPr>
          <p:cNvPr id="3" name="Rectangle 2"/>
          <p:cNvSpPr/>
          <p:nvPr/>
        </p:nvSpPr>
        <p:spPr bwMode="auto">
          <a:xfrm>
            <a:off x="0" y="1219200"/>
            <a:ext cx="9144000" cy="106361"/>
          </a:xfrm>
          <a:prstGeom prst="rect">
            <a:avLst/>
          </a:prstGeom>
          <a:solidFill>
            <a:srgbClr val="FFC000"/>
          </a:solidFill>
          <a:ln w="28575" cap="sq"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folHlink"/>
              </a:solidFill>
              <a:effectLst>
                <a:outerShdw blurRad="38100" dist="38100" dir="2700000" algn="tl">
                  <a:srgbClr val="000000">
                    <a:alpha val="43137"/>
                  </a:srgbClr>
                </a:outerShdw>
              </a:effectLst>
              <a:latin typeface="Comic Sans MS" pitchFamily="66" charset="0"/>
            </a:endParaRPr>
          </a:p>
        </p:txBody>
      </p:sp>
      <p:cxnSp>
        <p:nvCxnSpPr>
          <p:cNvPr id="5" name="Straight Connector 4"/>
          <p:cNvCxnSpPr/>
          <p:nvPr/>
        </p:nvCxnSpPr>
        <p:spPr bwMode="auto">
          <a:xfrm>
            <a:off x="640080" y="1905000"/>
            <a:ext cx="790956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56674782"/>
      </p:ext>
    </p:extLst>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533400" y="1512888"/>
            <a:ext cx="42672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altLang="en-US" sz="2200" dirty="0" smtClean="0">
                <a:solidFill>
                  <a:srgbClr val="800000"/>
                </a:solidFill>
                <a:latin typeface="Liberation Sans"/>
              </a:rPr>
              <a:t>Relevant Facts</a:t>
            </a:r>
            <a:endParaRPr lang="en-US" altLang="en-US" sz="2200" dirty="0">
              <a:solidFill>
                <a:srgbClr val="800000"/>
              </a:solidFill>
              <a:latin typeface="Liberation Sans"/>
            </a:endParaRPr>
          </a:p>
        </p:txBody>
      </p:sp>
      <p:sp>
        <p:nvSpPr>
          <p:cNvPr id="58371" name="Rectangle 3"/>
          <p:cNvSpPr>
            <a:spLocks noChangeArrowheads="1"/>
          </p:cNvSpPr>
          <p:nvPr/>
        </p:nvSpPr>
        <p:spPr bwMode="auto">
          <a:xfrm>
            <a:off x="533400" y="1998663"/>
            <a:ext cx="8153400" cy="3716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indent="0" algn="just">
              <a:lnSpc>
                <a:spcPct val="125000"/>
              </a:lnSpc>
              <a:spcAft>
                <a:spcPts val="600"/>
              </a:spcAft>
            </a:pPr>
            <a:r>
              <a:rPr lang="en-US" sz="1800" b="0" dirty="0">
                <a:latin typeface="Liberation Sans"/>
              </a:rPr>
              <a:t>Following are the key similarities and differences </a:t>
            </a:r>
            <a:r>
              <a:rPr lang="en-US" sz="1800" b="0" dirty="0" smtClean="0">
                <a:latin typeface="Liberation Sans"/>
              </a:rPr>
              <a:t>between U.S</a:t>
            </a:r>
            <a:r>
              <a:rPr lang="en-US" sz="1800" b="0" dirty="0">
                <a:latin typeface="Liberation Sans"/>
              </a:rPr>
              <a:t>. GAAP and IFRS related to </a:t>
            </a:r>
            <a:r>
              <a:rPr lang="en-US" sz="1800" b="0" dirty="0" smtClean="0">
                <a:latin typeface="Liberation Sans"/>
              </a:rPr>
              <a:t>the Conceptual Framework for Financial Reporting. </a:t>
            </a:r>
          </a:p>
          <a:p>
            <a:pPr marL="0" indent="0" algn="just">
              <a:lnSpc>
                <a:spcPct val="125000"/>
              </a:lnSpc>
              <a:spcAft>
                <a:spcPts val="600"/>
              </a:spcAft>
            </a:pPr>
            <a:r>
              <a:rPr lang="en-US" sz="1800" dirty="0" smtClean="0">
                <a:latin typeface="Liberation Sans"/>
              </a:rPr>
              <a:t>Similarities</a:t>
            </a:r>
            <a:endParaRPr lang="en-US" sz="1800" dirty="0">
              <a:latin typeface="Liberation Sans"/>
            </a:endParaRPr>
          </a:p>
          <a:p>
            <a:pPr marL="285750" indent="-285750" algn="just">
              <a:lnSpc>
                <a:spcPct val="125000"/>
              </a:lnSpc>
              <a:spcAft>
                <a:spcPts val="600"/>
              </a:spcAft>
              <a:buFont typeface="Arial" panose="020B0604020202020204" pitchFamily="34" charset="0"/>
              <a:buChar char="•"/>
            </a:pPr>
            <a:r>
              <a:rPr lang="en-US" sz="1800" b="0" dirty="0" smtClean="0">
                <a:latin typeface="Liberation Sans"/>
              </a:rPr>
              <a:t>In </a:t>
            </a:r>
            <a:r>
              <a:rPr lang="en-US" sz="1800" b="0" dirty="0">
                <a:latin typeface="Liberation Sans"/>
              </a:rPr>
              <a:t>2010, the IASB and FASB completed the </a:t>
            </a:r>
            <a:r>
              <a:rPr lang="en-US" sz="1800" b="0" dirty="0" smtClean="0">
                <a:latin typeface="Liberation Sans"/>
              </a:rPr>
              <a:t>first </a:t>
            </a:r>
            <a:r>
              <a:rPr lang="en-US" sz="1800" b="0" dirty="0">
                <a:latin typeface="Liberation Sans"/>
              </a:rPr>
              <a:t>phase of </a:t>
            </a:r>
            <a:r>
              <a:rPr lang="en-US" sz="1800" b="0" dirty="0" smtClean="0">
                <a:latin typeface="Liberation Sans"/>
              </a:rPr>
              <a:t>a jointly </a:t>
            </a:r>
            <a:r>
              <a:rPr lang="en-US" sz="1800" b="0" dirty="0">
                <a:latin typeface="Liberation Sans"/>
              </a:rPr>
              <a:t>created conceptual framework. In this </a:t>
            </a:r>
            <a:r>
              <a:rPr lang="en-US" sz="1800" b="0" dirty="0" smtClean="0">
                <a:latin typeface="Liberation Sans"/>
              </a:rPr>
              <a:t>first </a:t>
            </a:r>
            <a:r>
              <a:rPr lang="en-US" sz="1800" b="0" dirty="0">
                <a:latin typeface="Liberation Sans"/>
              </a:rPr>
              <a:t>phase</a:t>
            </a:r>
            <a:r>
              <a:rPr lang="en-US" sz="1800" b="0" dirty="0" smtClean="0">
                <a:latin typeface="Liberation Sans"/>
              </a:rPr>
              <a:t>, they </a:t>
            </a:r>
            <a:r>
              <a:rPr lang="en-US" sz="1800" b="0" dirty="0">
                <a:latin typeface="Liberation Sans"/>
              </a:rPr>
              <a:t>agreed on the objective of </a:t>
            </a:r>
            <a:r>
              <a:rPr lang="en-US" sz="1800" b="0" dirty="0" smtClean="0">
                <a:latin typeface="Liberation Sans"/>
              </a:rPr>
              <a:t>financial </a:t>
            </a:r>
            <a:r>
              <a:rPr lang="en-US" sz="1800" b="0" dirty="0">
                <a:latin typeface="Liberation Sans"/>
              </a:rPr>
              <a:t>reporting and </a:t>
            </a:r>
            <a:r>
              <a:rPr lang="en-US" sz="1800" b="0" dirty="0" smtClean="0">
                <a:latin typeface="Liberation Sans"/>
              </a:rPr>
              <a:t>a common </a:t>
            </a:r>
            <a:r>
              <a:rPr lang="en-US" sz="1800" b="0" dirty="0">
                <a:latin typeface="Liberation Sans"/>
              </a:rPr>
              <a:t>set of desired qualitative characteristics. </a:t>
            </a:r>
            <a:r>
              <a:rPr lang="en-US" sz="1800" b="0" dirty="0" smtClean="0">
                <a:latin typeface="Liberation Sans"/>
              </a:rPr>
              <a:t>These were </a:t>
            </a:r>
            <a:r>
              <a:rPr lang="en-US" sz="1800" b="0" dirty="0">
                <a:latin typeface="Liberation Sans"/>
              </a:rPr>
              <a:t>presented in the Chapter 2 discussion. Note that </a:t>
            </a:r>
            <a:r>
              <a:rPr lang="en-US" sz="1800" b="0" dirty="0" smtClean="0">
                <a:latin typeface="Liberation Sans"/>
              </a:rPr>
              <a:t>prior to </a:t>
            </a:r>
            <a:r>
              <a:rPr lang="en-US" sz="1800" b="0" dirty="0">
                <a:latin typeface="Liberation Sans"/>
              </a:rPr>
              <a:t>this converged phase, the Conceptual Framework </a:t>
            </a:r>
            <a:r>
              <a:rPr lang="en-US" sz="1800" b="0" dirty="0" smtClean="0">
                <a:latin typeface="Liberation Sans"/>
              </a:rPr>
              <a:t>gave more </a:t>
            </a:r>
            <a:r>
              <a:rPr lang="en-US" sz="1800" b="0" dirty="0">
                <a:latin typeface="Liberation Sans"/>
              </a:rPr>
              <a:t>emphasis to the objective of providing </a:t>
            </a:r>
            <a:r>
              <a:rPr lang="en-US" sz="1800" b="0" dirty="0" smtClean="0">
                <a:latin typeface="Liberation Sans"/>
              </a:rPr>
              <a:t>information on </a:t>
            </a:r>
            <a:r>
              <a:rPr lang="en-US" sz="1800" b="0" dirty="0">
                <a:latin typeface="Liberation Sans"/>
              </a:rPr>
              <a:t>management’s performance (stewardship).</a:t>
            </a:r>
            <a:endParaRPr lang="en-US" altLang="en-US" sz="1800" b="0" dirty="0">
              <a:latin typeface="Liberation Sans"/>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240" y="1"/>
            <a:ext cx="1059542"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31374" y="304800"/>
            <a:ext cx="7384026" cy="615553"/>
          </a:xfrm>
          <a:prstGeom prst="rect">
            <a:avLst/>
          </a:prstGeom>
          <a:noFill/>
        </p:spPr>
        <p:txBody>
          <a:bodyPr wrap="square" rtlCol="0">
            <a:spAutoFit/>
          </a:bodyPr>
          <a:lstStyle>
            <a:defPPr>
              <a:defRPr lang="en-US"/>
            </a:defPPr>
            <a:lvl1pPr algn="l">
              <a:defRPr sz="3400" b="1">
                <a:solidFill>
                  <a:schemeClr val="bg1"/>
                </a:solidFill>
                <a:latin typeface="+mn-lt"/>
              </a:defRPr>
            </a:lvl1pPr>
          </a:lstStyle>
          <a:p>
            <a:r>
              <a:rPr lang="en-US" dirty="0">
                <a:latin typeface="Liberation Sans"/>
              </a:rPr>
              <a:t>GLOBAL ACCOUNTING INSIGHTS</a:t>
            </a:r>
          </a:p>
        </p:txBody>
      </p:sp>
      <p:sp>
        <p:nvSpPr>
          <p:cNvPr id="3" name="Rectangle 2"/>
          <p:cNvSpPr/>
          <p:nvPr/>
        </p:nvSpPr>
        <p:spPr bwMode="auto">
          <a:xfrm>
            <a:off x="0" y="1219200"/>
            <a:ext cx="9144000" cy="106361"/>
          </a:xfrm>
          <a:prstGeom prst="rect">
            <a:avLst/>
          </a:prstGeom>
          <a:solidFill>
            <a:srgbClr val="FFC000"/>
          </a:solidFill>
          <a:ln w="28575" cap="sq"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folHlink"/>
              </a:solidFill>
              <a:effectLst>
                <a:outerShdw blurRad="38100" dist="38100" dir="2700000" algn="tl">
                  <a:srgbClr val="000000">
                    <a:alpha val="43137"/>
                  </a:srgbClr>
                </a:outerShdw>
              </a:effectLst>
              <a:latin typeface="Comic Sans MS" pitchFamily="66" charset="0"/>
            </a:endParaRPr>
          </a:p>
        </p:txBody>
      </p:sp>
      <p:cxnSp>
        <p:nvCxnSpPr>
          <p:cNvPr id="5" name="Straight Connector 4"/>
          <p:cNvCxnSpPr/>
          <p:nvPr/>
        </p:nvCxnSpPr>
        <p:spPr bwMode="auto">
          <a:xfrm>
            <a:off x="640080" y="1905000"/>
            <a:ext cx="790956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77835416"/>
      </p:ext>
    </p:extLst>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533400" y="1512888"/>
            <a:ext cx="42672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altLang="en-US" sz="2200" dirty="0" smtClean="0">
                <a:solidFill>
                  <a:srgbClr val="800000"/>
                </a:solidFill>
                <a:latin typeface="Liberation Sans"/>
              </a:rPr>
              <a:t>Relevant Facts</a:t>
            </a:r>
            <a:endParaRPr lang="en-US" altLang="en-US" sz="2200" dirty="0">
              <a:solidFill>
                <a:srgbClr val="800000"/>
              </a:solidFill>
              <a:latin typeface="Liberation Sans"/>
            </a:endParaRPr>
          </a:p>
        </p:txBody>
      </p:sp>
      <p:sp>
        <p:nvSpPr>
          <p:cNvPr id="58371" name="Rectangle 3"/>
          <p:cNvSpPr>
            <a:spLocks noChangeArrowheads="1"/>
          </p:cNvSpPr>
          <p:nvPr/>
        </p:nvSpPr>
        <p:spPr bwMode="auto">
          <a:xfrm>
            <a:off x="533400" y="1998663"/>
            <a:ext cx="8153400" cy="336245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indent="0" algn="just">
              <a:lnSpc>
                <a:spcPct val="125000"/>
              </a:lnSpc>
              <a:spcAft>
                <a:spcPts val="600"/>
              </a:spcAft>
            </a:pPr>
            <a:r>
              <a:rPr lang="en-US" sz="1800" dirty="0" smtClean="0">
                <a:latin typeface="Liberation Sans"/>
              </a:rPr>
              <a:t>Similarities</a:t>
            </a:r>
            <a:endParaRPr lang="en-US" sz="1800" dirty="0">
              <a:latin typeface="Liberation Sans"/>
            </a:endParaRPr>
          </a:p>
          <a:p>
            <a:pPr marL="285750" indent="-285750" algn="just">
              <a:lnSpc>
                <a:spcPct val="125000"/>
              </a:lnSpc>
              <a:spcAft>
                <a:spcPts val="600"/>
              </a:spcAft>
              <a:buFont typeface="Arial" panose="020B0604020202020204" pitchFamily="34" charset="0"/>
              <a:buChar char="•"/>
            </a:pPr>
            <a:r>
              <a:rPr lang="en-US" sz="1800" b="0" dirty="0" smtClean="0">
                <a:latin typeface="Liberation Sans"/>
              </a:rPr>
              <a:t>The </a:t>
            </a:r>
            <a:r>
              <a:rPr lang="en-US" sz="1800" b="0" dirty="0">
                <a:latin typeface="Liberation Sans"/>
              </a:rPr>
              <a:t>existing conceptual frameworks underlying U.S</a:t>
            </a:r>
            <a:r>
              <a:rPr lang="en-US" sz="1800" b="0" dirty="0" smtClean="0">
                <a:latin typeface="Liberation Sans"/>
              </a:rPr>
              <a:t>. GAAP </a:t>
            </a:r>
            <a:r>
              <a:rPr lang="en-US" sz="1800" b="0" dirty="0">
                <a:latin typeface="Liberation Sans"/>
              </a:rPr>
              <a:t>and IFRS are very similar. That is, they are </a:t>
            </a:r>
            <a:r>
              <a:rPr lang="en-US" sz="1800" b="0" dirty="0" smtClean="0">
                <a:latin typeface="Liberation Sans"/>
              </a:rPr>
              <a:t>organized in </a:t>
            </a:r>
            <a:r>
              <a:rPr lang="en-US" sz="1800" b="0" dirty="0">
                <a:latin typeface="Liberation Sans"/>
              </a:rPr>
              <a:t>a similar manner (objective, elements, </a:t>
            </a:r>
            <a:r>
              <a:rPr lang="en-US" sz="1800" b="0" dirty="0" smtClean="0">
                <a:latin typeface="Liberation Sans"/>
              </a:rPr>
              <a:t>qualitative characteristics</a:t>
            </a:r>
            <a:r>
              <a:rPr lang="en-US" sz="1800" b="0" dirty="0">
                <a:latin typeface="Liberation Sans"/>
              </a:rPr>
              <a:t>, etc.). There is no real need to change </a:t>
            </a:r>
            <a:r>
              <a:rPr lang="en-US" sz="1800" b="0" dirty="0" smtClean="0">
                <a:latin typeface="Liberation Sans"/>
              </a:rPr>
              <a:t>many aspects </a:t>
            </a:r>
            <a:r>
              <a:rPr lang="en-US" sz="1800" b="0" dirty="0">
                <a:latin typeface="Liberation Sans"/>
              </a:rPr>
              <a:t>of the existing frameworks other than to </a:t>
            </a:r>
            <a:r>
              <a:rPr lang="en-US" sz="1800" b="0" dirty="0" smtClean="0">
                <a:latin typeface="Liberation Sans"/>
              </a:rPr>
              <a:t>converge different </a:t>
            </a:r>
            <a:r>
              <a:rPr lang="en-US" sz="1800" b="0" dirty="0">
                <a:latin typeface="Liberation Sans"/>
              </a:rPr>
              <a:t>ways of discussing essentially the same concepts</a:t>
            </a:r>
            <a:r>
              <a:rPr lang="en-US" sz="1800" b="0" dirty="0" smtClean="0">
                <a:latin typeface="Liberation Sans"/>
              </a:rPr>
              <a:t>.</a:t>
            </a:r>
          </a:p>
          <a:p>
            <a:pPr marL="285750" indent="-285750" algn="just">
              <a:lnSpc>
                <a:spcPct val="125000"/>
              </a:lnSpc>
              <a:spcAft>
                <a:spcPts val="600"/>
              </a:spcAft>
              <a:buFont typeface="Arial" panose="020B0604020202020204" pitchFamily="34" charset="0"/>
              <a:buChar char="•"/>
            </a:pPr>
            <a:r>
              <a:rPr lang="en-US" sz="1800" b="0" dirty="0" smtClean="0">
                <a:latin typeface="Liberation Sans"/>
              </a:rPr>
              <a:t>The </a:t>
            </a:r>
            <a:r>
              <a:rPr lang="en-US" sz="1800" b="0" dirty="0">
                <a:latin typeface="Liberation Sans"/>
              </a:rPr>
              <a:t>converged framework should be a single document</a:t>
            </a:r>
            <a:r>
              <a:rPr lang="en-US" sz="1800" b="0" dirty="0" smtClean="0">
                <a:latin typeface="Liberation Sans"/>
              </a:rPr>
              <a:t>, unlike </a:t>
            </a:r>
            <a:r>
              <a:rPr lang="en-US" sz="1800" b="0" dirty="0">
                <a:latin typeface="Liberation Sans"/>
              </a:rPr>
              <a:t>the two conceptual frameworks that presently exist</a:t>
            </a:r>
            <a:r>
              <a:rPr lang="en-US" sz="1800" b="0" dirty="0" smtClean="0">
                <a:latin typeface="Liberation Sans"/>
              </a:rPr>
              <a:t>. It </a:t>
            </a:r>
            <a:r>
              <a:rPr lang="en-US" sz="1800" b="0" dirty="0">
                <a:latin typeface="Liberation Sans"/>
              </a:rPr>
              <a:t>is unlikely that the basic structure related to the </a:t>
            </a:r>
            <a:r>
              <a:rPr lang="en-US" sz="1800" b="0" dirty="0" smtClean="0">
                <a:latin typeface="Liberation Sans"/>
              </a:rPr>
              <a:t>concepts will </a:t>
            </a:r>
            <a:r>
              <a:rPr lang="en-US" sz="1800" b="0" dirty="0">
                <a:latin typeface="Liberation Sans"/>
              </a:rPr>
              <a:t>change.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240" y="1"/>
            <a:ext cx="1059542"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31374" y="304800"/>
            <a:ext cx="7384026" cy="615553"/>
          </a:xfrm>
          <a:prstGeom prst="rect">
            <a:avLst/>
          </a:prstGeom>
          <a:noFill/>
        </p:spPr>
        <p:txBody>
          <a:bodyPr wrap="square" rtlCol="0">
            <a:spAutoFit/>
          </a:bodyPr>
          <a:lstStyle>
            <a:defPPr>
              <a:defRPr lang="en-US"/>
            </a:defPPr>
            <a:lvl1pPr algn="l">
              <a:defRPr sz="3400" b="1">
                <a:solidFill>
                  <a:schemeClr val="bg1"/>
                </a:solidFill>
                <a:latin typeface="+mn-lt"/>
              </a:defRPr>
            </a:lvl1pPr>
          </a:lstStyle>
          <a:p>
            <a:r>
              <a:rPr lang="en-US" dirty="0">
                <a:latin typeface="Liberation Sans"/>
              </a:rPr>
              <a:t>GLOBAL ACCOUNTING INSIGHTS</a:t>
            </a:r>
          </a:p>
        </p:txBody>
      </p:sp>
      <p:sp>
        <p:nvSpPr>
          <p:cNvPr id="3" name="Rectangle 2"/>
          <p:cNvSpPr/>
          <p:nvPr/>
        </p:nvSpPr>
        <p:spPr bwMode="auto">
          <a:xfrm>
            <a:off x="0" y="1219200"/>
            <a:ext cx="9144000" cy="106361"/>
          </a:xfrm>
          <a:prstGeom prst="rect">
            <a:avLst/>
          </a:prstGeom>
          <a:solidFill>
            <a:srgbClr val="FFC000"/>
          </a:solidFill>
          <a:ln w="28575" cap="sq"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folHlink"/>
              </a:solidFill>
              <a:effectLst>
                <a:outerShdw blurRad="38100" dist="38100" dir="2700000" algn="tl">
                  <a:srgbClr val="000000">
                    <a:alpha val="43137"/>
                  </a:srgbClr>
                </a:outerShdw>
              </a:effectLst>
              <a:latin typeface="Comic Sans MS" pitchFamily="66" charset="0"/>
            </a:endParaRPr>
          </a:p>
        </p:txBody>
      </p:sp>
      <p:cxnSp>
        <p:nvCxnSpPr>
          <p:cNvPr id="5" name="Straight Connector 4"/>
          <p:cNvCxnSpPr/>
          <p:nvPr/>
        </p:nvCxnSpPr>
        <p:spPr bwMode="auto">
          <a:xfrm>
            <a:off x="640080" y="1905000"/>
            <a:ext cx="790956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81035126"/>
      </p:ext>
    </p:extLst>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533400" y="1512888"/>
            <a:ext cx="42672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altLang="en-US" sz="2200" dirty="0" smtClean="0">
                <a:solidFill>
                  <a:srgbClr val="800000"/>
                </a:solidFill>
                <a:latin typeface="Liberation Sans"/>
              </a:rPr>
              <a:t>Relevant Facts</a:t>
            </a:r>
            <a:endParaRPr lang="en-US" altLang="en-US" sz="2200" dirty="0">
              <a:solidFill>
                <a:srgbClr val="800000"/>
              </a:solidFill>
              <a:latin typeface="Liberation Sans"/>
            </a:endParaRPr>
          </a:p>
        </p:txBody>
      </p:sp>
      <p:sp>
        <p:nvSpPr>
          <p:cNvPr id="58371" name="Rectangle 3"/>
          <p:cNvSpPr>
            <a:spLocks noChangeArrowheads="1"/>
          </p:cNvSpPr>
          <p:nvPr/>
        </p:nvSpPr>
        <p:spPr bwMode="auto">
          <a:xfrm>
            <a:off x="533400" y="1998663"/>
            <a:ext cx="8153400" cy="42857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indent="0" algn="just">
              <a:lnSpc>
                <a:spcPct val="125000"/>
              </a:lnSpc>
              <a:spcAft>
                <a:spcPts val="600"/>
              </a:spcAft>
            </a:pPr>
            <a:r>
              <a:rPr lang="en-US" sz="1800" dirty="0" smtClean="0">
                <a:latin typeface="Liberation Sans"/>
              </a:rPr>
              <a:t>Similarities</a:t>
            </a:r>
            <a:endParaRPr lang="en-US" sz="1800" dirty="0">
              <a:latin typeface="Liberation Sans"/>
            </a:endParaRPr>
          </a:p>
          <a:p>
            <a:pPr marL="285750" indent="-285750" algn="just">
              <a:lnSpc>
                <a:spcPct val="125000"/>
              </a:lnSpc>
              <a:spcAft>
                <a:spcPts val="600"/>
              </a:spcAft>
              <a:buFont typeface="Arial" panose="020B0604020202020204" pitchFamily="34" charset="0"/>
              <a:buChar char="•"/>
            </a:pPr>
            <a:r>
              <a:rPr lang="en-US" sz="1800" b="0" dirty="0" smtClean="0">
                <a:latin typeface="Liberation Sans"/>
              </a:rPr>
              <a:t>Both </a:t>
            </a:r>
            <a:r>
              <a:rPr lang="en-US" sz="1800" b="0" dirty="0">
                <a:latin typeface="Liberation Sans"/>
              </a:rPr>
              <a:t>the IASB and FASB have similar measurement principles</a:t>
            </a:r>
            <a:r>
              <a:rPr lang="en-US" sz="1800" b="0" dirty="0" smtClean="0">
                <a:latin typeface="Liberation Sans"/>
              </a:rPr>
              <a:t>, based </a:t>
            </a:r>
            <a:r>
              <a:rPr lang="en-US" sz="1800" b="0" dirty="0">
                <a:latin typeface="Liberation Sans"/>
              </a:rPr>
              <a:t>on historical cost and fair value. In 2011, </a:t>
            </a:r>
            <a:r>
              <a:rPr lang="en-US" sz="1800" b="0" dirty="0" smtClean="0">
                <a:latin typeface="Liberation Sans"/>
              </a:rPr>
              <a:t>the Boards </a:t>
            </a:r>
            <a:r>
              <a:rPr lang="en-US" sz="1800" b="0" dirty="0">
                <a:latin typeface="Liberation Sans"/>
              </a:rPr>
              <a:t>issued a converged standard on fair value </a:t>
            </a:r>
            <a:r>
              <a:rPr lang="en-US" sz="1800" b="0" dirty="0" smtClean="0">
                <a:latin typeface="Liberation Sans"/>
              </a:rPr>
              <a:t>measurement so </a:t>
            </a:r>
            <a:r>
              <a:rPr lang="en-US" sz="1800" b="0" dirty="0">
                <a:latin typeface="Liberation Sans"/>
              </a:rPr>
              <a:t>that the </a:t>
            </a:r>
            <a:r>
              <a:rPr lang="en-US" sz="1800" b="0" dirty="0" smtClean="0">
                <a:latin typeface="Liberation Sans"/>
              </a:rPr>
              <a:t>definition </a:t>
            </a:r>
            <a:r>
              <a:rPr lang="en-US" sz="1800" b="0" dirty="0">
                <a:latin typeface="Liberation Sans"/>
              </a:rPr>
              <a:t>of fair value, measurement techniques</a:t>
            </a:r>
            <a:r>
              <a:rPr lang="en-US" sz="1800" b="0" dirty="0" smtClean="0">
                <a:latin typeface="Liberation Sans"/>
              </a:rPr>
              <a:t>, and </a:t>
            </a:r>
            <a:r>
              <a:rPr lang="en-US" sz="1800" b="0" dirty="0">
                <a:latin typeface="Liberation Sans"/>
              </a:rPr>
              <a:t>disclosures are the same between U.S. </a:t>
            </a:r>
            <a:r>
              <a:rPr lang="en-US" sz="1800" b="0" dirty="0" smtClean="0">
                <a:latin typeface="Liberation Sans"/>
              </a:rPr>
              <a:t>GAAP and </a:t>
            </a:r>
            <a:r>
              <a:rPr lang="en-US" sz="1800" b="0" dirty="0">
                <a:latin typeface="Liberation Sans"/>
              </a:rPr>
              <a:t>IFRS when fair value is used in </a:t>
            </a:r>
            <a:r>
              <a:rPr lang="en-US" sz="1800" b="0" dirty="0" smtClean="0">
                <a:latin typeface="Liberation Sans"/>
              </a:rPr>
              <a:t>financial </a:t>
            </a:r>
            <a:r>
              <a:rPr lang="en-US" sz="1800" b="0" dirty="0">
                <a:latin typeface="Liberation Sans"/>
              </a:rPr>
              <a:t>statements</a:t>
            </a:r>
            <a:r>
              <a:rPr lang="en-US" sz="1800" b="0" dirty="0" smtClean="0">
                <a:latin typeface="Liberation Sans"/>
              </a:rPr>
              <a:t>.</a:t>
            </a:r>
          </a:p>
          <a:p>
            <a:pPr marL="0" indent="0" algn="just">
              <a:lnSpc>
                <a:spcPct val="125000"/>
              </a:lnSpc>
              <a:spcBef>
                <a:spcPts val="1200"/>
              </a:spcBef>
              <a:spcAft>
                <a:spcPts val="600"/>
              </a:spcAft>
            </a:pPr>
            <a:r>
              <a:rPr lang="en-US" sz="1800" dirty="0" smtClean="0">
                <a:latin typeface="Liberation Sans"/>
              </a:rPr>
              <a:t>Differences</a:t>
            </a:r>
            <a:endParaRPr lang="en-US" sz="1800" dirty="0">
              <a:latin typeface="Liberation Sans"/>
            </a:endParaRPr>
          </a:p>
          <a:p>
            <a:pPr marL="285750" indent="-285750" algn="just">
              <a:lnSpc>
                <a:spcPct val="125000"/>
              </a:lnSpc>
              <a:spcAft>
                <a:spcPts val="600"/>
              </a:spcAft>
              <a:buFont typeface="Arial" panose="020B0604020202020204" pitchFamily="34" charset="0"/>
              <a:buChar char="•"/>
            </a:pPr>
            <a:r>
              <a:rPr lang="en-US" sz="1800" b="0" dirty="0" smtClean="0">
                <a:latin typeface="Liberation Sans"/>
              </a:rPr>
              <a:t>Although </a:t>
            </a:r>
            <a:r>
              <a:rPr lang="en-US" sz="1800" b="0" dirty="0">
                <a:latin typeface="Liberation Sans"/>
              </a:rPr>
              <a:t>both U.S. GAAP and IFRS are increasing the </a:t>
            </a:r>
            <a:r>
              <a:rPr lang="en-US" sz="1800" b="0" dirty="0" smtClean="0">
                <a:latin typeface="Liberation Sans"/>
              </a:rPr>
              <a:t>use of </a:t>
            </a:r>
            <a:r>
              <a:rPr lang="en-US" sz="1800" b="0" dirty="0">
                <a:latin typeface="Liberation Sans"/>
              </a:rPr>
              <a:t>fair value to report assets, at this point IFRS has </a:t>
            </a:r>
            <a:r>
              <a:rPr lang="en-US" sz="1800" b="0" dirty="0" smtClean="0">
                <a:latin typeface="Liberation Sans"/>
              </a:rPr>
              <a:t>adopted it </a:t>
            </a:r>
            <a:r>
              <a:rPr lang="en-US" sz="1800" b="0" dirty="0">
                <a:latin typeface="Liberation Sans"/>
              </a:rPr>
              <a:t>more broadly. As examples, under IFRS, companies </a:t>
            </a:r>
            <a:r>
              <a:rPr lang="en-US" sz="1800" b="0" dirty="0" smtClean="0">
                <a:latin typeface="Liberation Sans"/>
              </a:rPr>
              <a:t>can apply </a:t>
            </a:r>
            <a:r>
              <a:rPr lang="en-US" sz="1800" b="0" dirty="0">
                <a:latin typeface="Liberation Sans"/>
              </a:rPr>
              <a:t>fair value to property, plant, and equipment; </a:t>
            </a:r>
            <a:r>
              <a:rPr lang="en-US" sz="1800" b="0" dirty="0" smtClean="0">
                <a:latin typeface="Liberation Sans"/>
              </a:rPr>
              <a:t>natural resources</a:t>
            </a:r>
            <a:r>
              <a:rPr lang="en-US" sz="1800" b="0" dirty="0">
                <a:latin typeface="Liberation Sans"/>
              </a:rPr>
              <a:t>; and, in some cases, intangible assets.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240" y="1"/>
            <a:ext cx="1059542"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31374" y="304800"/>
            <a:ext cx="7384026" cy="615553"/>
          </a:xfrm>
          <a:prstGeom prst="rect">
            <a:avLst/>
          </a:prstGeom>
          <a:noFill/>
        </p:spPr>
        <p:txBody>
          <a:bodyPr wrap="square" rtlCol="0">
            <a:spAutoFit/>
          </a:bodyPr>
          <a:lstStyle>
            <a:defPPr>
              <a:defRPr lang="en-US"/>
            </a:defPPr>
            <a:lvl1pPr algn="l">
              <a:defRPr sz="3400" b="1">
                <a:solidFill>
                  <a:schemeClr val="bg1"/>
                </a:solidFill>
                <a:latin typeface="+mn-lt"/>
              </a:defRPr>
            </a:lvl1pPr>
          </a:lstStyle>
          <a:p>
            <a:r>
              <a:rPr lang="en-US" dirty="0">
                <a:latin typeface="Liberation Sans"/>
              </a:rPr>
              <a:t>GLOBAL ACCOUNTING INSIGHTS</a:t>
            </a:r>
          </a:p>
        </p:txBody>
      </p:sp>
      <p:sp>
        <p:nvSpPr>
          <p:cNvPr id="3" name="Rectangle 2"/>
          <p:cNvSpPr/>
          <p:nvPr/>
        </p:nvSpPr>
        <p:spPr bwMode="auto">
          <a:xfrm>
            <a:off x="0" y="1219200"/>
            <a:ext cx="9144000" cy="106361"/>
          </a:xfrm>
          <a:prstGeom prst="rect">
            <a:avLst/>
          </a:prstGeom>
          <a:solidFill>
            <a:srgbClr val="FFC000"/>
          </a:solidFill>
          <a:ln w="28575" cap="sq"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folHlink"/>
              </a:solidFill>
              <a:effectLst>
                <a:outerShdw blurRad="38100" dist="38100" dir="2700000" algn="tl">
                  <a:srgbClr val="000000">
                    <a:alpha val="43137"/>
                  </a:srgbClr>
                </a:outerShdw>
              </a:effectLst>
              <a:latin typeface="Comic Sans MS" pitchFamily="66" charset="0"/>
            </a:endParaRPr>
          </a:p>
        </p:txBody>
      </p:sp>
      <p:cxnSp>
        <p:nvCxnSpPr>
          <p:cNvPr id="5" name="Straight Connector 4"/>
          <p:cNvCxnSpPr/>
          <p:nvPr/>
        </p:nvCxnSpPr>
        <p:spPr bwMode="auto">
          <a:xfrm>
            <a:off x="640080" y="1905000"/>
            <a:ext cx="790956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72563075"/>
      </p:ext>
    </p:extLst>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533400" y="1512888"/>
            <a:ext cx="42672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altLang="en-US" sz="2200" dirty="0" smtClean="0">
                <a:solidFill>
                  <a:srgbClr val="800000"/>
                </a:solidFill>
                <a:latin typeface="Liberation Sans"/>
              </a:rPr>
              <a:t>Relevant Facts</a:t>
            </a:r>
            <a:endParaRPr lang="en-US" altLang="en-US" sz="2200" dirty="0">
              <a:solidFill>
                <a:srgbClr val="800000"/>
              </a:solidFill>
              <a:latin typeface="Liberation Sans"/>
            </a:endParaRPr>
          </a:p>
        </p:txBody>
      </p:sp>
      <p:sp>
        <p:nvSpPr>
          <p:cNvPr id="58371" name="Rectangle 3"/>
          <p:cNvSpPr>
            <a:spLocks noChangeArrowheads="1"/>
          </p:cNvSpPr>
          <p:nvPr/>
        </p:nvSpPr>
        <p:spPr bwMode="auto">
          <a:xfrm>
            <a:off x="533400" y="1998663"/>
            <a:ext cx="8153400" cy="3716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indent="0" algn="just">
              <a:lnSpc>
                <a:spcPct val="125000"/>
              </a:lnSpc>
              <a:spcBef>
                <a:spcPts val="1200"/>
              </a:spcBef>
              <a:spcAft>
                <a:spcPts val="600"/>
              </a:spcAft>
            </a:pPr>
            <a:r>
              <a:rPr lang="en-US" sz="1800" dirty="0" smtClean="0">
                <a:latin typeface="Liberation Sans"/>
              </a:rPr>
              <a:t>Differences</a:t>
            </a:r>
            <a:endParaRPr lang="en-US" sz="1800" dirty="0">
              <a:latin typeface="Liberation Sans"/>
            </a:endParaRPr>
          </a:p>
          <a:p>
            <a:pPr marL="285750" indent="-285750" algn="just">
              <a:lnSpc>
                <a:spcPct val="125000"/>
              </a:lnSpc>
              <a:spcAft>
                <a:spcPts val="600"/>
              </a:spcAft>
              <a:buFont typeface="Arial" panose="020B0604020202020204" pitchFamily="34" charset="0"/>
              <a:buChar char="•"/>
            </a:pPr>
            <a:r>
              <a:rPr lang="en-US" sz="1800" b="0" dirty="0" smtClean="0">
                <a:latin typeface="Liberation Sans"/>
              </a:rPr>
              <a:t>U.S</a:t>
            </a:r>
            <a:r>
              <a:rPr lang="en-US" sz="1800" b="0" dirty="0">
                <a:latin typeface="Liberation Sans"/>
              </a:rPr>
              <a:t>. GAAP has a concept statement to guide estimation </a:t>
            </a:r>
            <a:r>
              <a:rPr lang="en-US" sz="1800" b="0" dirty="0" smtClean="0">
                <a:latin typeface="Liberation Sans"/>
              </a:rPr>
              <a:t>of fair </a:t>
            </a:r>
            <a:r>
              <a:rPr lang="en-US" sz="1800" b="0" dirty="0">
                <a:latin typeface="Liberation Sans"/>
              </a:rPr>
              <a:t>values when market-related data is not available (</a:t>
            </a:r>
            <a:r>
              <a:rPr lang="en-US" sz="1800" b="0" dirty="0" smtClean="0">
                <a:latin typeface="Liberation Sans"/>
              </a:rPr>
              <a:t>Statement of </a:t>
            </a:r>
            <a:r>
              <a:rPr lang="en-US" sz="1800" b="0" dirty="0">
                <a:latin typeface="Liberation Sans"/>
              </a:rPr>
              <a:t>Financial Accounting Concepts No. 7, “Using </a:t>
            </a:r>
            <a:r>
              <a:rPr lang="en-US" sz="1800" b="0" dirty="0" smtClean="0">
                <a:latin typeface="Liberation Sans"/>
              </a:rPr>
              <a:t>Cash Flow </a:t>
            </a:r>
            <a:r>
              <a:rPr lang="en-US" sz="1800" b="0" dirty="0">
                <a:latin typeface="Liberation Sans"/>
              </a:rPr>
              <a:t>Information and Present Value in Accounting”). </a:t>
            </a:r>
            <a:r>
              <a:rPr lang="en-US" sz="1800" b="0" dirty="0" smtClean="0">
                <a:latin typeface="Liberation Sans"/>
              </a:rPr>
              <a:t>The IASB </a:t>
            </a:r>
            <a:r>
              <a:rPr lang="en-US" sz="1800" b="0" dirty="0">
                <a:latin typeface="Liberation Sans"/>
              </a:rPr>
              <a:t>has not issued a similar concept statement; it </a:t>
            </a:r>
            <a:r>
              <a:rPr lang="en-US" sz="1800" b="0" dirty="0" smtClean="0">
                <a:latin typeface="Liberation Sans"/>
              </a:rPr>
              <a:t>has issued </a:t>
            </a:r>
            <a:r>
              <a:rPr lang="en-US" sz="1800" b="0" dirty="0">
                <a:latin typeface="Liberation Sans"/>
              </a:rPr>
              <a:t>a fair value standard (IFRS 13) that is </a:t>
            </a:r>
            <a:r>
              <a:rPr lang="en-US" sz="1800" b="0" dirty="0" smtClean="0">
                <a:latin typeface="Liberation Sans"/>
              </a:rPr>
              <a:t>converged with </a:t>
            </a:r>
            <a:r>
              <a:rPr lang="en-US" sz="1800" b="0" dirty="0">
                <a:latin typeface="Liberation Sans"/>
              </a:rPr>
              <a:t>U.S. GAAP</a:t>
            </a:r>
            <a:r>
              <a:rPr lang="en-US" sz="1800" b="0" dirty="0" smtClean="0">
                <a:latin typeface="Liberation Sans"/>
              </a:rPr>
              <a:t>.</a:t>
            </a:r>
          </a:p>
          <a:p>
            <a:pPr marL="285750" indent="-285750" algn="just">
              <a:lnSpc>
                <a:spcPct val="125000"/>
              </a:lnSpc>
              <a:spcAft>
                <a:spcPts val="600"/>
              </a:spcAft>
              <a:buFont typeface="Arial" panose="020B0604020202020204" pitchFamily="34" charset="0"/>
              <a:buChar char="•"/>
            </a:pPr>
            <a:r>
              <a:rPr lang="en-US" sz="1800" b="0" dirty="0" smtClean="0">
                <a:latin typeface="Liberation Sans"/>
              </a:rPr>
              <a:t>The </a:t>
            </a:r>
            <a:r>
              <a:rPr lang="en-US" sz="1800" b="0" dirty="0">
                <a:latin typeface="Liberation Sans"/>
              </a:rPr>
              <a:t>monetary unit assumption is part of each framework</a:t>
            </a:r>
            <a:r>
              <a:rPr lang="en-US" sz="1800" b="0" dirty="0" smtClean="0">
                <a:latin typeface="Liberation Sans"/>
              </a:rPr>
              <a:t>. However</a:t>
            </a:r>
            <a:r>
              <a:rPr lang="en-US" sz="1800" b="0" dirty="0">
                <a:latin typeface="Liberation Sans"/>
              </a:rPr>
              <a:t>, the unit of measure will vary depending on </a:t>
            </a:r>
            <a:r>
              <a:rPr lang="en-US" sz="1800" b="0" dirty="0" smtClean="0">
                <a:latin typeface="Liberation Sans"/>
              </a:rPr>
              <a:t>the currency </a:t>
            </a:r>
            <a:r>
              <a:rPr lang="en-US" sz="1800" b="0" dirty="0">
                <a:latin typeface="Liberation Sans"/>
              </a:rPr>
              <a:t>used in the country in which the company is </a:t>
            </a:r>
            <a:r>
              <a:rPr lang="en-US" sz="1800" b="0" dirty="0" smtClean="0">
                <a:latin typeface="Liberation Sans"/>
              </a:rPr>
              <a:t>incorporated (</a:t>
            </a:r>
            <a:r>
              <a:rPr lang="en-US" sz="1800" b="0" dirty="0">
                <a:latin typeface="Liberation Sans"/>
              </a:rPr>
              <a:t>e.g., Chinese yuan, Japanese yen, and </a:t>
            </a:r>
            <a:r>
              <a:rPr lang="en-US" sz="1800" b="0" dirty="0" smtClean="0">
                <a:latin typeface="Liberation Sans"/>
              </a:rPr>
              <a:t>British pound</a:t>
            </a:r>
            <a:r>
              <a:rPr lang="en-US" sz="1800" b="0" dirty="0">
                <a:latin typeface="Liberation Sans"/>
              </a:rPr>
              <a: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240" y="1"/>
            <a:ext cx="1059542"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31374" y="304800"/>
            <a:ext cx="7384026" cy="615553"/>
          </a:xfrm>
          <a:prstGeom prst="rect">
            <a:avLst/>
          </a:prstGeom>
          <a:noFill/>
        </p:spPr>
        <p:txBody>
          <a:bodyPr wrap="square" rtlCol="0">
            <a:spAutoFit/>
          </a:bodyPr>
          <a:lstStyle>
            <a:defPPr>
              <a:defRPr lang="en-US"/>
            </a:defPPr>
            <a:lvl1pPr algn="l">
              <a:defRPr sz="3400" b="1">
                <a:solidFill>
                  <a:schemeClr val="bg1"/>
                </a:solidFill>
                <a:latin typeface="+mn-lt"/>
              </a:defRPr>
            </a:lvl1pPr>
          </a:lstStyle>
          <a:p>
            <a:r>
              <a:rPr lang="en-US" dirty="0">
                <a:latin typeface="Liberation Sans"/>
              </a:rPr>
              <a:t>GLOBAL ACCOUNTING INSIGHTS</a:t>
            </a:r>
          </a:p>
        </p:txBody>
      </p:sp>
      <p:sp>
        <p:nvSpPr>
          <p:cNvPr id="3" name="Rectangle 2"/>
          <p:cNvSpPr/>
          <p:nvPr/>
        </p:nvSpPr>
        <p:spPr bwMode="auto">
          <a:xfrm>
            <a:off x="0" y="1219200"/>
            <a:ext cx="9144000" cy="106361"/>
          </a:xfrm>
          <a:prstGeom prst="rect">
            <a:avLst/>
          </a:prstGeom>
          <a:solidFill>
            <a:srgbClr val="FFC000"/>
          </a:solidFill>
          <a:ln w="28575" cap="sq"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folHlink"/>
              </a:solidFill>
              <a:effectLst>
                <a:outerShdw blurRad="38100" dist="38100" dir="2700000" algn="tl">
                  <a:srgbClr val="000000">
                    <a:alpha val="43137"/>
                  </a:srgbClr>
                </a:outerShdw>
              </a:effectLst>
              <a:latin typeface="Comic Sans MS" pitchFamily="66" charset="0"/>
            </a:endParaRPr>
          </a:p>
        </p:txBody>
      </p:sp>
      <p:cxnSp>
        <p:nvCxnSpPr>
          <p:cNvPr id="5" name="Straight Connector 4"/>
          <p:cNvCxnSpPr/>
          <p:nvPr/>
        </p:nvCxnSpPr>
        <p:spPr bwMode="auto">
          <a:xfrm>
            <a:off x="640080" y="1905000"/>
            <a:ext cx="790956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70183964"/>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3505200"/>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285750" indent="-285750">
              <a:lnSpc>
                <a:spcPct val="115000"/>
              </a:lnSpc>
              <a:spcBef>
                <a:spcPct val="45000"/>
              </a:spcBef>
              <a:buClr>
                <a:srgbClr val="A50021"/>
              </a:buClr>
              <a:buSzTx/>
              <a:buFont typeface="Wingdings" pitchFamily="2" charset="2"/>
              <a:buAutoNum type="arabicPeriod"/>
            </a:pPr>
            <a:r>
              <a:rPr lang="en-US" sz="1400" b="0" dirty="0" smtClean="0">
                <a:effectLst/>
                <a:latin typeface="Liberation Sans"/>
              </a:rPr>
              <a:t>Describe </a:t>
            </a:r>
            <a:r>
              <a:rPr lang="en-US" sz="1400" b="0" dirty="0">
                <a:effectLst/>
                <a:latin typeface="Liberation Sans"/>
              </a:rPr>
              <a:t>the usefulness of a conceptual </a:t>
            </a:r>
            <a:r>
              <a:rPr lang="en-US" sz="1400" b="0" dirty="0" smtClean="0">
                <a:effectLst/>
                <a:latin typeface="Liberation Sans"/>
              </a:rPr>
              <a:t>framework.</a:t>
            </a:r>
          </a:p>
          <a:p>
            <a:pPr marL="285750" indent="-285750">
              <a:lnSpc>
                <a:spcPct val="115000"/>
              </a:lnSpc>
              <a:spcBef>
                <a:spcPct val="45000"/>
              </a:spcBef>
              <a:buClr>
                <a:srgbClr val="A50021"/>
              </a:buClr>
              <a:buSzTx/>
              <a:buFont typeface="Wingdings" pitchFamily="2" charset="2"/>
              <a:buAutoNum type="arabicPeriod"/>
            </a:pPr>
            <a:r>
              <a:rPr lang="en-US" sz="1600" dirty="0" smtClean="0">
                <a:effectLst/>
                <a:latin typeface="Liberation Sans"/>
              </a:rPr>
              <a:t>Describe </a:t>
            </a:r>
            <a:r>
              <a:rPr lang="en-US" sz="1600" dirty="0">
                <a:effectLst/>
                <a:latin typeface="Liberation Sans"/>
              </a:rPr>
              <a:t>efforts to construct a </a:t>
            </a:r>
            <a:r>
              <a:rPr lang="en-US" sz="1600" dirty="0" smtClean="0">
                <a:effectLst/>
                <a:latin typeface="Liberation Sans"/>
              </a:rPr>
              <a:t>conceptual framework.</a:t>
            </a:r>
          </a:p>
          <a:p>
            <a:pPr marL="285750" indent="-285750">
              <a:lnSpc>
                <a:spcPct val="115000"/>
              </a:lnSpc>
              <a:spcBef>
                <a:spcPct val="45000"/>
              </a:spcBef>
              <a:buClr>
                <a:srgbClr val="A50021"/>
              </a:buClr>
              <a:buSzTx/>
              <a:buFont typeface="Wingdings" pitchFamily="2" charset="2"/>
              <a:buAutoNum type="arabicPeriod"/>
            </a:pPr>
            <a:r>
              <a:rPr lang="en-US" sz="1400" b="0" dirty="0" smtClean="0">
                <a:effectLst/>
                <a:latin typeface="Liberation Sans"/>
              </a:rPr>
              <a:t>Understand </a:t>
            </a:r>
            <a:r>
              <a:rPr lang="en-US" sz="1400" b="0" dirty="0">
                <a:effectLst/>
                <a:latin typeface="Liberation Sans"/>
              </a:rPr>
              <a:t>the objective of financial </a:t>
            </a:r>
            <a:r>
              <a:rPr lang="en-US" sz="1400" b="0" dirty="0" smtClean="0">
                <a:effectLst/>
                <a:latin typeface="Liberation Sans"/>
              </a:rPr>
              <a:t>reporting.</a:t>
            </a:r>
          </a:p>
          <a:p>
            <a:pPr marL="285750" indent="-285750">
              <a:lnSpc>
                <a:spcPct val="115000"/>
              </a:lnSpc>
              <a:spcBef>
                <a:spcPct val="45000"/>
              </a:spcBef>
              <a:buClr>
                <a:srgbClr val="A50021"/>
              </a:buClr>
              <a:buSzTx/>
              <a:buFont typeface="Wingdings" pitchFamily="2" charset="2"/>
              <a:buAutoNum type="arabicPeriod"/>
            </a:pPr>
            <a:r>
              <a:rPr lang="en-US" sz="1400" b="0" dirty="0" smtClean="0">
                <a:effectLst/>
                <a:latin typeface="Liberation Sans"/>
              </a:rPr>
              <a:t>Identify </a:t>
            </a:r>
            <a:r>
              <a:rPr lang="en-US" sz="1400" b="0" dirty="0">
                <a:effectLst/>
                <a:latin typeface="Liberation Sans"/>
              </a:rPr>
              <a:t>the qualitative characteristics of </a:t>
            </a:r>
            <a:r>
              <a:rPr lang="en-US" sz="1400" b="0" dirty="0" smtClean="0">
                <a:effectLst/>
                <a:latin typeface="Liberation Sans"/>
              </a:rPr>
              <a:t>accounting information</a:t>
            </a:r>
            <a:r>
              <a:rPr lang="en-US" sz="1400" b="0" dirty="0">
                <a:effectLst/>
                <a:latin typeface="Liberation Sans"/>
              </a:rPr>
              <a:t>.</a:t>
            </a:r>
            <a:endParaRPr lang="en-US" altLang="en-US" sz="1400" b="0" dirty="0">
              <a:effectLst/>
              <a:latin typeface="Liberation Sans"/>
            </a:endParaRPr>
          </a:p>
        </p:txBody>
      </p:sp>
      <p:sp>
        <p:nvSpPr>
          <p:cNvPr id="3076" name="Rectangle 18"/>
          <p:cNvSpPr>
            <a:spLocks noChangeArrowheads="1"/>
          </p:cNvSpPr>
          <p:nvPr/>
        </p:nvSpPr>
        <p:spPr bwMode="auto">
          <a:xfrm>
            <a:off x="4724400" y="35052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287338" indent="-287338" algn="l">
              <a:lnSpc>
                <a:spcPct val="115000"/>
              </a:lnSpc>
              <a:spcBef>
                <a:spcPct val="45000"/>
              </a:spcBef>
              <a:buClr>
                <a:srgbClr val="A50021"/>
              </a:buClr>
              <a:buFont typeface="+mj-lt"/>
              <a:buAutoNum type="arabicPeriod" startAt="5"/>
            </a:pPr>
            <a:r>
              <a:rPr lang="en-US" sz="1400" b="0" dirty="0" smtClean="0">
                <a:solidFill>
                  <a:schemeClr val="bg2"/>
                </a:solidFill>
                <a:latin typeface="Liberation Sans"/>
              </a:rPr>
              <a:t>Define </a:t>
            </a:r>
            <a:r>
              <a:rPr lang="en-US" sz="1400" b="0" dirty="0">
                <a:solidFill>
                  <a:schemeClr val="bg2"/>
                </a:solidFill>
                <a:latin typeface="Liberation Sans"/>
              </a:rPr>
              <a:t>the basic elements of financial </a:t>
            </a:r>
            <a:r>
              <a:rPr lang="en-US" sz="1400" b="0" dirty="0" smtClean="0">
                <a:solidFill>
                  <a:schemeClr val="bg2"/>
                </a:solidFill>
                <a:latin typeface="Liberation Sans"/>
              </a:rPr>
              <a:t>statements.</a:t>
            </a:r>
          </a:p>
          <a:p>
            <a:pPr marL="287338" indent="-287338" algn="l">
              <a:lnSpc>
                <a:spcPct val="115000"/>
              </a:lnSpc>
              <a:spcBef>
                <a:spcPct val="45000"/>
              </a:spcBef>
              <a:buClr>
                <a:srgbClr val="A50021"/>
              </a:buClr>
              <a:buFont typeface="+mj-lt"/>
              <a:buAutoNum type="arabicPeriod" startAt="5"/>
            </a:pPr>
            <a:r>
              <a:rPr lang="en-US" sz="1400" b="0" dirty="0" smtClean="0">
                <a:solidFill>
                  <a:schemeClr val="bg2"/>
                </a:solidFill>
                <a:latin typeface="Liberation Sans"/>
              </a:rPr>
              <a:t>Describe </a:t>
            </a:r>
            <a:r>
              <a:rPr lang="en-US" sz="1400" b="0" dirty="0">
                <a:solidFill>
                  <a:schemeClr val="bg2"/>
                </a:solidFill>
                <a:latin typeface="Liberation Sans"/>
              </a:rPr>
              <a:t>the basic assumptions of </a:t>
            </a:r>
            <a:r>
              <a:rPr lang="en-US" sz="1400" b="0" dirty="0" smtClean="0">
                <a:solidFill>
                  <a:schemeClr val="bg2"/>
                </a:solidFill>
                <a:latin typeface="Liberation Sans"/>
              </a:rPr>
              <a:t>accounting.</a:t>
            </a:r>
          </a:p>
          <a:p>
            <a:pPr marL="287338" indent="-287338" algn="l">
              <a:lnSpc>
                <a:spcPct val="115000"/>
              </a:lnSpc>
              <a:spcBef>
                <a:spcPct val="45000"/>
              </a:spcBef>
              <a:buClr>
                <a:srgbClr val="A50021"/>
              </a:buClr>
              <a:buFont typeface="+mj-lt"/>
              <a:buAutoNum type="arabicPeriod" startAt="5"/>
            </a:pPr>
            <a:r>
              <a:rPr lang="en-US" sz="1400" b="0" dirty="0" smtClean="0">
                <a:solidFill>
                  <a:schemeClr val="bg2"/>
                </a:solidFill>
                <a:latin typeface="Liberation Sans"/>
              </a:rPr>
              <a:t>Explain </a:t>
            </a:r>
            <a:r>
              <a:rPr lang="en-US" sz="1400" b="0" dirty="0">
                <a:solidFill>
                  <a:schemeClr val="bg2"/>
                </a:solidFill>
                <a:latin typeface="Liberation Sans"/>
              </a:rPr>
              <a:t>the application of the basic </a:t>
            </a:r>
            <a:r>
              <a:rPr lang="en-US" sz="1400" b="0" dirty="0" smtClean="0">
                <a:solidFill>
                  <a:schemeClr val="bg2"/>
                </a:solidFill>
                <a:latin typeface="Liberation Sans"/>
              </a:rPr>
              <a:t>principles of accounting.</a:t>
            </a:r>
          </a:p>
          <a:p>
            <a:pPr marL="287338" indent="-287338" algn="l">
              <a:lnSpc>
                <a:spcPct val="115000"/>
              </a:lnSpc>
              <a:spcBef>
                <a:spcPct val="45000"/>
              </a:spcBef>
              <a:buClr>
                <a:srgbClr val="A50021"/>
              </a:buClr>
              <a:buFont typeface="+mj-lt"/>
              <a:buAutoNum type="arabicPeriod" startAt="5"/>
            </a:pPr>
            <a:r>
              <a:rPr lang="en-US" sz="1400" b="0" dirty="0" smtClean="0">
                <a:solidFill>
                  <a:schemeClr val="bg2"/>
                </a:solidFill>
                <a:latin typeface="Liberation Sans"/>
              </a:rPr>
              <a:t>Describe </a:t>
            </a:r>
            <a:r>
              <a:rPr lang="en-US" sz="1400" b="0" dirty="0">
                <a:solidFill>
                  <a:schemeClr val="bg2"/>
                </a:solidFill>
                <a:latin typeface="Liberation Sans"/>
              </a:rPr>
              <a:t>the impact that the cost constraint has </a:t>
            </a:r>
            <a:r>
              <a:rPr lang="en-US" sz="1400" b="0" dirty="0" smtClean="0">
                <a:solidFill>
                  <a:schemeClr val="bg2"/>
                </a:solidFill>
                <a:latin typeface="Liberation Sans"/>
              </a:rPr>
              <a:t>on reporting </a:t>
            </a:r>
            <a:r>
              <a:rPr lang="en-US" sz="1400" b="0" dirty="0">
                <a:solidFill>
                  <a:schemeClr val="bg2"/>
                </a:solidFill>
                <a:latin typeface="Liberation Sans"/>
              </a:rPr>
              <a:t>accounting information.</a:t>
            </a:r>
            <a:endParaRPr lang="en-US" altLang="en-US" sz="1400" b="0" dirty="0">
              <a:solidFill>
                <a:schemeClr val="bg2"/>
              </a:solidFill>
              <a:latin typeface="Liberation Sans"/>
            </a:endParaRPr>
          </a:p>
        </p:txBody>
      </p:sp>
      <p:sp>
        <p:nvSpPr>
          <p:cNvPr id="3077" name="Rectangle 19"/>
          <p:cNvSpPr>
            <a:spLocks noChangeArrowheads="1"/>
          </p:cNvSpPr>
          <p:nvPr/>
        </p:nvSpPr>
        <p:spPr bwMode="auto">
          <a:xfrm>
            <a:off x="457200" y="3124200"/>
            <a:ext cx="5181600" cy="332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400" i="1" dirty="0">
                <a:solidFill>
                  <a:schemeClr val="bg2"/>
                </a:solidFill>
                <a:effectLst/>
                <a:latin typeface="Liberation Sans"/>
              </a:rPr>
              <a:t>After studying this chapter, you should be able to:</a:t>
            </a:r>
          </a:p>
        </p:txBody>
      </p:sp>
      <p:pic>
        <p:nvPicPr>
          <p:cNvPr id="3078"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0"/>
            <a:ext cx="71628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9" name="Rectangle 24"/>
          <p:cNvSpPr>
            <a:spLocks noChangeArrowheads="1"/>
          </p:cNvSpPr>
          <p:nvPr/>
        </p:nvSpPr>
        <p:spPr bwMode="auto">
          <a:xfrm>
            <a:off x="2133600" y="533400"/>
            <a:ext cx="6858000"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sz="4200" dirty="0">
                <a:solidFill>
                  <a:schemeClr val="bg1"/>
                </a:solidFill>
                <a:effectLst>
                  <a:outerShdw blurRad="38100" dist="38100" dir="2700000" algn="tl">
                    <a:srgbClr val="000000">
                      <a:alpha val="43137"/>
                    </a:srgbClr>
                  </a:outerShdw>
                </a:effectLst>
                <a:latin typeface="Liberation Sans"/>
              </a:rPr>
              <a:t>Conceptual Framework</a:t>
            </a:r>
          </a:p>
          <a:p>
            <a:pPr algn="l"/>
            <a:r>
              <a:rPr lang="en-US" sz="4200" dirty="0">
                <a:solidFill>
                  <a:schemeClr val="bg1"/>
                </a:solidFill>
                <a:effectLst>
                  <a:outerShdw blurRad="38100" dist="38100" dir="2700000" algn="tl">
                    <a:srgbClr val="000000">
                      <a:alpha val="43137"/>
                    </a:srgbClr>
                  </a:outerShdw>
                </a:effectLst>
                <a:latin typeface="Liberation Sans"/>
              </a:rPr>
              <a:t>for Financial Reporting</a:t>
            </a:r>
            <a:endParaRPr lang="en-US" altLang="en-US" sz="4200" dirty="0">
              <a:solidFill>
                <a:schemeClr val="bg1"/>
              </a:solidFill>
              <a:effectLst>
                <a:outerShdw blurRad="38100" dist="38100" dir="2700000" algn="tl">
                  <a:srgbClr val="000000">
                    <a:alpha val="43137"/>
                  </a:srgbClr>
                </a:outerShdw>
              </a:effectLst>
              <a:latin typeface="Liberation Sans"/>
            </a:endParaRPr>
          </a:p>
        </p:txBody>
      </p:sp>
      <p:pic>
        <p:nvPicPr>
          <p:cNvPr id="3080"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81" name="Text Box 26"/>
          <p:cNvSpPr txBox="1">
            <a:spLocks noChangeArrowheads="1"/>
          </p:cNvSpPr>
          <p:nvPr/>
        </p:nvSpPr>
        <p:spPr bwMode="auto">
          <a:xfrm>
            <a:off x="381000" y="182562"/>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dirty="0" smtClean="0">
                <a:solidFill>
                  <a:srgbClr val="5F5F5F"/>
                </a:solidFill>
                <a:latin typeface="Liberation Sans"/>
              </a:rPr>
              <a:t>2</a:t>
            </a:r>
            <a:endParaRPr lang="en-US" altLang="en-US" sz="10700" dirty="0">
              <a:solidFill>
                <a:srgbClr val="5F5F5F"/>
              </a:solidFill>
              <a:latin typeface="Liberation Sans"/>
            </a:endParaRPr>
          </a:p>
        </p:txBody>
      </p:sp>
      <p:pic>
        <p:nvPicPr>
          <p:cNvPr id="3082"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5"/>
          <p:cNvSpPr>
            <a:spLocks noGrp="1" noChangeArrowheads="1"/>
          </p:cNvSpPr>
          <p:nvPr>
            <p:ph type="title"/>
          </p:nvPr>
        </p:nvSpPr>
        <p:spPr bwMode="auto">
          <a:xfrm>
            <a:off x="381000" y="2438400"/>
            <a:ext cx="3886200" cy="533400"/>
          </a:xfrm>
          <a:solidFill>
            <a:srgbClr val="339933"/>
          </a:solidFill>
          <a:ln w="12700" algn="ctr">
            <a:noFill/>
            <a:miter lim="800000"/>
            <a:headEnd/>
            <a:tailEnd/>
          </a:ln>
          <a:effectLst/>
          <a:extLst/>
        </p:spPr>
        <p:txBody>
          <a:bodyPr vert="horz" wrap="square" lIns="90488" tIns="44450" rIns="90488" bIns="44450" numCol="1" anchor="ctr" anchorCtr="0" compatLnSpc="1">
            <a:prstTxWarp prst="textNoShape">
              <a:avLst/>
            </a:prstTxWarp>
          </a:bodyPr>
          <a:lstStyle/>
          <a:p>
            <a:pPr marL="0" indent="0" algn="l">
              <a:lnSpc>
                <a:spcPct val="110000"/>
              </a:lnSpc>
            </a:pPr>
            <a:r>
              <a:rPr lang="en-US" altLang="en-US" sz="2400" i="0" dirty="0" smtClean="0">
                <a:solidFill>
                  <a:schemeClr val="bg1"/>
                </a:solidFill>
                <a:effectLst/>
                <a:latin typeface="Liberation Sans"/>
              </a:rPr>
              <a:t>LEARNING OBJECTIVES</a:t>
            </a:r>
          </a:p>
        </p:txBody>
      </p:sp>
    </p:spTree>
    <p:extLst>
      <p:ext uri="{BB962C8B-B14F-4D97-AF65-F5344CB8AC3E}">
        <p14:creationId xmlns:p14="http://schemas.microsoft.com/office/powerpoint/2010/main" val="3501199586"/>
      </p:ext>
    </p:extLst>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533400" y="1512888"/>
            <a:ext cx="42672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altLang="en-US" sz="2200" dirty="0" smtClean="0">
                <a:solidFill>
                  <a:srgbClr val="800000"/>
                </a:solidFill>
                <a:latin typeface="Liberation Sans"/>
              </a:rPr>
              <a:t>Relevant Facts</a:t>
            </a:r>
            <a:endParaRPr lang="en-US" altLang="en-US" sz="2200" dirty="0">
              <a:solidFill>
                <a:srgbClr val="800000"/>
              </a:solidFill>
              <a:latin typeface="Liberation Sans"/>
            </a:endParaRPr>
          </a:p>
        </p:txBody>
      </p:sp>
      <p:sp>
        <p:nvSpPr>
          <p:cNvPr id="58371" name="Rectangle 3"/>
          <p:cNvSpPr>
            <a:spLocks noChangeArrowheads="1"/>
          </p:cNvSpPr>
          <p:nvPr/>
        </p:nvSpPr>
        <p:spPr bwMode="auto">
          <a:xfrm>
            <a:off x="533400" y="1998663"/>
            <a:ext cx="8153400" cy="224676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indent="0" algn="just">
              <a:lnSpc>
                <a:spcPct val="125000"/>
              </a:lnSpc>
              <a:spcBef>
                <a:spcPts val="1200"/>
              </a:spcBef>
              <a:spcAft>
                <a:spcPts val="600"/>
              </a:spcAft>
            </a:pPr>
            <a:r>
              <a:rPr lang="en-US" sz="1800" dirty="0" smtClean="0">
                <a:latin typeface="Liberation Sans"/>
              </a:rPr>
              <a:t>Differences</a:t>
            </a:r>
            <a:endParaRPr lang="en-US" sz="1800" dirty="0">
              <a:latin typeface="Liberation Sans"/>
            </a:endParaRPr>
          </a:p>
          <a:p>
            <a:pPr marL="285750" indent="-285750" algn="just">
              <a:lnSpc>
                <a:spcPct val="125000"/>
              </a:lnSpc>
              <a:spcAft>
                <a:spcPts val="600"/>
              </a:spcAft>
              <a:buFont typeface="Arial" panose="020B0604020202020204" pitchFamily="34" charset="0"/>
              <a:buChar char="•"/>
            </a:pPr>
            <a:r>
              <a:rPr lang="en-US" sz="1800" b="0" dirty="0" smtClean="0">
                <a:latin typeface="Liberation Sans"/>
              </a:rPr>
              <a:t>The </a:t>
            </a:r>
            <a:r>
              <a:rPr lang="en-US" sz="1800" b="0" dirty="0">
                <a:latin typeface="Liberation Sans"/>
              </a:rPr>
              <a:t>economic entity assumption is also part of each </a:t>
            </a:r>
            <a:r>
              <a:rPr lang="en-US" sz="1800" b="0" dirty="0" smtClean="0">
                <a:latin typeface="Liberation Sans"/>
              </a:rPr>
              <a:t>framework although </a:t>
            </a:r>
            <a:r>
              <a:rPr lang="en-US" sz="1800" b="0" dirty="0">
                <a:latin typeface="Liberation Sans"/>
              </a:rPr>
              <a:t>some cultural differences result in </a:t>
            </a:r>
            <a:r>
              <a:rPr lang="en-US" sz="1800" b="0" dirty="0" smtClean="0">
                <a:latin typeface="Liberation Sans"/>
              </a:rPr>
              <a:t>differences in </a:t>
            </a:r>
            <a:r>
              <a:rPr lang="en-US" sz="1800" b="0" dirty="0">
                <a:latin typeface="Liberation Sans"/>
              </a:rPr>
              <a:t>its application. For example, in Japan many </a:t>
            </a:r>
            <a:r>
              <a:rPr lang="en-US" sz="1800" b="0" dirty="0" smtClean="0">
                <a:latin typeface="Liberation Sans"/>
              </a:rPr>
              <a:t>companies have </a:t>
            </a:r>
            <a:r>
              <a:rPr lang="en-US" sz="1800" b="0" dirty="0">
                <a:latin typeface="Liberation Sans"/>
              </a:rPr>
              <a:t>formed alliances that are so strong that they act </a:t>
            </a:r>
            <a:r>
              <a:rPr lang="en-US" sz="1800" b="0" dirty="0" smtClean="0">
                <a:latin typeface="Liberation Sans"/>
              </a:rPr>
              <a:t>similar to </a:t>
            </a:r>
            <a:r>
              <a:rPr lang="en-US" sz="1800" b="0" dirty="0">
                <a:latin typeface="Liberation Sans"/>
              </a:rPr>
              <a:t>related corporate divisions although they are not </a:t>
            </a:r>
            <a:r>
              <a:rPr lang="en-US" sz="1800" b="0" dirty="0" smtClean="0">
                <a:latin typeface="Liberation Sans"/>
              </a:rPr>
              <a:t>actually part </a:t>
            </a:r>
            <a:r>
              <a:rPr lang="en-US" sz="1800" b="0" dirty="0">
                <a:latin typeface="Liberation Sans"/>
              </a:rPr>
              <a:t>of the same company.</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240" y="1"/>
            <a:ext cx="1059542"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31374" y="304800"/>
            <a:ext cx="7384026" cy="615553"/>
          </a:xfrm>
          <a:prstGeom prst="rect">
            <a:avLst/>
          </a:prstGeom>
          <a:noFill/>
        </p:spPr>
        <p:txBody>
          <a:bodyPr wrap="square" rtlCol="0">
            <a:spAutoFit/>
          </a:bodyPr>
          <a:lstStyle>
            <a:defPPr>
              <a:defRPr lang="en-US"/>
            </a:defPPr>
            <a:lvl1pPr algn="l">
              <a:defRPr sz="3400" b="1">
                <a:solidFill>
                  <a:schemeClr val="bg1"/>
                </a:solidFill>
                <a:latin typeface="+mn-lt"/>
              </a:defRPr>
            </a:lvl1pPr>
          </a:lstStyle>
          <a:p>
            <a:r>
              <a:rPr lang="en-US" dirty="0">
                <a:latin typeface="Liberation Sans"/>
              </a:rPr>
              <a:t>GLOBAL ACCOUNTING INSIGHTS</a:t>
            </a:r>
          </a:p>
        </p:txBody>
      </p:sp>
      <p:sp>
        <p:nvSpPr>
          <p:cNvPr id="3" name="Rectangle 2"/>
          <p:cNvSpPr/>
          <p:nvPr/>
        </p:nvSpPr>
        <p:spPr bwMode="auto">
          <a:xfrm>
            <a:off x="0" y="1219200"/>
            <a:ext cx="9144000" cy="106361"/>
          </a:xfrm>
          <a:prstGeom prst="rect">
            <a:avLst/>
          </a:prstGeom>
          <a:solidFill>
            <a:srgbClr val="FFC000"/>
          </a:solidFill>
          <a:ln w="28575" cap="sq"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folHlink"/>
              </a:solidFill>
              <a:effectLst>
                <a:outerShdw blurRad="38100" dist="38100" dir="2700000" algn="tl">
                  <a:srgbClr val="000000">
                    <a:alpha val="43137"/>
                  </a:srgbClr>
                </a:outerShdw>
              </a:effectLst>
              <a:latin typeface="Comic Sans MS" pitchFamily="66" charset="0"/>
            </a:endParaRPr>
          </a:p>
        </p:txBody>
      </p:sp>
      <p:cxnSp>
        <p:nvCxnSpPr>
          <p:cNvPr id="5" name="Straight Connector 4"/>
          <p:cNvCxnSpPr/>
          <p:nvPr/>
        </p:nvCxnSpPr>
        <p:spPr bwMode="auto">
          <a:xfrm>
            <a:off x="640080" y="1905000"/>
            <a:ext cx="790956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55028054"/>
      </p:ext>
    </p:extLst>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533400" y="1512888"/>
            <a:ext cx="42672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spcBef>
                <a:spcPct val="50000"/>
              </a:spcBef>
              <a:defRPr sz="2200" b="1">
                <a:solidFill>
                  <a:srgbClr val="800000"/>
                </a:solidFill>
                <a:latin typeface="Arial"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r>
              <a:rPr lang="en-US" altLang="en-US" dirty="0">
                <a:latin typeface="Liberation Sans"/>
              </a:rPr>
              <a:t>About The Numbers</a:t>
            </a:r>
          </a:p>
        </p:txBody>
      </p:sp>
      <p:sp>
        <p:nvSpPr>
          <p:cNvPr id="58371" name="Rectangle 3"/>
          <p:cNvSpPr>
            <a:spLocks noChangeArrowheads="1"/>
          </p:cNvSpPr>
          <p:nvPr/>
        </p:nvSpPr>
        <p:spPr bwMode="auto">
          <a:xfrm>
            <a:off x="533400" y="1998663"/>
            <a:ext cx="8305800" cy="155427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25000"/>
              </a:lnSpc>
              <a:spcAft>
                <a:spcPts val="600"/>
              </a:spcAft>
            </a:pPr>
            <a:r>
              <a:rPr lang="en-US" sz="1800" dirty="0" smtClean="0">
                <a:latin typeface="Liberation Sans"/>
              </a:rPr>
              <a:t>While </a:t>
            </a:r>
            <a:r>
              <a:rPr lang="en-US" sz="1800" dirty="0">
                <a:latin typeface="Liberation Sans"/>
              </a:rPr>
              <a:t>the conceptual framework that underlies U.S. </a:t>
            </a:r>
            <a:r>
              <a:rPr lang="en-US" sz="1800" dirty="0" smtClean="0">
                <a:latin typeface="Liberation Sans"/>
              </a:rPr>
              <a:t>GAAP is </a:t>
            </a:r>
            <a:r>
              <a:rPr lang="en-US" sz="1800" dirty="0">
                <a:latin typeface="Liberation Sans"/>
              </a:rPr>
              <a:t>very similar to that used to develop IFRS, the </a:t>
            </a:r>
            <a:r>
              <a:rPr lang="en-US" sz="1800" dirty="0" smtClean="0">
                <a:latin typeface="Liberation Sans"/>
              </a:rPr>
              <a:t>elements identified </a:t>
            </a:r>
            <a:r>
              <a:rPr lang="en-US" sz="1800" dirty="0">
                <a:latin typeface="Liberation Sans"/>
              </a:rPr>
              <a:t>and their </a:t>
            </a:r>
            <a:r>
              <a:rPr lang="en-US" sz="1800" dirty="0" smtClean="0">
                <a:latin typeface="Liberation Sans"/>
              </a:rPr>
              <a:t>definitions </a:t>
            </a:r>
            <a:r>
              <a:rPr lang="en-US" sz="1800" dirty="0">
                <a:latin typeface="Liberation Sans"/>
              </a:rPr>
              <a:t>under U.S. GAAP are different.</a:t>
            </a:r>
            <a:endParaRPr lang="en-US" altLang="en-US" sz="1800" dirty="0">
              <a:latin typeface="Liberation Sans"/>
            </a:endParaRPr>
          </a:p>
          <a:p>
            <a:pPr algn="just">
              <a:lnSpc>
                <a:spcPct val="125000"/>
              </a:lnSpc>
              <a:spcAft>
                <a:spcPts val="600"/>
              </a:spcAft>
            </a:pPr>
            <a:endParaRPr lang="en-US" altLang="en-US" sz="1800" dirty="0">
              <a:latin typeface="Arial"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240" y="1"/>
            <a:ext cx="1059542"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31374" y="304800"/>
            <a:ext cx="7384026" cy="615553"/>
          </a:xfrm>
          <a:prstGeom prst="rect">
            <a:avLst/>
          </a:prstGeom>
          <a:noFill/>
        </p:spPr>
        <p:txBody>
          <a:bodyPr wrap="square" rtlCol="0">
            <a:spAutoFit/>
          </a:bodyPr>
          <a:lstStyle/>
          <a:p>
            <a:pPr algn="l"/>
            <a:r>
              <a:rPr lang="en-US" sz="3400" b="1" dirty="0" smtClean="0">
                <a:solidFill>
                  <a:schemeClr val="bg1"/>
                </a:solidFill>
                <a:latin typeface="Liberation Sans"/>
              </a:rPr>
              <a:t>GLOBAL ACCOUNTING INSIGHTS</a:t>
            </a:r>
            <a:endParaRPr lang="en-US" sz="3400" b="1" dirty="0">
              <a:solidFill>
                <a:schemeClr val="bg1"/>
              </a:solidFill>
              <a:latin typeface="Liberation Sans"/>
            </a:endParaRPr>
          </a:p>
        </p:txBody>
      </p:sp>
      <p:sp>
        <p:nvSpPr>
          <p:cNvPr id="3" name="Rectangle 2"/>
          <p:cNvSpPr/>
          <p:nvPr/>
        </p:nvSpPr>
        <p:spPr bwMode="auto">
          <a:xfrm>
            <a:off x="0" y="1219200"/>
            <a:ext cx="9144000" cy="106361"/>
          </a:xfrm>
          <a:prstGeom prst="rect">
            <a:avLst/>
          </a:prstGeom>
          <a:solidFill>
            <a:srgbClr val="FFC000"/>
          </a:solidFill>
          <a:ln w="28575" cap="sq"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folHlink"/>
              </a:solidFill>
              <a:effectLst>
                <a:outerShdw blurRad="38100" dist="38100" dir="2700000" algn="tl">
                  <a:srgbClr val="000000">
                    <a:alpha val="43137"/>
                  </a:srgbClr>
                </a:outerShdw>
              </a:effectLst>
              <a:latin typeface="Comic Sans MS" pitchFamily="66" charset="0"/>
            </a:endParaRPr>
          </a:p>
        </p:txBody>
      </p:sp>
      <p:cxnSp>
        <p:nvCxnSpPr>
          <p:cNvPr id="8" name="Straight Connector 7"/>
          <p:cNvCxnSpPr/>
          <p:nvPr/>
        </p:nvCxnSpPr>
        <p:spPr bwMode="auto">
          <a:xfrm>
            <a:off x="640080" y="1905000"/>
            <a:ext cx="790956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37719796"/>
      </p:ext>
    </p:extLst>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533400" y="1512888"/>
            <a:ext cx="42672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spcBef>
                <a:spcPct val="50000"/>
              </a:spcBef>
              <a:defRPr sz="2200" b="1">
                <a:solidFill>
                  <a:srgbClr val="800000"/>
                </a:solidFill>
                <a:latin typeface="Arial"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r>
              <a:rPr lang="en-US" altLang="en-US" dirty="0">
                <a:latin typeface="Liberation Sans"/>
              </a:rPr>
              <a:t>On the Horizon</a:t>
            </a:r>
          </a:p>
        </p:txBody>
      </p:sp>
      <p:sp>
        <p:nvSpPr>
          <p:cNvPr id="58371" name="Rectangle 3"/>
          <p:cNvSpPr>
            <a:spLocks noChangeArrowheads="1"/>
          </p:cNvSpPr>
          <p:nvPr/>
        </p:nvSpPr>
        <p:spPr bwMode="auto">
          <a:xfrm>
            <a:off x="533400" y="1998663"/>
            <a:ext cx="8153400" cy="386708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25000"/>
              </a:lnSpc>
              <a:spcAft>
                <a:spcPts val="600"/>
              </a:spcAft>
            </a:pPr>
            <a:r>
              <a:rPr lang="en-US" sz="1800" dirty="0">
                <a:latin typeface="Liberation Sans"/>
              </a:rPr>
              <a:t>The IASB and the FASB face a </a:t>
            </a:r>
            <a:r>
              <a:rPr lang="en-US" sz="1800" dirty="0" smtClean="0">
                <a:latin typeface="Liberation Sans"/>
              </a:rPr>
              <a:t>difficult </a:t>
            </a:r>
            <a:r>
              <a:rPr lang="en-US" sz="1800" dirty="0">
                <a:latin typeface="Liberation Sans"/>
              </a:rPr>
              <a:t>task in attempting </a:t>
            </a:r>
            <a:r>
              <a:rPr lang="en-US" sz="1800" dirty="0" smtClean="0">
                <a:latin typeface="Liberation Sans"/>
              </a:rPr>
              <a:t>to update</a:t>
            </a:r>
            <a:r>
              <a:rPr lang="en-US" sz="1800" dirty="0">
                <a:latin typeface="Liberation Sans"/>
              </a:rPr>
              <a:t>, modify, and complete a converged conceptual framework</a:t>
            </a:r>
            <a:r>
              <a:rPr lang="en-US" sz="1800" dirty="0" smtClean="0">
                <a:latin typeface="Liberation Sans"/>
              </a:rPr>
              <a:t>. There </a:t>
            </a:r>
            <a:r>
              <a:rPr lang="en-US" sz="1800" dirty="0">
                <a:latin typeface="Liberation Sans"/>
              </a:rPr>
              <a:t>are many challenging issues to overcome. </a:t>
            </a:r>
            <a:r>
              <a:rPr lang="en-US" sz="1800" dirty="0" smtClean="0">
                <a:latin typeface="Liberation Sans"/>
              </a:rPr>
              <a:t>For example</a:t>
            </a:r>
            <a:r>
              <a:rPr lang="en-US" sz="1800" dirty="0">
                <a:latin typeface="Liberation Sans"/>
              </a:rPr>
              <a:t>, how do we trade off characteristics such as </a:t>
            </a:r>
            <a:r>
              <a:rPr lang="en-US" sz="1800" dirty="0" smtClean="0">
                <a:latin typeface="Liberation Sans"/>
              </a:rPr>
              <a:t>highly relevant </a:t>
            </a:r>
            <a:r>
              <a:rPr lang="en-US" sz="1800" dirty="0">
                <a:latin typeface="Liberation Sans"/>
              </a:rPr>
              <a:t>information that is </a:t>
            </a:r>
            <a:r>
              <a:rPr lang="en-US" sz="1800" dirty="0" smtClean="0">
                <a:latin typeface="Liberation Sans"/>
              </a:rPr>
              <a:t>difficult </a:t>
            </a:r>
            <a:r>
              <a:rPr lang="en-US" sz="1800" dirty="0">
                <a:latin typeface="Liberation Sans"/>
              </a:rPr>
              <a:t>to verify? How do we </a:t>
            </a:r>
            <a:r>
              <a:rPr lang="en-US" sz="1800" dirty="0" smtClean="0">
                <a:latin typeface="Liberation Sans"/>
              </a:rPr>
              <a:t>define </a:t>
            </a:r>
            <a:r>
              <a:rPr lang="en-US" sz="1800" dirty="0">
                <a:latin typeface="Liberation Sans"/>
              </a:rPr>
              <a:t>control when we are developing a </a:t>
            </a:r>
            <a:r>
              <a:rPr lang="en-US" sz="1800" dirty="0" smtClean="0">
                <a:latin typeface="Liberation Sans"/>
              </a:rPr>
              <a:t>definition </a:t>
            </a:r>
            <a:r>
              <a:rPr lang="en-US" sz="1800" dirty="0">
                <a:latin typeface="Liberation Sans"/>
              </a:rPr>
              <a:t>of an </a:t>
            </a:r>
            <a:r>
              <a:rPr lang="en-US" sz="1800" dirty="0" smtClean="0">
                <a:latin typeface="Liberation Sans"/>
              </a:rPr>
              <a:t>asset? Is </a:t>
            </a:r>
            <a:r>
              <a:rPr lang="en-US" sz="1800" dirty="0">
                <a:latin typeface="Liberation Sans"/>
              </a:rPr>
              <a:t>a liability the future </a:t>
            </a:r>
            <a:r>
              <a:rPr lang="en-US" sz="1800" dirty="0" smtClean="0">
                <a:latin typeface="Liberation Sans"/>
              </a:rPr>
              <a:t>sacrifice </a:t>
            </a:r>
            <a:r>
              <a:rPr lang="en-US" sz="1800" dirty="0">
                <a:latin typeface="Liberation Sans"/>
              </a:rPr>
              <a:t>itself or the obligation to </a:t>
            </a:r>
            <a:r>
              <a:rPr lang="en-US" sz="1800" dirty="0" smtClean="0">
                <a:latin typeface="Liberation Sans"/>
              </a:rPr>
              <a:t>make the sacrifice</a:t>
            </a:r>
            <a:r>
              <a:rPr lang="en-US" sz="1800" dirty="0">
                <a:latin typeface="Liberation Sans"/>
              </a:rPr>
              <a:t>? Should a single measurement method, such </a:t>
            </a:r>
            <a:r>
              <a:rPr lang="en-US" sz="1800" dirty="0" smtClean="0">
                <a:latin typeface="Liberation Sans"/>
              </a:rPr>
              <a:t>as historical </a:t>
            </a:r>
            <a:r>
              <a:rPr lang="en-US" sz="1800" dirty="0">
                <a:latin typeface="Liberation Sans"/>
              </a:rPr>
              <a:t>cost or fair value, be used, or does it depend </a:t>
            </a:r>
            <a:r>
              <a:rPr lang="en-US" sz="1800" dirty="0" smtClean="0">
                <a:latin typeface="Liberation Sans"/>
              </a:rPr>
              <a:t>on whether </a:t>
            </a:r>
            <a:r>
              <a:rPr lang="en-US" sz="1800" dirty="0">
                <a:latin typeface="Liberation Sans"/>
              </a:rPr>
              <a:t>it is an asset or liability that is being measured? </a:t>
            </a:r>
            <a:r>
              <a:rPr lang="en-US" sz="1800" dirty="0" smtClean="0">
                <a:latin typeface="Liberation Sans"/>
              </a:rPr>
              <a:t>We are </a:t>
            </a:r>
            <a:r>
              <a:rPr lang="en-US" sz="1800" dirty="0">
                <a:latin typeface="Liberation Sans"/>
              </a:rPr>
              <a:t>optimistic that the new converged conceptual </a:t>
            </a:r>
            <a:r>
              <a:rPr lang="en-US" sz="1800" dirty="0" smtClean="0">
                <a:latin typeface="Liberation Sans"/>
              </a:rPr>
              <a:t>framework will </a:t>
            </a:r>
            <a:r>
              <a:rPr lang="en-US" sz="1800" dirty="0">
                <a:latin typeface="Liberation Sans"/>
              </a:rPr>
              <a:t>be a </a:t>
            </a:r>
            <a:r>
              <a:rPr lang="en-US" sz="1800" dirty="0" smtClean="0">
                <a:latin typeface="Liberation Sans"/>
              </a:rPr>
              <a:t>significant </a:t>
            </a:r>
            <a:r>
              <a:rPr lang="en-US" sz="1800" dirty="0">
                <a:latin typeface="Liberation Sans"/>
              </a:rPr>
              <a:t>improvement over its predecessors </a:t>
            </a:r>
            <a:r>
              <a:rPr lang="en-US" sz="1800" dirty="0" smtClean="0">
                <a:latin typeface="Liberation Sans"/>
              </a:rPr>
              <a:t>and will </a:t>
            </a:r>
            <a:r>
              <a:rPr lang="en-US" sz="1800" dirty="0">
                <a:latin typeface="Liberation Sans"/>
              </a:rPr>
              <a:t>lead to standards that will help </a:t>
            </a:r>
            <a:r>
              <a:rPr lang="en-US" sz="1800" dirty="0" smtClean="0">
                <a:latin typeface="Liberation Sans"/>
              </a:rPr>
              <a:t>financial </a:t>
            </a:r>
            <a:r>
              <a:rPr lang="en-US" sz="1800" dirty="0">
                <a:latin typeface="Liberation Sans"/>
              </a:rPr>
              <a:t>statement </a:t>
            </a:r>
            <a:r>
              <a:rPr lang="en-US" sz="1800" dirty="0" smtClean="0">
                <a:latin typeface="Liberation Sans"/>
              </a:rPr>
              <a:t>users to </a:t>
            </a:r>
            <a:r>
              <a:rPr lang="en-US" sz="1800" dirty="0">
                <a:latin typeface="Liberation Sans"/>
              </a:rPr>
              <a:t>make better decisions.</a:t>
            </a:r>
            <a:endParaRPr lang="en-US" altLang="en-US" sz="1800" dirty="0">
              <a:latin typeface="Liberation Sans"/>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240" y="1"/>
            <a:ext cx="1059542"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31374" y="304800"/>
            <a:ext cx="7384026" cy="615553"/>
          </a:xfrm>
          <a:prstGeom prst="rect">
            <a:avLst/>
          </a:prstGeom>
          <a:noFill/>
        </p:spPr>
        <p:txBody>
          <a:bodyPr wrap="square" rtlCol="0">
            <a:spAutoFit/>
          </a:bodyPr>
          <a:lstStyle/>
          <a:p>
            <a:pPr algn="l"/>
            <a:r>
              <a:rPr lang="en-US" sz="3400" b="1" dirty="0" smtClean="0">
                <a:solidFill>
                  <a:schemeClr val="bg1"/>
                </a:solidFill>
                <a:latin typeface="Liberation Sans"/>
              </a:rPr>
              <a:t>GLOBAL ACCOUNTING INSIGHTS</a:t>
            </a:r>
            <a:endParaRPr lang="en-US" sz="3400" b="1" dirty="0">
              <a:solidFill>
                <a:schemeClr val="bg1"/>
              </a:solidFill>
              <a:latin typeface="Liberation Sans"/>
            </a:endParaRPr>
          </a:p>
        </p:txBody>
      </p:sp>
      <p:sp>
        <p:nvSpPr>
          <p:cNvPr id="3" name="Rectangle 2"/>
          <p:cNvSpPr/>
          <p:nvPr/>
        </p:nvSpPr>
        <p:spPr bwMode="auto">
          <a:xfrm>
            <a:off x="0" y="1219200"/>
            <a:ext cx="9144000" cy="106361"/>
          </a:xfrm>
          <a:prstGeom prst="rect">
            <a:avLst/>
          </a:prstGeom>
          <a:solidFill>
            <a:srgbClr val="FFC000"/>
          </a:solidFill>
          <a:ln w="28575" cap="sq"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folHlink"/>
              </a:solidFill>
              <a:effectLst>
                <a:outerShdw blurRad="38100" dist="38100" dir="2700000" algn="tl">
                  <a:srgbClr val="000000">
                    <a:alpha val="43137"/>
                  </a:srgbClr>
                </a:outerShdw>
              </a:effectLst>
              <a:latin typeface="Comic Sans MS" pitchFamily="66" charset="0"/>
            </a:endParaRPr>
          </a:p>
        </p:txBody>
      </p:sp>
      <p:cxnSp>
        <p:nvCxnSpPr>
          <p:cNvPr id="8" name="Straight Connector 7"/>
          <p:cNvCxnSpPr/>
          <p:nvPr/>
        </p:nvCxnSpPr>
        <p:spPr bwMode="auto">
          <a:xfrm>
            <a:off x="640080" y="1905000"/>
            <a:ext cx="790956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71290161"/>
      </p:ext>
    </p:extLst>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762000" y="1371600"/>
            <a:ext cx="77724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just">
              <a:lnSpc>
                <a:spcPct val="130000"/>
              </a:lnSpc>
            </a:pPr>
            <a:r>
              <a:rPr lang="en-US" altLang="en-US" sz="2000" b="0" dirty="0">
                <a:solidFill>
                  <a:schemeClr val="tx1"/>
                </a:solidFill>
                <a:latin typeface="Liberation Sans"/>
              </a:rPr>
              <a:t>Copyright © </a:t>
            </a:r>
            <a:r>
              <a:rPr lang="en-US" altLang="en-US" sz="2000" b="0" dirty="0" smtClean="0">
                <a:solidFill>
                  <a:schemeClr val="tx1"/>
                </a:solidFill>
                <a:latin typeface="Liberation Sans"/>
              </a:rPr>
              <a:t>2014 </a:t>
            </a:r>
            <a:r>
              <a:rPr lang="en-US" altLang="en-US" sz="2000" b="0" dirty="0">
                <a:solidFill>
                  <a:schemeClr val="tx1"/>
                </a:solidFill>
                <a:latin typeface="Liberation Sans"/>
              </a:rPr>
              <a:t>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188422" name="Line 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5540" name="Rectangle 7"/>
          <p:cNvSpPr>
            <a:spLocks noChangeArrowheads="1"/>
          </p:cNvSpPr>
          <p:nvPr/>
        </p:nvSpPr>
        <p:spPr bwMode="auto">
          <a:xfrm>
            <a:off x="0" y="457200"/>
            <a:ext cx="9144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altLang="en-US" sz="3200" b="1" dirty="0">
                <a:solidFill>
                  <a:srgbClr val="0000E2"/>
                </a:solidFill>
                <a:latin typeface="Liberation Sans"/>
              </a:rPr>
              <a:t>COPYRIGHT</a:t>
            </a:r>
          </a:p>
        </p:txBody>
      </p:sp>
    </p:spTree>
    <p:extLst>
      <p:ext uri="{BB962C8B-B14F-4D97-AF65-F5344CB8AC3E}">
        <p14:creationId xmlns:p14="http://schemas.microsoft.com/office/powerpoint/2010/main" val="2113378143"/>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Text Box 2"/>
          <p:cNvSpPr txBox="1">
            <a:spLocks noChangeArrowheads="1"/>
          </p:cNvSpPr>
          <p:nvPr/>
        </p:nvSpPr>
        <p:spPr bwMode="auto">
          <a:xfrm>
            <a:off x="533400" y="1371600"/>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800" b="1" dirty="0">
                <a:solidFill>
                  <a:schemeClr val="accent6">
                    <a:lumMod val="50000"/>
                  </a:schemeClr>
                </a:solidFill>
                <a:latin typeface="Liberation Sans"/>
              </a:rPr>
              <a:t>Development of a Conceptual Framework</a:t>
            </a:r>
          </a:p>
        </p:txBody>
      </p:sp>
      <p:sp>
        <p:nvSpPr>
          <p:cNvPr id="7" name="Rectangle 10"/>
          <p:cNvSpPr>
            <a:spLocks noGrp="1" noChangeArrowheads="1"/>
          </p:cNvSpPr>
          <p:nvPr>
            <p:ph type="title"/>
          </p:nvPr>
        </p:nvSpPr>
        <p:spPr bwMode="auto">
          <a:xfrm>
            <a:off x="533400" y="381000"/>
            <a:ext cx="8229600" cy="560387"/>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altLang="en-US" sz="3200" kern="1200" dirty="0" smtClean="0">
                <a:solidFill>
                  <a:srgbClr val="0000E2"/>
                </a:solidFill>
                <a:effectLst/>
                <a:latin typeface="Liberation Sans"/>
                <a:ea typeface="+mn-ea"/>
                <a:cs typeface="+mn-cs"/>
              </a:rPr>
              <a:t>CONCEPTUAL FRAMEWORK</a:t>
            </a:r>
            <a:endParaRPr lang="en-US" altLang="en-US" sz="3200" kern="1200" dirty="0">
              <a:solidFill>
                <a:srgbClr val="0000E2"/>
              </a:solidFill>
              <a:effectLst/>
              <a:latin typeface="Liberation Sans"/>
              <a:ea typeface="+mn-ea"/>
              <a:cs typeface="+mn-cs"/>
            </a:endParaRP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9" name="Text Box 3"/>
          <p:cNvSpPr txBox="1">
            <a:spLocks noChangeArrowheads="1"/>
          </p:cNvSpPr>
          <p:nvPr/>
        </p:nvSpPr>
        <p:spPr bwMode="auto">
          <a:xfrm>
            <a:off x="533400" y="1981200"/>
            <a:ext cx="8077200" cy="4401205"/>
          </a:xfrm>
          <a:prstGeom prst="rect">
            <a:avLst/>
          </a:prstGeom>
          <a:solidFill>
            <a:schemeClr val="bg1"/>
          </a:solidFill>
          <a:ln>
            <a:noFill/>
          </a:ln>
          <a:effectLst/>
          <a:extLst>
            <a:ext uri="{91240B29-F687-4F45-9708-019B960494DF}">
              <a14:hiddenLine xmlns:a14="http://schemas.microsoft.com/office/drawing/2010/main" w="38100" cap="sq">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ts val="300"/>
              </a:spcBef>
              <a:buSzPct val="80000"/>
            </a:pPr>
            <a:r>
              <a:rPr lang="en-US" sz="2000" dirty="0" smtClean="0">
                <a:latin typeface="Liberation Sans"/>
              </a:rPr>
              <a:t>Presently, the </a:t>
            </a:r>
            <a:r>
              <a:rPr lang="en-US" sz="2000" dirty="0">
                <a:latin typeface="Liberation Sans"/>
              </a:rPr>
              <a:t>Conceptual Framework </a:t>
            </a:r>
            <a:r>
              <a:rPr lang="en-US" sz="2000" dirty="0" smtClean="0">
                <a:latin typeface="Liberation Sans"/>
              </a:rPr>
              <a:t>is comprises of the following</a:t>
            </a:r>
            <a:r>
              <a:rPr lang="en-US" sz="2000" dirty="0">
                <a:latin typeface="Liberation Sans"/>
              </a:rPr>
              <a:t>.</a:t>
            </a:r>
            <a:endParaRPr lang="en-US" sz="2000" dirty="0" smtClean="0">
              <a:latin typeface="Liberation Sans"/>
            </a:endParaRPr>
          </a:p>
          <a:p>
            <a:pPr marL="573088" indent="-341313" algn="l">
              <a:lnSpc>
                <a:spcPct val="125000"/>
              </a:lnSpc>
              <a:spcBef>
                <a:spcPts val="300"/>
              </a:spcBef>
              <a:buSzPct val="80000"/>
            </a:pPr>
            <a:r>
              <a:rPr lang="en-US" sz="2000" dirty="0" smtClean="0">
                <a:latin typeface="Liberation Sans"/>
              </a:rPr>
              <a:t>• 	</a:t>
            </a:r>
            <a:r>
              <a:rPr lang="en-US" sz="1900" dirty="0" smtClean="0">
                <a:latin typeface="Liberation Sans"/>
              </a:rPr>
              <a:t>Chapter </a:t>
            </a:r>
            <a:r>
              <a:rPr lang="en-US" sz="1900" dirty="0">
                <a:latin typeface="Liberation Sans"/>
              </a:rPr>
              <a:t>1: The Objective of General Purpose Financial </a:t>
            </a:r>
            <a:r>
              <a:rPr lang="en-US" sz="1900" dirty="0" smtClean="0">
                <a:latin typeface="Liberation Sans"/>
              </a:rPr>
              <a:t>Reporting</a:t>
            </a:r>
          </a:p>
          <a:p>
            <a:pPr marL="573088" indent="-341313" algn="l">
              <a:lnSpc>
                <a:spcPct val="125000"/>
              </a:lnSpc>
              <a:spcBef>
                <a:spcPts val="300"/>
              </a:spcBef>
              <a:buSzPct val="80000"/>
            </a:pPr>
            <a:r>
              <a:rPr lang="en-US" sz="1900" dirty="0" smtClean="0">
                <a:latin typeface="Liberation Sans"/>
              </a:rPr>
              <a:t>• 	Chapter </a:t>
            </a:r>
            <a:r>
              <a:rPr lang="en-US" sz="1900" dirty="0">
                <a:latin typeface="Liberation Sans"/>
              </a:rPr>
              <a:t>2: The Reporting Entity (not yet issued</a:t>
            </a:r>
            <a:r>
              <a:rPr lang="en-US" sz="1900" dirty="0" smtClean="0">
                <a:latin typeface="Liberation Sans"/>
              </a:rPr>
              <a:t>)</a:t>
            </a:r>
          </a:p>
          <a:p>
            <a:pPr marL="573088" indent="-341313" algn="l">
              <a:lnSpc>
                <a:spcPct val="125000"/>
              </a:lnSpc>
              <a:spcBef>
                <a:spcPts val="300"/>
              </a:spcBef>
              <a:buSzPct val="80000"/>
            </a:pPr>
            <a:r>
              <a:rPr lang="en-US" sz="1900" dirty="0" smtClean="0">
                <a:latin typeface="Liberation Sans"/>
              </a:rPr>
              <a:t>• 	Chapter </a:t>
            </a:r>
            <a:r>
              <a:rPr lang="en-US" sz="1900" dirty="0">
                <a:latin typeface="Liberation Sans"/>
              </a:rPr>
              <a:t>3: Qualitative Characteristics of Useful Financial </a:t>
            </a:r>
            <a:r>
              <a:rPr lang="en-US" sz="1900" dirty="0" smtClean="0">
                <a:latin typeface="Liberation Sans"/>
              </a:rPr>
              <a:t>Information</a:t>
            </a:r>
          </a:p>
          <a:p>
            <a:pPr marL="573088" indent="-341313" algn="l">
              <a:lnSpc>
                <a:spcPct val="125000"/>
              </a:lnSpc>
              <a:spcBef>
                <a:spcPts val="300"/>
              </a:spcBef>
              <a:buSzPct val="80000"/>
            </a:pPr>
            <a:r>
              <a:rPr lang="en-US" sz="1900" dirty="0" smtClean="0">
                <a:latin typeface="Liberation Sans"/>
              </a:rPr>
              <a:t>• 	Chapter </a:t>
            </a:r>
            <a:r>
              <a:rPr lang="en-US" sz="1900" dirty="0">
                <a:latin typeface="Liberation Sans"/>
              </a:rPr>
              <a:t>4: The </a:t>
            </a:r>
            <a:r>
              <a:rPr lang="en-US" sz="1900" dirty="0" smtClean="0">
                <a:latin typeface="Liberation Sans"/>
              </a:rPr>
              <a:t>Framework, comprised </a:t>
            </a:r>
            <a:r>
              <a:rPr lang="en-US" sz="1900" dirty="0">
                <a:latin typeface="Liberation Sans"/>
              </a:rPr>
              <a:t>of the </a:t>
            </a:r>
            <a:r>
              <a:rPr lang="en-US" sz="1900" dirty="0" smtClean="0">
                <a:latin typeface="Liberation Sans"/>
              </a:rPr>
              <a:t>following:</a:t>
            </a:r>
          </a:p>
          <a:p>
            <a:pPr marL="1255713" indent="-450850" algn="l">
              <a:lnSpc>
                <a:spcPct val="125000"/>
              </a:lnSpc>
              <a:spcBef>
                <a:spcPts val="300"/>
              </a:spcBef>
              <a:buSzPct val="100000"/>
              <a:buFont typeface="+mj-lt"/>
              <a:buAutoNum type="arabicPeriod"/>
            </a:pPr>
            <a:r>
              <a:rPr lang="en-US" sz="1800" dirty="0" smtClean="0">
                <a:latin typeface="Liberation Sans"/>
              </a:rPr>
              <a:t>Underlying </a:t>
            </a:r>
            <a:r>
              <a:rPr lang="en-US" sz="1800" dirty="0">
                <a:latin typeface="Liberation Sans"/>
              </a:rPr>
              <a:t>assumption—the going concern </a:t>
            </a:r>
            <a:r>
              <a:rPr lang="en-US" sz="1800" dirty="0" smtClean="0">
                <a:latin typeface="Liberation Sans"/>
              </a:rPr>
              <a:t>assumption;</a:t>
            </a:r>
          </a:p>
          <a:p>
            <a:pPr marL="1255713" indent="-450850" algn="l">
              <a:lnSpc>
                <a:spcPct val="125000"/>
              </a:lnSpc>
              <a:spcBef>
                <a:spcPts val="300"/>
              </a:spcBef>
              <a:buSzPct val="100000"/>
              <a:buFont typeface="+mj-lt"/>
              <a:buAutoNum type="arabicPeriod"/>
            </a:pPr>
            <a:r>
              <a:rPr lang="en-US" sz="1800" dirty="0" smtClean="0">
                <a:latin typeface="Liberation Sans"/>
              </a:rPr>
              <a:t>The </a:t>
            </a:r>
            <a:r>
              <a:rPr lang="en-US" sz="1800" dirty="0">
                <a:latin typeface="Liberation Sans"/>
              </a:rPr>
              <a:t>elements of </a:t>
            </a:r>
            <a:r>
              <a:rPr lang="en-US" sz="1800" dirty="0" smtClean="0">
                <a:latin typeface="Liberation Sans"/>
              </a:rPr>
              <a:t>financial statements;</a:t>
            </a:r>
          </a:p>
          <a:p>
            <a:pPr marL="1255713" indent="-450850" algn="l">
              <a:lnSpc>
                <a:spcPct val="125000"/>
              </a:lnSpc>
              <a:spcBef>
                <a:spcPts val="300"/>
              </a:spcBef>
              <a:buSzPct val="100000"/>
              <a:buFont typeface="+mj-lt"/>
              <a:buAutoNum type="arabicPeriod"/>
            </a:pPr>
            <a:r>
              <a:rPr lang="en-US" sz="1800" dirty="0" smtClean="0">
                <a:latin typeface="Liberation Sans"/>
              </a:rPr>
              <a:t>Recognition </a:t>
            </a:r>
            <a:r>
              <a:rPr lang="en-US" sz="1800" dirty="0">
                <a:latin typeface="Liberation Sans"/>
              </a:rPr>
              <a:t>of the elements of </a:t>
            </a:r>
            <a:r>
              <a:rPr lang="en-US" sz="1800" dirty="0" smtClean="0">
                <a:latin typeface="Liberation Sans"/>
              </a:rPr>
              <a:t>financial statements;</a:t>
            </a:r>
          </a:p>
          <a:p>
            <a:pPr marL="1255713" indent="-450850" algn="l">
              <a:lnSpc>
                <a:spcPct val="125000"/>
              </a:lnSpc>
              <a:spcBef>
                <a:spcPts val="300"/>
              </a:spcBef>
              <a:buSzPct val="100000"/>
              <a:buFont typeface="+mj-lt"/>
              <a:buAutoNum type="arabicPeriod"/>
            </a:pPr>
            <a:r>
              <a:rPr lang="en-US" sz="1800" dirty="0" smtClean="0">
                <a:latin typeface="Liberation Sans"/>
              </a:rPr>
              <a:t>Measurement </a:t>
            </a:r>
            <a:r>
              <a:rPr lang="en-US" sz="1800" dirty="0">
                <a:latin typeface="Liberation Sans"/>
              </a:rPr>
              <a:t>of the elements of </a:t>
            </a:r>
            <a:r>
              <a:rPr lang="en-US" sz="1800" dirty="0" smtClean="0">
                <a:latin typeface="Liberation Sans"/>
              </a:rPr>
              <a:t>financial </a:t>
            </a:r>
            <a:r>
              <a:rPr lang="en-US" sz="1800" dirty="0">
                <a:latin typeface="Liberation Sans"/>
              </a:rPr>
              <a:t>statements; </a:t>
            </a:r>
            <a:r>
              <a:rPr lang="en-US" sz="1800" dirty="0" smtClean="0">
                <a:latin typeface="Liberation Sans"/>
              </a:rPr>
              <a:t>and</a:t>
            </a:r>
          </a:p>
          <a:p>
            <a:pPr marL="1255713" indent="-450850" algn="l">
              <a:lnSpc>
                <a:spcPct val="125000"/>
              </a:lnSpc>
              <a:spcBef>
                <a:spcPts val="300"/>
              </a:spcBef>
              <a:buSzPct val="100000"/>
              <a:buFont typeface="+mj-lt"/>
              <a:buAutoNum type="arabicPeriod"/>
            </a:pPr>
            <a:r>
              <a:rPr lang="en-US" sz="1800" dirty="0" smtClean="0">
                <a:latin typeface="Liberation Sans"/>
              </a:rPr>
              <a:t>Concepts </a:t>
            </a:r>
            <a:r>
              <a:rPr lang="en-US" sz="1800" dirty="0">
                <a:latin typeface="Liberation Sans"/>
              </a:rPr>
              <a:t>of capital and capital maintenance.</a:t>
            </a:r>
            <a:endParaRPr lang="en-US" altLang="en-US" sz="1800" dirty="0">
              <a:latin typeface="Liberation Sans"/>
            </a:endParaRPr>
          </a:p>
        </p:txBody>
      </p:sp>
      <p:sp>
        <p:nvSpPr>
          <p:cNvPr id="10" name="Text Box 3"/>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a:rPr>
              <a:t>LO </a:t>
            </a:r>
            <a:r>
              <a:rPr lang="en-US" altLang="en-US" sz="1600" i="1" dirty="0" smtClean="0">
                <a:solidFill>
                  <a:schemeClr val="bg2"/>
                </a:solidFill>
                <a:latin typeface="Liberation Sans"/>
              </a:rPr>
              <a:t>2</a:t>
            </a:r>
            <a:endParaRPr lang="en-US" altLang="en-US" sz="1600" i="1" dirty="0">
              <a:solidFill>
                <a:schemeClr val="bg2"/>
              </a:solidFill>
              <a:latin typeface="Liberation Sans"/>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ext Box 2"/>
          <p:cNvSpPr txBox="1">
            <a:spLocks noChangeArrowheads="1"/>
          </p:cNvSpPr>
          <p:nvPr/>
        </p:nvSpPr>
        <p:spPr bwMode="auto">
          <a:xfrm>
            <a:off x="533400" y="1981200"/>
            <a:ext cx="7315200" cy="5133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0838" indent="-350838"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15000"/>
              </a:lnSpc>
              <a:spcBef>
                <a:spcPct val="30000"/>
              </a:spcBef>
              <a:buSzPct val="80000"/>
            </a:pPr>
            <a:r>
              <a:rPr lang="en-US" altLang="en-US" sz="2600" b="1" dirty="0">
                <a:latin typeface="Liberation Sans"/>
              </a:rPr>
              <a:t>Three levels:</a:t>
            </a:r>
            <a:endParaRPr lang="en-US" altLang="en-US" sz="2600" dirty="0">
              <a:latin typeface="Liberation Sans"/>
            </a:endParaRPr>
          </a:p>
        </p:txBody>
      </p:sp>
      <p:sp>
        <p:nvSpPr>
          <p:cNvPr id="225294" name="Text Box 14"/>
          <p:cNvSpPr txBox="1">
            <a:spLocks noChangeArrowheads="1"/>
          </p:cNvSpPr>
          <p:nvPr/>
        </p:nvSpPr>
        <p:spPr bwMode="auto">
          <a:xfrm>
            <a:off x="533400" y="1371600"/>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800" b="1" dirty="0">
                <a:solidFill>
                  <a:schemeClr val="accent6">
                    <a:lumMod val="50000"/>
                  </a:schemeClr>
                </a:solidFill>
                <a:latin typeface="Liberation Sans"/>
              </a:rPr>
              <a:t>Overview of the Conceptual Framework</a:t>
            </a:r>
          </a:p>
        </p:txBody>
      </p:sp>
      <p:sp>
        <p:nvSpPr>
          <p:cNvPr id="8" name="Rectangle 10"/>
          <p:cNvSpPr>
            <a:spLocks noGrp="1" noChangeArrowheads="1"/>
          </p:cNvSpPr>
          <p:nvPr>
            <p:ph type="title"/>
          </p:nvPr>
        </p:nvSpPr>
        <p:spPr bwMode="auto">
          <a:xfrm>
            <a:off x="533400" y="381000"/>
            <a:ext cx="8229600" cy="560387"/>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altLang="en-US" sz="3200" kern="1200" dirty="0" smtClean="0">
                <a:solidFill>
                  <a:srgbClr val="0000E2"/>
                </a:solidFill>
                <a:effectLst/>
                <a:latin typeface="Liberation Sans"/>
                <a:ea typeface="+mn-ea"/>
                <a:cs typeface="+mn-cs"/>
              </a:rPr>
              <a:t>CONCEPTUAL FRAMEWORK</a:t>
            </a:r>
            <a:endParaRPr lang="en-US" altLang="en-US" sz="3200" kern="1200" dirty="0">
              <a:solidFill>
                <a:srgbClr val="0000E2"/>
              </a:solidFill>
              <a:effectLst/>
              <a:latin typeface="Liberation Sans"/>
              <a:ea typeface="+mn-ea"/>
              <a:cs typeface="+mn-cs"/>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Text Box 3"/>
          <p:cNvSpPr txBox="1">
            <a:spLocks noChangeArrowheads="1"/>
          </p:cNvSpPr>
          <p:nvPr/>
        </p:nvSpPr>
        <p:spPr bwMode="auto">
          <a:xfrm>
            <a:off x="533400" y="2590800"/>
            <a:ext cx="7772400" cy="26584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400">
                <a:solidFill>
                  <a:schemeClr val="tx1"/>
                </a:solidFill>
                <a:latin typeface="Comic Sans MS" pitchFamily="66" charset="0"/>
              </a:defRPr>
            </a:lvl1pPr>
            <a:lvl2pPr marL="68580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lvl="1" algn="l">
              <a:lnSpc>
                <a:spcPct val="125000"/>
              </a:lnSpc>
              <a:spcBef>
                <a:spcPct val="50000"/>
              </a:spcBef>
              <a:buClr>
                <a:schemeClr val="accent6">
                  <a:lumMod val="50000"/>
                </a:schemeClr>
              </a:buClr>
              <a:buSzPct val="80000"/>
              <a:buFont typeface="Wingdings" pitchFamily="2" charset="2"/>
              <a:buChar char="u"/>
            </a:pPr>
            <a:r>
              <a:rPr lang="en-US" altLang="en-US" sz="2300" b="1" dirty="0">
                <a:latin typeface="Liberation Sans"/>
              </a:rPr>
              <a:t>First Level</a:t>
            </a:r>
            <a:r>
              <a:rPr lang="en-US" altLang="en-US" sz="2300" dirty="0">
                <a:latin typeface="Liberation Sans"/>
              </a:rPr>
              <a:t> = </a:t>
            </a:r>
            <a:r>
              <a:rPr lang="en-US" altLang="en-US" sz="2300" dirty="0" smtClean="0">
                <a:latin typeface="Liberation Sans"/>
              </a:rPr>
              <a:t>Objectives of </a:t>
            </a:r>
            <a:r>
              <a:rPr lang="en-US" altLang="en-US" sz="2300" dirty="0">
                <a:latin typeface="Liberation Sans"/>
              </a:rPr>
              <a:t>F</a:t>
            </a:r>
            <a:r>
              <a:rPr lang="en-US" altLang="en-US" sz="2300" dirty="0" smtClean="0">
                <a:latin typeface="Liberation Sans"/>
              </a:rPr>
              <a:t>inancial Reporting</a:t>
            </a:r>
            <a:endParaRPr lang="en-US" altLang="en-US" sz="2300" dirty="0">
              <a:latin typeface="Liberation Sans"/>
            </a:endParaRPr>
          </a:p>
          <a:p>
            <a:pPr lvl="1" algn="l">
              <a:lnSpc>
                <a:spcPct val="125000"/>
              </a:lnSpc>
              <a:spcBef>
                <a:spcPct val="50000"/>
              </a:spcBef>
              <a:buClr>
                <a:schemeClr val="accent6">
                  <a:lumMod val="50000"/>
                </a:schemeClr>
              </a:buClr>
              <a:buSzPct val="80000"/>
              <a:buFont typeface="Wingdings" pitchFamily="2" charset="2"/>
              <a:buChar char="u"/>
            </a:pPr>
            <a:r>
              <a:rPr lang="en-US" altLang="en-US" sz="2300" b="1" dirty="0">
                <a:latin typeface="Liberation Sans"/>
              </a:rPr>
              <a:t>Second Level</a:t>
            </a:r>
            <a:r>
              <a:rPr lang="en-US" altLang="en-US" sz="2300" dirty="0">
                <a:latin typeface="Liberation Sans"/>
              </a:rPr>
              <a:t> = Qualitative Characteristics and </a:t>
            </a:r>
            <a:r>
              <a:rPr lang="en-US" altLang="en-US" sz="2300" dirty="0" smtClean="0">
                <a:latin typeface="Liberation Sans"/>
              </a:rPr>
              <a:t>Elements of Financial Statements</a:t>
            </a:r>
            <a:endParaRPr lang="en-US" altLang="en-US" sz="2300" dirty="0">
              <a:latin typeface="Liberation Sans"/>
            </a:endParaRPr>
          </a:p>
          <a:p>
            <a:pPr lvl="1" algn="l">
              <a:lnSpc>
                <a:spcPct val="125000"/>
              </a:lnSpc>
              <a:spcBef>
                <a:spcPct val="50000"/>
              </a:spcBef>
              <a:buClr>
                <a:schemeClr val="accent6">
                  <a:lumMod val="50000"/>
                </a:schemeClr>
              </a:buClr>
              <a:buSzPct val="80000"/>
              <a:buFont typeface="Wingdings" pitchFamily="2" charset="2"/>
              <a:buChar char="u"/>
            </a:pPr>
            <a:r>
              <a:rPr lang="en-US" altLang="en-US" sz="2300" b="1" dirty="0">
                <a:latin typeface="Liberation Sans"/>
              </a:rPr>
              <a:t>Third Level</a:t>
            </a:r>
            <a:r>
              <a:rPr lang="en-US" altLang="en-US" sz="2300" dirty="0">
                <a:latin typeface="Liberation Sans"/>
              </a:rPr>
              <a:t> = Recognition, Measurement, and Disclosure Concepts.</a:t>
            </a:r>
          </a:p>
        </p:txBody>
      </p:sp>
      <p:sp>
        <p:nvSpPr>
          <p:cNvPr id="11" name="Text Box 3"/>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a:rPr>
              <a:t>LO </a:t>
            </a:r>
            <a:r>
              <a:rPr lang="en-US" altLang="en-US" sz="1600" i="1" dirty="0" smtClean="0">
                <a:solidFill>
                  <a:schemeClr val="bg2"/>
                </a:solidFill>
                <a:latin typeface="Liberation Sans"/>
              </a:rPr>
              <a:t>2</a:t>
            </a:r>
            <a:endParaRPr lang="en-US" altLang="en-US" sz="1600" i="1" dirty="0">
              <a:solidFill>
                <a:schemeClr val="bg2"/>
              </a:solidFill>
              <a:latin typeface="Liberation Sans"/>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9" name="AutoShape 1035"/>
          <p:cNvSpPr>
            <a:spLocks noChangeArrowheads="1"/>
          </p:cNvSpPr>
          <p:nvPr/>
        </p:nvSpPr>
        <p:spPr bwMode="auto">
          <a:xfrm rot="5400000" flipH="1">
            <a:off x="4000500" y="876300"/>
            <a:ext cx="1981200" cy="4648200"/>
          </a:xfrm>
          <a:prstGeom prst="flowChartManualInput">
            <a:avLst/>
          </a:prstGeom>
          <a:solidFill>
            <a:srgbClr val="F4BCBC"/>
          </a:solid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1970" name="AutoShape 1026"/>
          <p:cNvSpPr>
            <a:spLocks noChangeArrowheads="1"/>
          </p:cNvSpPr>
          <p:nvPr/>
        </p:nvSpPr>
        <p:spPr bwMode="auto">
          <a:xfrm rot="16200000">
            <a:off x="2857500" y="876300"/>
            <a:ext cx="1981200" cy="4648200"/>
          </a:xfrm>
          <a:prstGeom prst="flowChartManualInput">
            <a:avLst/>
          </a:prstGeom>
          <a:solidFill>
            <a:srgbClr val="F4BCBC"/>
          </a:solid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1971" name="AutoShape 1027"/>
          <p:cNvSpPr>
            <a:spLocks noChangeArrowheads="1"/>
          </p:cNvSpPr>
          <p:nvPr/>
        </p:nvSpPr>
        <p:spPr bwMode="auto">
          <a:xfrm rot="5400000" flipH="1">
            <a:off x="4914900" y="-1257300"/>
            <a:ext cx="2057400" cy="4724400"/>
          </a:xfrm>
          <a:prstGeom prst="flowChartManualInput">
            <a:avLst/>
          </a:prstGeom>
          <a:solidFill>
            <a:srgbClr val="F9EFA5"/>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1972" name="AutoShape 1028"/>
          <p:cNvSpPr>
            <a:spLocks noChangeArrowheads="1"/>
          </p:cNvSpPr>
          <p:nvPr/>
        </p:nvSpPr>
        <p:spPr bwMode="auto">
          <a:xfrm rot="16200000">
            <a:off x="1866900" y="-1257300"/>
            <a:ext cx="2057400" cy="4724400"/>
          </a:xfrm>
          <a:prstGeom prst="flowChartManualInput">
            <a:avLst/>
          </a:prstGeom>
          <a:solidFill>
            <a:srgbClr val="F9EFA5"/>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1973" name="AutoShape 1029"/>
          <p:cNvSpPr>
            <a:spLocks noChangeArrowheads="1"/>
          </p:cNvSpPr>
          <p:nvPr/>
        </p:nvSpPr>
        <p:spPr bwMode="auto">
          <a:xfrm>
            <a:off x="2514600" y="4267200"/>
            <a:ext cx="3810000" cy="4038600"/>
          </a:xfrm>
          <a:prstGeom prst="flowChartMerge">
            <a:avLst/>
          </a:prstGeom>
          <a:solidFill>
            <a:srgbClr val="93BBFB"/>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1974" name="Rectangle 1030"/>
          <p:cNvSpPr>
            <a:spLocks noChangeArrowheads="1"/>
          </p:cNvSpPr>
          <p:nvPr/>
        </p:nvSpPr>
        <p:spPr bwMode="auto">
          <a:xfrm>
            <a:off x="3352800" y="76200"/>
            <a:ext cx="2133600" cy="2057400"/>
          </a:xfrm>
          <a:prstGeom prst="rect">
            <a:avLst/>
          </a:prstGeom>
          <a:solidFill>
            <a:srgbClr val="F9EFA5"/>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1975" name="Text Box 1031"/>
          <p:cNvSpPr txBox="1">
            <a:spLocks noChangeArrowheads="1"/>
          </p:cNvSpPr>
          <p:nvPr/>
        </p:nvSpPr>
        <p:spPr bwMode="auto">
          <a:xfrm>
            <a:off x="1447800" y="152400"/>
            <a:ext cx="1828800" cy="192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lgn="l">
              <a:defRPr sz="2400">
                <a:solidFill>
                  <a:schemeClr val="tx1"/>
                </a:solidFill>
                <a:latin typeface="Times New Roman" pitchFamily="18" charset="0"/>
              </a:defRPr>
            </a:lvl1pPr>
            <a:lvl2pPr marL="968375" indent="-457200" algn="l">
              <a:defRPr sz="2400">
                <a:solidFill>
                  <a:schemeClr val="tx1"/>
                </a:solidFill>
                <a:latin typeface="Times New Roman" pitchFamily="18" charset="0"/>
              </a:defRPr>
            </a:lvl2pPr>
            <a:lvl3pPr marL="1539875" indent="-457200" algn="l">
              <a:defRPr sz="2400">
                <a:solidFill>
                  <a:schemeClr val="tx1"/>
                </a:solidFill>
                <a:latin typeface="Times New Roman" pitchFamily="18" charset="0"/>
              </a:defRPr>
            </a:lvl3pPr>
            <a:lvl4pPr marL="2111375" indent="-457200" algn="l">
              <a:defRPr sz="2400">
                <a:solidFill>
                  <a:schemeClr val="tx1"/>
                </a:solidFill>
                <a:latin typeface="Times New Roman" pitchFamily="18" charset="0"/>
              </a:defRPr>
            </a:lvl4pPr>
            <a:lvl5pPr marL="2682875" indent="-457200" algn="l">
              <a:defRPr sz="2400">
                <a:solidFill>
                  <a:schemeClr val="tx1"/>
                </a:solidFill>
                <a:latin typeface="Times New Roman" pitchFamily="18" charset="0"/>
              </a:defRPr>
            </a:lvl5pPr>
            <a:lvl6pPr marL="3140075" indent="-457200" eaLnBrk="0" fontAlgn="base" hangingPunct="0">
              <a:spcBef>
                <a:spcPct val="0"/>
              </a:spcBef>
              <a:spcAft>
                <a:spcPct val="0"/>
              </a:spcAft>
              <a:defRPr sz="2400">
                <a:solidFill>
                  <a:schemeClr val="tx1"/>
                </a:solidFill>
                <a:latin typeface="Times New Roman" pitchFamily="18" charset="0"/>
              </a:defRPr>
            </a:lvl6pPr>
            <a:lvl7pPr marL="3597275" indent="-457200" eaLnBrk="0" fontAlgn="base" hangingPunct="0">
              <a:spcBef>
                <a:spcPct val="0"/>
              </a:spcBef>
              <a:spcAft>
                <a:spcPct val="0"/>
              </a:spcAft>
              <a:defRPr sz="2400">
                <a:solidFill>
                  <a:schemeClr val="tx1"/>
                </a:solidFill>
                <a:latin typeface="Times New Roman" pitchFamily="18" charset="0"/>
              </a:defRPr>
            </a:lvl7pPr>
            <a:lvl8pPr marL="4054475" indent="-457200" eaLnBrk="0" fontAlgn="base" hangingPunct="0">
              <a:spcBef>
                <a:spcPct val="0"/>
              </a:spcBef>
              <a:spcAft>
                <a:spcPct val="0"/>
              </a:spcAft>
              <a:defRPr sz="2400">
                <a:solidFill>
                  <a:schemeClr val="tx1"/>
                </a:solidFill>
                <a:latin typeface="Times New Roman" pitchFamily="18" charset="0"/>
              </a:defRPr>
            </a:lvl8pPr>
            <a:lvl9pPr marL="4511675" indent="-4572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400" b="1" u="sng" dirty="0">
                <a:latin typeface="Liberation Sans"/>
              </a:rPr>
              <a:t>ASSUMPTIONS</a:t>
            </a:r>
            <a:endParaRPr lang="en-US" altLang="en-US" sz="1400" dirty="0">
              <a:latin typeface="Liberation Sans"/>
            </a:endParaRPr>
          </a:p>
          <a:p>
            <a:pPr>
              <a:spcBef>
                <a:spcPct val="50000"/>
              </a:spcBef>
              <a:buFontTx/>
              <a:buAutoNum type="arabicPeriod"/>
            </a:pPr>
            <a:r>
              <a:rPr lang="en-US" altLang="en-US" sz="1400" dirty="0">
                <a:latin typeface="Liberation Sans"/>
              </a:rPr>
              <a:t>Economic entity</a:t>
            </a:r>
          </a:p>
          <a:p>
            <a:pPr>
              <a:spcBef>
                <a:spcPct val="50000"/>
              </a:spcBef>
              <a:buFontTx/>
              <a:buAutoNum type="arabicPeriod"/>
            </a:pPr>
            <a:r>
              <a:rPr lang="en-US" altLang="en-US" sz="1400" dirty="0">
                <a:latin typeface="Liberation Sans"/>
              </a:rPr>
              <a:t>Going concern</a:t>
            </a:r>
          </a:p>
          <a:p>
            <a:pPr>
              <a:spcBef>
                <a:spcPct val="50000"/>
              </a:spcBef>
              <a:buFontTx/>
              <a:buAutoNum type="arabicPeriod"/>
            </a:pPr>
            <a:r>
              <a:rPr lang="en-US" altLang="en-US" sz="1400" dirty="0">
                <a:latin typeface="Liberation Sans"/>
              </a:rPr>
              <a:t>Monetary unit</a:t>
            </a:r>
          </a:p>
          <a:p>
            <a:pPr>
              <a:spcBef>
                <a:spcPct val="50000"/>
              </a:spcBef>
              <a:buFontTx/>
              <a:buAutoNum type="arabicPeriod"/>
            </a:pPr>
            <a:r>
              <a:rPr lang="en-US" altLang="en-US" sz="1400" dirty="0">
                <a:latin typeface="Liberation Sans"/>
              </a:rPr>
              <a:t>Periodicity</a:t>
            </a:r>
          </a:p>
          <a:p>
            <a:pPr>
              <a:spcBef>
                <a:spcPct val="50000"/>
              </a:spcBef>
              <a:buFontTx/>
              <a:buAutoNum type="arabicPeriod"/>
            </a:pPr>
            <a:r>
              <a:rPr lang="en-US" altLang="en-US" sz="1400" dirty="0">
                <a:latin typeface="Liberation Sans"/>
              </a:rPr>
              <a:t>Accrual</a:t>
            </a:r>
          </a:p>
        </p:txBody>
      </p:sp>
      <p:sp>
        <p:nvSpPr>
          <p:cNvPr id="211976" name="Text Box 1032"/>
          <p:cNvSpPr txBox="1">
            <a:spLocks noChangeArrowheads="1"/>
          </p:cNvSpPr>
          <p:nvPr/>
        </p:nvSpPr>
        <p:spPr bwMode="auto">
          <a:xfrm>
            <a:off x="3352800" y="152400"/>
            <a:ext cx="21336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lgn="l">
              <a:defRPr sz="2400">
                <a:solidFill>
                  <a:schemeClr val="tx1"/>
                </a:solidFill>
                <a:latin typeface="Times New Roman" pitchFamily="18" charset="0"/>
              </a:defRPr>
            </a:lvl1pPr>
            <a:lvl2pPr marL="968375" indent="-457200" algn="l">
              <a:defRPr sz="2400">
                <a:solidFill>
                  <a:schemeClr val="tx1"/>
                </a:solidFill>
                <a:latin typeface="Times New Roman" pitchFamily="18" charset="0"/>
              </a:defRPr>
            </a:lvl2pPr>
            <a:lvl3pPr marL="1539875" indent="-457200" algn="l">
              <a:defRPr sz="2400">
                <a:solidFill>
                  <a:schemeClr val="tx1"/>
                </a:solidFill>
                <a:latin typeface="Times New Roman" pitchFamily="18" charset="0"/>
              </a:defRPr>
            </a:lvl3pPr>
            <a:lvl4pPr marL="2111375" indent="-457200" algn="l">
              <a:defRPr sz="2400">
                <a:solidFill>
                  <a:schemeClr val="tx1"/>
                </a:solidFill>
                <a:latin typeface="Times New Roman" pitchFamily="18" charset="0"/>
              </a:defRPr>
            </a:lvl4pPr>
            <a:lvl5pPr marL="2682875" indent="-457200" algn="l">
              <a:defRPr sz="2400">
                <a:solidFill>
                  <a:schemeClr val="tx1"/>
                </a:solidFill>
                <a:latin typeface="Times New Roman" pitchFamily="18" charset="0"/>
              </a:defRPr>
            </a:lvl5pPr>
            <a:lvl6pPr marL="3140075" indent="-457200" eaLnBrk="0" fontAlgn="base" hangingPunct="0">
              <a:spcBef>
                <a:spcPct val="0"/>
              </a:spcBef>
              <a:spcAft>
                <a:spcPct val="0"/>
              </a:spcAft>
              <a:defRPr sz="2400">
                <a:solidFill>
                  <a:schemeClr val="tx1"/>
                </a:solidFill>
                <a:latin typeface="Times New Roman" pitchFamily="18" charset="0"/>
              </a:defRPr>
            </a:lvl6pPr>
            <a:lvl7pPr marL="3597275" indent="-457200" eaLnBrk="0" fontAlgn="base" hangingPunct="0">
              <a:spcBef>
                <a:spcPct val="0"/>
              </a:spcBef>
              <a:spcAft>
                <a:spcPct val="0"/>
              </a:spcAft>
              <a:defRPr sz="2400">
                <a:solidFill>
                  <a:schemeClr val="tx1"/>
                </a:solidFill>
                <a:latin typeface="Times New Roman" pitchFamily="18" charset="0"/>
              </a:defRPr>
            </a:lvl7pPr>
            <a:lvl8pPr marL="4054475" indent="-457200" eaLnBrk="0" fontAlgn="base" hangingPunct="0">
              <a:spcBef>
                <a:spcPct val="0"/>
              </a:spcBef>
              <a:spcAft>
                <a:spcPct val="0"/>
              </a:spcAft>
              <a:defRPr sz="2400">
                <a:solidFill>
                  <a:schemeClr val="tx1"/>
                </a:solidFill>
                <a:latin typeface="Times New Roman" pitchFamily="18" charset="0"/>
              </a:defRPr>
            </a:lvl8pPr>
            <a:lvl9pPr marL="4511675" indent="-4572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400" b="1" u="sng" dirty="0">
                <a:latin typeface="Liberation Sans"/>
              </a:rPr>
              <a:t>PRINCIPLES</a:t>
            </a:r>
          </a:p>
          <a:p>
            <a:pPr>
              <a:spcBef>
                <a:spcPct val="50000"/>
              </a:spcBef>
              <a:buFontTx/>
              <a:buAutoNum type="arabicPeriod"/>
            </a:pPr>
            <a:r>
              <a:rPr lang="en-US" altLang="en-US" sz="1400" dirty="0">
                <a:latin typeface="Liberation Sans"/>
              </a:rPr>
              <a:t>Measurement</a:t>
            </a:r>
          </a:p>
          <a:p>
            <a:pPr>
              <a:spcBef>
                <a:spcPct val="50000"/>
              </a:spcBef>
              <a:buFontTx/>
              <a:buAutoNum type="arabicPeriod"/>
            </a:pPr>
            <a:r>
              <a:rPr lang="en-US" altLang="en-US" sz="1400" dirty="0">
                <a:latin typeface="Liberation Sans"/>
              </a:rPr>
              <a:t>Revenue recognition</a:t>
            </a:r>
          </a:p>
          <a:p>
            <a:pPr>
              <a:spcBef>
                <a:spcPct val="50000"/>
              </a:spcBef>
              <a:buFontTx/>
              <a:buAutoNum type="arabicPeriod"/>
            </a:pPr>
            <a:r>
              <a:rPr lang="en-US" altLang="en-US" sz="1400" dirty="0">
                <a:latin typeface="Liberation Sans"/>
              </a:rPr>
              <a:t>Expense recognition</a:t>
            </a:r>
          </a:p>
          <a:p>
            <a:pPr>
              <a:spcBef>
                <a:spcPct val="50000"/>
              </a:spcBef>
              <a:buFontTx/>
              <a:buAutoNum type="arabicPeriod"/>
            </a:pPr>
            <a:r>
              <a:rPr lang="en-US" altLang="en-US" sz="1400" dirty="0">
                <a:latin typeface="Liberation Sans"/>
              </a:rPr>
              <a:t>Full disclosure</a:t>
            </a:r>
          </a:p>
        </p:txBody>
      </p:sp>
      <p:sp>
        <p:nvSpPr>
          <p:cNvPr id="211977" name="Text Box 1033"/>
          <p:cNvSpPr txBox="1">
            <a:spLocks noChangeArrowheads="1"/>
          </p:cNvSpPr>
          <p:nvPr/>
        </p:nvSpPr>
        <p:spPr bwMode="auto">
          <a:xfrm>
            <a:off x="5638800" y="152400"/>
            <a:ext cx="1828800"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lgn="l">
              <a:defRPr sz="2400">
                <a:solidFill>
                  <a:schemeClr val="tx1"/>
                </a:solidFill>
                <a:latin typeface="Times New Roman" pitchFamily="18" charset="0"/>
              </a:defRPr>
            </a:lvl1pPr>
            <a:lvl2pPr marL="968375" indent="-457200" algn="l">
              <a:defRPr sz="2400">
                <a:solidFill>
                  <a:schemeClr val="tx1"/>
                </a:solidFill>
                <a:latin typeface="Times New Roman" pitchFamily="18" charset="0"/>
              </a:defRPr>
            </a:lvl2pPr>
            <a:lvl3pPr marL="1539875" indent="-457200" algn="l">
              <a:defRPr sz="2400">
                <a:solidFill>
                  <a:schemeClr val="tx1"/>
                </a:solidFill>
                <a:latin typeface="Times New Roman" pitchFamily="18" charset="0"/>
              </a:defRPr>
            </a:lvl3pPr>
            <a:lvl4pPr marL="2111375" indent="-457200" algn="l">
              <a:defRPr sz="2400">
                <a:solidFill>
                  <a:schemeClr val="tx1"/>
                </a:solidFill>
                <a:latin typeface="Times New Roman" pitchFamily="18" charset="0"/>
              </a:defRPr>
            </a:lvl4pPr>
            <a:lvl5pPr marL="2682875" indent="-457200" algn="l">
              <a:defRPr sz="2400">
                <a:solidFill>
                  <a:schemeClr val="tx1"/>
                </a:solidFill>
                <a:latin typeface="Times New Roman" pitchFamily="18" charset="0"/>
              </a:defRPr>
            </a:lvl5pPr>
            <a:lvl6pPr marL="3140075" indent="-457200" eaLnBrk="0" fontAlgn="base" hangingPunct="0">
              <a:spcBef>
                <a:spcPct val="0"/>
              </a:spcBef>
              <a:spcAft>
                <a:spcPct val="0"/>
              </a:spcAft>
              <a:defRPr sz="2400">
                <a:solidFill>
                  <a:schemeClr val="tx1"/>
                </a:solidFill>
                <a:latin typeface="Times New Roman" pitchFamily="18" charset="0"/>
              </a:defRPr>
            </a:lvl6pPr>
            <a:lvl7pPr marL="3597275" indent="-457200" eaLnBrk="0" fontAlgn="base" hangingPunct="0">
              <a:spcBef>
                <a:spcPct val="0"/>
              </a:spcBef>
              <a:spcAft>
                <a:spcPct val="0"/>
              </a:spcAft>
              <a:defRPr sz="2400">
                <a:solidFill>
                  <a:schemeClr val="tx1"/>
                </a:solidFill>
                <a:latin typeface="Times New Roman" pitchFamily="18" charset="0"/>
              </a:defRPr>
            </a:lvl7pPr>
            <a:lvl8pPr marL="4054475" indent="-457200" eaLnBrk="0" fontAlgn="base" hangingPunct="0">
              <a:spcBef>
                <a:spcPct val="0"/>
              </a:spcBef>
              <a:spcAft>
                <a:spcPct val="0"/>
              </a:spcAft>
              <a:defRPr sz="2400">
                <a:solidFill>
                  <a:schemeClr val="tx1"/>
                </a:solidFill>
                <a:latin typeface="Times New Roman" pitchFamily="18" charset="0"/>
              </a:defRPr>
            </a:lvl8pPr>
            <a:lvl9pPr marL="4511675" indent="-4572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400" b="1" u="sng" dirty="0">
                <a:latin typeface="Liberation Sans"/>
              </a:rPr>
              <a:t>CONSTRAINTS</a:t>
            </a:r>
          </a:p>
          <a:p>
            <a:pPr>
              <a:spcBef>
                <a:spcPct val="50000"/>
              </a:spcBef>
              <a:buFontTx/>
              <a:buAutoNum type="arabicPeriod"/>
            </a:pPr>
            <a:r>
              <a:rPr lang="en-US" altLang="en-US" sz="1400" dirty="0" smtClean="0">
                <a:latin typeface="Liberation Sans"/>
              </a:rPr>
              <a:t>Cost</a:t>
            </a:r>
            <a:endParaRPr lang="en-US" altLang="en-US" sz="1400" dirty="0">
              <a:latin typeface="Liberation Sans"/>
            </a:endParaRPr>
          </a:p>
        </p:txBody>
      </p:sp>
      <p:sp>
        <p:nvSpPr>
          <p:cNvPr id="211978" name="Text Box 1034"/>
          <p:cNvSpPr txBox="1">
            <a:spLocks noChangeArrowheads="1"/>
          </p:cNvSpPr>
          <p:nvPr/>
        </p:nvSpPr>
        <p:spPr bwMode="auto">
          <a:xfrm>
            <a:off x="3352800" y="4343400"/>
            <a:ext cx="21336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971550" indent="-457200" algn="l">
              <a:defRPr sz="2400">
                <a:solidFill>
                  <a:schemeClr val="tx1"/>
                </a:solidFill>
                <a:latin typeface="Times New Roman" pitchFamily="18" charset="0"/>
              </a:defRPr>
            </a:lvl2pPr>
            <a:lvl3pPr marL="1543050" indent="-457200" algn="l">
              <a:defRPr sz="2400">
                <a:solidFill>
                  <a:schemeClr val="tx1"/>
                </a:solidFill>
                <a:latin typeface="Times New Roman" pitchFamily="18" charset="0"/>
              </a:defRPr>
            </a:lvl3pPr>
            <a:lvl4pPr marL="2114550" indent="-457200" algn="l">
              <a:defRPr sz="2400">
                <a:solidFill>
                  <a:schemeClr val="tx1"/>
                </a:solidFill>
                <a:latin typeface="Times New Roman" pitchFamily="18" charset="0"/>
              </a:defRPr>
            </a:lvl4pPr>
            <a:lvl5pPr marL="2686050" indent="-457200" algn="l">
              <a:defRPr sz="2400">
                <a:solidFill>
                  <a:schemeClr val="tx1"/>
                </a:solidFill>
                <a:latin typeface="Times New Roman" pitchFamily="18" charset="0"/>
              </a:defRPr>
            </a:lvl5pPr>
            <a:lvl6pPr marL="3143250" indent="-457200" eaLnBrk="0" fontAlgn="base" hangingPunct="0">
              <a:spcBef>
                <a:spcPct val="0"/>
              </a:spcBef>
              <a:spcAft>
                <a:spcPct val="0"/>
              </a:spcAft>
              <a:defRPr sz="2400">
                <a:solidFill>
                  <a:schemeClr val="tx1"/>
                </a:solidFill>
                <a:latin typeface="Times New Roman" pitchFamily="18" charset="0"/>
              </a:defRPr>
            </a:lvl6pPr>
            <a:lvl7pPr marL="3600450" indent="-457200" eaLnBrk="0" fontAlgn="base" hangingPunct="0">
              <a:spcBef>
                <a:spcPct val="0"/>
              </a:spcBef>
              <a:spcAft>
                <a:spcPct val="0"/>
              </a:spcAft>
              <a:defRPr sz="2400">
                <a:solidFill>
                  <a:schemeClr val="tx1"/>
                </a:solidFill>
                <a:latin typeface="Times New Roman" pitchFamily="18" charset="0"/>
              </a:defRPr>
            </a:lvl7pPr>
            <a:lvl8pPr marL="4057650" indent="-457200" eaLnBrk="0" fontAlgn="base" hangingPunct="0">
              <a:spcBef>
                <a:spcPct val="0"/>
              </a:spcBef>
              <a:spcAft>
                <a:spcPct val="0"/>
              </a:spcAft>
              <a:defRPr sz="2400">
                <a:solidFill>
                  <a:schemeClr val="tx1"/>
                </a:solidFill>
                <a:latin typeface="Times New Roman" pitchFamily="18" charset="0"/>
              </a:defRPr>
            </a:lvl8pPr>
            <a:lvl9pPr marL="4514850" indent="-4572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400" b="1" u="sng" dirty="0">
                <a:latin typeface="Liberation Sans"/>
              </a:rPr>
              <a:t>OBJECTIVE</a:t>
            </a:r>
            <a:endParaRPr lang="en-US" altLang="en-US" sz="1400" dirty="0">
              <a:latin typeface="Liberation Sans"/>
            </a:endParaRPr>
          </a:p>
          <a:p>
            <a:pPr algn="ctr"/>
            <a:r>
              <a:rPr lang="en-US" altLang="en-US" sz="1400" dirty="0">
                <a:latin typeface="Liberation Sans"/>
              </a:rPr>
              <a:t>Provide information about the reporting</a:t>
            </a:r>
          </a:p>
          <a:p>
            <a:pPr algn="ctr"/>
            <a:r>
              <a:rPr lang="en-US" altLang="en-US" sz="1400" dirty="0">
                <a:latin typeface="Liberation Sans"/>
              </a:rPr>
              <a:t>entity that is useful</a:t>
            </a:r>
          </a:p>
          <a:p>
            <a:pPr algn="ctr"/>
            <a:r>
              <a:rPr lang="en-US" altLang="en-US" sz="1400" dirty="0">
                <a:latin typeface="Liberation Sans"/>
              </a:rPr>
              <a:t>to present and potential</a:t>
            </a:r>
          </a:p>
          <a:p>
            <a:pPr algn="ctr"/>
            <a:r>
              <a:rPr lang="en-US" altLang="en-US" sz="1400" dirty="0">
                <a:latin typeface="Liberation Sans"/>
              </a:rPr>
              <a:t>equity investors,</a:t>
            </a:r>
          </a:p>
          <a:p>
            <a:pPr algn="ctr"/>
            <a:r>
              <a:rPr lang="en-US" altLang="en-US" sz="1400" dirty="0">
                <a:latin typeface="Liberation Sans"/>
              </a:rPr>
              <a:t>lenders, and other</a:t>
            </a:r>
          </a:p>
          <a:p>
            <a:pPr algn="ctr"/>
            <a:r>
              <a:rPr lang="en-US" altLang="en-US" sz="1400" dirty="0">
                <a:latin typeface="Liberation Sans"/>
              </a:rPr>
              <a:t>creditors in their</a:t>
            </a:r>
          </a:p>
          <a:p>
            <a:pPr algn="ctr"/>
            <a:r>
              <a:rPr lang="en-US" altLang="en-US" sz="1400" dirty="0">
                <a:latin typeface="Liberation Sans"/>
              </a:rPr>
              <a:t>capacity as capital</a:t>
            </a:r>
          </a:p>
          <a:p>
            <a:pPr algn="ctr"/>
            <a:r>
              <a:rPr lang="en-US" altLang="en-US" sz="1400" dirty="0">
                <a:latin typeface="Liberation Sans"/>
              </a:rPr>
              <a:t>providers.</a:t>
            </a:r>
          </a:p>
        </p:txBody>
      </p:sp>
      <p:sp>
        <p:nvSpPr>
          <p:cNvPr id="211981" name="Text Box 1037"/>
          <p:cNvSpPr txBox="1">
            <a:spLocks noChangeArrowheads="1"/>
          </p:cNvSpPr>
          <p:nvPr/>
        </p:nvSpPr>
        <p:spPr bwMode="auto">
          <a:xfrm>
            <a:off x="4800600" y="2514600"/>
            <a:ext cx="1295400" cy="148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lgn="l">
              <a:defRPr sz="2400">
                <a:solidFill>
                  <a:schemeClr val="tx1"/>
                </a:solidFill>
                <a:latin typeface="Times New Roman" pitchFamily="18" charset="0"/>
              </a:defRPr>
            </a:lvl1pPr>
            <a:lvl2pPr marL="971550" indent="-457200" algn="l">
              <a:defRPr sz="2400">
                <a:solidFill>
                  <a:schemeClr val="tx1"/>
                </a:solidFill>
                <a:latin typeface="Times New Roman" pitchFamily="18" charset="0"/>
              </a:defRPr>
            </a:lvl2pPr>
            <a:lvl3pPr marL="1543050" indent="-457200" algn="l">
              <a:defRPr sz="2400">
                <a:solidFill>
                  <a:schemeClr val="tx1"/>
                </a:solidFill>
                <a:latin typeface="Times New Roman" pitchFamily="18" charset="0"/>
              </a:defRPr>
            </a:lvl3pPr>
            <a:lvl4pPr marL="2114550" indent="-457200" algn="l">
              <a:defRPr sz="2400">
                <a:solidFill>
                  <a:schemeClr val="tx1"/>
                </a:solidFill>
                <a:latin typeface="Times New Roman" pitchFamily="18" charset="0"/>
              </a:defRPr>
            </a:lvl4pPr>
            <a:lvl5pPr marL="2686050" indent="-457200" algn="l">
              <a:defRPr sz="2400">
                <a:solidFill>
                  <a:schemeClr val="tx1"/>
                </a:solidFill>
                <a:latin typeface="Times New Roman" pitchFamily="18" charset="0"/>
              </a:defRPr>
            </a:lvl5pPr>
            <a:lvl6pPr marL="3143250" indent="-457200" eaLnBrk="0" fontAlgn="base" hangingPunct="0">
              <a:spcBef>
                <a:spcPct val="0"/>
              </a:spcBef>
              <a:spcAft>
                <a:spcPct val="0"/>
              </a:spcAft>
              <a:defRPr sz="2400">
                <a:solidFill>
                  <a:schemeClr val="tx1"/>
                </a:solidFill>
                <a:latin typeface="Times New Roman" pitchFamily="18" charset="0"/>
              </a:defRPr>
            </a:lvl6pPr>
            <a:lvl7pPr marL="3600450" indent="-457200" eaLnBrk="0" fontAlgn="base" hangingPunct="0">
              <a:spcBef>
                <a:spcPct val="0"/>
              </a:spcBef>
              <a:spcAft>
                <a:spcPct val="0"/>
              </a:spcAft>
              <a:defRPr sz="2400">
                <a:solidFill>
                  <a:schemeClr val="tx1"/>
                </a:solidFill>
                <a:latin typeface="Times New Roman" pitchFamily="18" charset="0"/>
              </a:defRPr>
            </a:lvl7pPr>
            <a:lvl8pPr marL="4057650" indent="-457200" eaLnBrk="0" fontAlgn="base" hangingPunct="0">
              <a:spcBef>
                <a:spcPct val="0"/>
              </a:spcBef>
              <a:spcAft>
                <a:spcPct val="0"/>
              </a:spcAft>
              <a:defRPr sz="2400">
                <a:solidFill>
                  <a:schemeClr val="tx1"/>
                </a:solidFill>
                <a:latin typeface="Times New Roman" pitchFamily="18" charset="0"/>
              </a:defRPr>
            </a:lvl8pPr>
            <a:lvl9pPr marL="4514850" indent="-457200" eaLnBrk="0" fontAlgn="base" hangingPunct="0">
              <a:spcBef>
                <a:spcPct val="0"/>
              </a:spcBef>
              <a:spcAft>
                <a:spcPct val="0"/>
              </a:spcAft>
              <a:defRPr sz="2400">
                <a:solidFill>
                  <a:schemeClr val="tx1"/>
                </a:solidFill>
                <a:latin typeface="Times New Roman" pitchFamily="18" charset="0"/>
              </a:defRPr>
            </a:lvl9pPr>
          </a:lstStyle>
          <a:p>
            <a:pPr algn="ctr">
              <a:spcAft>
                <a:spcPct val="30000"/>
              </a:spcAft>
            </a:pPr>
            <a:r>
              <a:rPr lang="en-US" altLang="en-US" sz="1400" b="1" u="sng" dirty="0">
                <a:latin typeface="Liberation Sans"/>
              </a:rPr>
              <a:t>ELEMENTS</a:t>
            </a:r>
            <a:endParaRPr lang="en-US" altLang="en-US" sz="1400" dirty="0">
              <a:latin typeface="Liberation Sans"/>
            </a:endParaRPr>
          </a:p>
          <a:p>
            <a:pPr>
              <a:lnSpc>
                <a:spcPct val="105000"/>
              </a:lnSpc>
              <a:buFontTx/>
              <a:buAutoNum type="arabicPeriod"/>
            </a:pPr>
            <a:r>
              <a:rPr lang="en-US" altLang="en-US" sz="1400" dirty="0">
                <a:latin typeface="Liberation Sans"/>
              </a:rPr>
              <a:t>Assets</a:t>
            </a:r>
          </a:p>
          <a:p>
            <a:pPr>
              <a:lnSpc>
                <a:spcPct val="105000"/>
              </a:lnSpc>
              <a:buFontTx/>
              <a:buAutoNum type="arabicPeriod"/>
            </a:pPr>
            <a:r>
              <a:rPr lang="en-US" altLang="en-US" sz="1400" dirty="0">
                <a:latin typeface="Liberation Sans"/>
              </a:rPr>
              <a:t>Liabilities</a:t>
            </a:r>
          </a:p>
          <a:p>
            <a:pPr>
              <a:lnSpc>
                <a:spcPct val="105000"/>
              </a:lnSpc>
              <a:buFontTx/>
              <a:buAutoNum type="arabicPeriod"/>
            </a:pPr>
            <a:r>
              <a:rPr lang="en-US" altLang="en-US" sz="1400" dirty="0">
                <a:latin typeface="Liberation Sans"/>
              </a:rPr>
              <a:t>Equity</a:t>
            </a:r>
          </a:p>
          <a:p>
            <a:pPr>
              <a:lnSpc>
                <a:spcPct val="105000"/>
              </a:lnSpc>
              <a:buFontTx/>
              <a:buAutoNum type="arabicPeriod"/>
            </a:pPr>
            <a:r>
              <a:rPr lang="en-US" altLang="en-US" sz="1400" dirty="0">
                <a:latin typeface="Liberation Sans"/>
              </a:rPr>
              <a:t>Income</a:t>
            </a:r>
          </a:p>
          <a:p>
            <a:pPr>
              <a:lnSpc>
                <a:spcPct val="105000"/>
              </a:lnSpc>
              <a:buFontTx/>
              <a:buAutoNum type="arabicPeriod"/>
            </a:pPr>
            <a:r>
              <a:rPr lang="en-US" altLang="en-US" sz="1400" dirty="0">
                <a:latin typeface="Liberation Sans"/>
              </a:rPr>
              <a:t>Expenses</a:t>
            </a:r>
          </a:p>
        </p:txBody>
      </p:sp>
      <p:sp>
        <p:nvSpPr>
          <p:cNvPr id="211982" name="Text Box 1038"/>
          <p:cNvSpPr txBox="1">
            <a:spLocks noChangeArrowheads="1"/>
          </p:cNvSpPr>
          <p:nvPr/>
        </p:nvSpPr>
        <p:spPr bwMode="auto">
          <a:xfrm>
            <a:off x="152400" y="3870325"/>
            <a:ext cx="2133600" cy="7386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87E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400" b="1" dirty="0" smtClean="0">
                <a:solidFill>
                  <a:schemeClr val="accent6">
                    <a:lumMod val="50000"/>
                  </a:schemeClr>
                </a:solidFill>
                <a:latin typeface="Liberation Sans"/>
              </a:rPr>
              <a:t>ILLUSTRATION 2-7</a:t>
            </a:r>
            <a:r>
              <a:rPr lang="en-US" altLang="en-US" sz="1400" dirty="0" smtClean="0">
                <a:solidFill>
                  <a:schemeClr val="accent6">
                    <a:lumMod val="50000"/>
                  </a:schemeClr>
                </a:solidFill>
                <a:latin typeface="Liberation Sans"/>
              </a:rPr>
              <a:t>  </a:t>
            </a:r>
            <a:r>
              <a:rPr lang="en-US" altLang="en-US" sz="1400" dirty="0" smtClean="0">
                <a:latin typeface="Liberation Sans"/>
              </a:rPr>
              <a:t>Conceptual </a:t>
            </a:r>
            <a:r>
              <a:rPr lang="en-US" altLang="en-US" sz="1400" dirty="0" smtClean="0">
                <a:solidFill>
                  <a:srgbClr val="000000"/>
                </a:solidFill>
                <a:latin typeface="Liberation Sans"/>
              </a:rPr>
              <a:t>Framework </a:t>
            </a:r>
            <a:r>
              <a:rPr lang="en-US" altLang="en-US" sz="1400" dirty="0">
                <a:solidFill>
                  <a:srgbClr val="000000"/>
                </a:solidFill>
                <a:latin typeface="Liberation Sans"/>
              </a:rPr>
              <a:t>for Financial Reporting</a:t>
            </a:r>
          </a:p>
        </p:txBody>
      </p:sp>
      <p:sp>
        <p:nvSpPr>
          <p:cNvPr id="211985" name="Line 1041"/>
          <p:cNvSpPr>
            <a:spLocks noChangeShapeType="1"/>
          </p:cNvSpPr>
          <p:nvPr/>
        </p:nvSpPr>
        <p:spPr bwMode="auto">
          <a:xfrm>
            <a:off x="4419600" y="2209800"/>
            <a:ext cx="0" cy="19812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1986" name="Line 1042"/>
          <p:cNvSpPr>
            <a:spLocks noChangeShapeType="1"/>
          </p:cNvSpPr>
          <p:nvPr/>
        </p:nvSpPr>
        <p:spPr bwMode="auto">
          <a:xfrm>
            <a:off x="2438400" y="4191000"/>
            <a:ext cx="396240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1987" name="Line 1043"/>
          <p:cNvSpPr>
            <a:spLocks noChangeShapeType="1"/>
          </p:cNvSpPr>
          <p:nvPr/>
        </p:nvSpPr>
        <p:spPr bwMode="auto">
          <a:xfrm>
            <a:off x="1524000" y="2209800"/>
            <a:ext cx="914400" cy="19812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1988" name="Line 1044"/>
          <p:cNvSpPr>
            <a:spLocks noChangeShapeType="1"/>
          </p:cNvSpPr>
          <p:nvPr/>
        </p:nvSpPr>
        <p:spPr bwMode="auto">
          <a:xfrm flipH="1">
            <a:off x="6400800" y="2209800"/>
            <a:ext cx="914400" cy="19812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1989" name="Line 1045"/>
          <p:cNvSpPr>
            <a:spLocks noChangeShapeType="1"/>
          </p:cNvSpPr>
          <p:nvPr/>
        </p:nvSpPr>
        <p:spPr bwMode="auto">
          <a:xfrm>
            <a:off x="1524000" y="2209800"/>
            <a:ext cx="579120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1991" name="Text Box 1047"/>
          <p:cNvSpPr txBox="1">
            <a:spLocks noChangeArrowheads="1"/>
          </p:cNvSpPr>
          <p:nvPr/>
        </p:nvSpPr>
        <p:spPr bwMode="auto">
          <a:xfrm>
            <a:off x="6172200" y="5195888"/>
            <a:ext cx="2590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b="1" dirty="0">
                <a:latin typeface="Liberation Sans"/>
              </a:rPr>
              <a:t>First </a:t>
            </a:r>
            <a:r>
              <a:rPr lang="en-US" altLang="en-US" sz="1600" b="1" dirty="0" smtClean="0">
                <a:latin typeface="Liberation Sans"/>
              </a:rPr>
              <a:t>level</a:t>
            </a:r>
          </a:p>
          <a:p>
            <a:r>
              <a:rPr lang="en-US" sz="1600" dirty="0" smtClean="0">
                <a:latin typeface="Liberation Sans"/>
              </a:rPr>
              <a:t>The </a:t>
            </a:r>
            <a:r>
              <a:rPr lang="en-US" sz="1600" dirty="0">
                <a:latin typeface="Liberation Sans"/>
              </a:rPr>
              <a:t>"why"—purpose</a:t>
            </a:r>
          </a:p>
          <a:p>
            <a:r>
              <a:rPr lang="en-US" sz="1600" dirty="0">
                <a:latin typeface="Liberation Sans"/>
              </a:rPr>
              <a:t>of accounting</a:t>
            </a:r>
            <a:endParaRPr lang="en-US" altLang="en-US" sz="1600" b="1" dirty="0">
              <a:latin typeface="Liberation Sans"/>
            </a:endParaRPr>
          </a:p>
        </p:txBody>
      </p:sp>
      <p:sp>
        <p:nvSpPr>
          <p:cNvPr id="211992" name="Text Box 1048"/>
          <p:cNvSpPr txBox="1">
            <a:spLocks noChangeArrowheads="1"/>
          </p:cNvSpPr>
          <p:nvPr/>
        </p:nvSpPr>
        <p:spPr bwMode="auto">
          <a:xfrm>
            <a:off x="6858000" y="3048000"/>
            <a:ext cx="1905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dirty="0">
                <a:latin typeface="Liberation Sans"/>
              </a:rPr>
              <a:t>Second </a:t>
            </a:r>
            <a:r>
              <a:rPr lang="en-US" altLang="en-US" sz="1600" b="1" dirty="0" smtClean="0">
                <a:latin typeface="Liberation Sans"/>
              </a:rPr>
              <a:t>level</a:t>
            </a:r>
          </a:p>
          <a:p>
            <a:r>
              <a:rPr lang="en-US" sz="1600" dirty="0">
                <a:latin typeface="Liberation Sans"/>
              </a:rPr>
              <a:t>Bridge between</a:t>
            </a:r>
          </a:p>
          <a:p>
            <a:r>
              <a:rPr lang="en-US" sz="1600" dirty="0">
                <a:latin typeface="Liberation Sans"/>
              </a:rPr>
              <a:t>levels 1 and 3</a:t>
            </a:r>
            <a:endParaRPr lang="en-US" altLang="en-US" sz="1600" b="1" dirty="0">
              <a:latin typeface="Liberation Sans"/>
            </a:endParaRPr>
          </a:p>
        </p:txBody>
      </p:sp>
      <p:sp>
        <p:nvSpPr>
          <p:cNvPr id="211993" name="Text Box 1049"/>
          <p:cNvSpPr txBox="1">
            <a:spLocks noChangeArrowheads="1"/>
          </p:cNvSpPr>
          <p:nvPr/>
        </p:nvSpPr>
        <p:spPr bwMode="auto">
          <a:xfrm>
            <a:off x="7086600" y="914400"/>
            <a:ext cx="1752600" cy="830997"/>
          </a:xfrm>
          <a:prstGeom prst="rect">
            <a:avLst/>
          </a:prstGeom>
          <a:solidFill>
            <a:schemeClr val="bg1"/>
          </a:solidFill>
          <a:ln>
            <a:solidFill>
              <a:schemeClr val="tx1"/>
            </a:solidFill>
          </a:ln>
          <a:effectLst/>
        </p:spPr>
        <p:txBody>
          <a:bodyPr wrap="square">
            <a:spAutoFit/>
          </a:bodyPr>
          <a:lstStyle/>
          <a:p>
            <a:pPr>
              <a:spcBef>
                <a:spcPct val="50000"/>
              </a:spcBef>
            </a:pPr>
            <a:r>
              <a:rPr lang="en-US" altLang="en-US" sz="1600" b="1" dirty="0">
                <a:latin typeface="Liberation Sans"/>
              </a:rPr>
              <a:t>Third </a:t>
            </a:r>
            <a:r>
              <a:rPr lang="en-US" altLang="en-US" sz="1600" b="1" dirty="0" smtClean="0">
                <a:latin typeface="Liberation Sans"/>
              </a:rPr>
              <a:t>level</a:t>
            </a:r>
          </a:p>
          <a:p>
            <a:r>
              <a:rPr lang="en-US" sz="1600" dirty="0">
                <a:latin typeface="Liberation Sans"/>
              </a:rPr>
              <a:t>The "how"—</a:t>
            </a:r>
          </a:p>
          <a:p>
            <a:r>
              <a:rPr lang="en-US" sz="1600" dirty="0">
                <a:latin typeface="Liberation Sans"/>
              </a:rPr>
              <a:t>implementation</a:t>
            </a:r>
            <a:endParaRPr lang="en-US" altLang="en-US" sz="1600" b="1" dirty="0">
              <a:latin typeface="Liberation Sans"/>
            </a:endParaRPr>
          </a:p>
        </p:txBody>
      </p:sp>
      <p:sp>
        <p:nvSpPr>
          <p:cNvPr id="211996" name="Text Box 1052"/>
          <p:cNvSpPr txBox="1">
            <a:spLocks noChangeArrowheads="1"/>
          </p:cNvSpPr>
          <p:nvPr/>
        </p:nvSpPr>
        <p:spPr bwMode="auto">
          <a:xfrm>
            <a:off x="2286000" y="2286000"/>
            <a:ext cx="1905000" cy="1557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342900" indent="-2286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lgn="ctr">
              <a:spcBef>
                <a:spcPct val="40000"/>
              </a:spcBef>
            </a:pPr>
            <a:r>
              <a:rPr lang="en-US" altLang="en-US" sz="1400" b="1" u="sng" dirty="0">
                <a:latin typeface="Liberation Sans"/>
              </a:rPr>
              <a:t>QUALITATIVE CHARACTERISTICS</a:t>
            </a:r>
            <a:endParaRPr lang="en-US" altLang="en-US" sz="1400" dirty="0">
              <a:latin typeface="Liberation Sans"/>
            </a:endParaRPr>
          </a:p>
          <a:p>
            <a:pPr lvl="1">
              <a:spcBef>
                <a:spcPct val="40000"/>
              </a:spcBef>
              <a:buFontTx/>
              <a:buAutoNum type="arabicPeriod"/>
            </a:pPr>
            <a:r>
              <a:rPr lang="en-US" altLang="en-US" sz="1400" dirty="0">
                <a:latin typeface="Liberation Sans"/>
              </a:rPr>
              <a:t>Fundamental qualities</a:t>
            </a:r>
          </a:p>
          <a:p>
            <a:pPr lvl="1">
              <a:spcBef>
                <a:spcPct val="40000"/>
              </a:spcBef>
              <a:buFontTx/>
              <a:buAutoNum type="arabicPeriod"/>
            </a:pPr>
            <a:r>
              <a:rPr lang="en-US" altLang="en-US" sz="1400" dirty="0">
                <a:latin typeface="Liberation Sans"/>
              </a:rPr>
              <a:t>Enhancing qualities</a:t>
            </a:r>
          </a:p>
        </p:txBody>
      </p:sp>
      <p:sp>
        <p:nvSpPr>
          <p:cNvPr id="8" name="Rectangle 7"/>
          <p:cNvSpPr/>
          <p:nvPr/>
        </p:nvSpPr>
        <p:spPr bwMode="auto">
          <a:xfrm>
            <a:off x="7962900" y="897256"/>
            <a:ext cx="952500" cy="45719"/>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9" name="Rectangle 8"/>
          <p:cNvSpPr/>
          <p:nvPr/>
        </p:nvSpPr>
        <p:spPr bwMode="auto">
          <a:xfrm>
            <a:off x="8763000" y="897256"/>
            <a:ext cx="152400" cy="1007744"/>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dirty="0"/>
          </a:p>
        </p:txBody>
      </p:sp>
      <p:sp>
        <p:nvSpPr>
          <p:cNvPr id="32" name="Rectangle 31"/>
          <p:cNvSpPr/>
          <p:nvPr/>
        </p:nvSpPr>
        <p:spPr bwMode="auto">
          <a:xfrm flipV="1">
            <a:off x="7571232" y="1700784"/>
            <a:ext cx="1333500" cy="204215"/>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5811</TotalTime>
  <Pages>43</Pages>
  <Words>4428</Words>
  <Application>Microsoft Office PowerPoint</Application>
  <PresentationFormat>On-screen Show (4:3)</PresentationFormat>
  <Paragraphs>505</Paragraphs>
  <Slides>63</Slides>
  <Notes>62</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movnglnc</vt:lpstr>
      <vt:lpstr>PowerPoint Presentation</vt:lpstr>
      <vt:lpstr>PowerPoint Presentation</vt:lpstr>
      <vt:lpstr>LEARNING OBJECTIVES</vt:lpstr>
      <vt:lpstr>CONCEPTUAL FRAMEWORK</vt:lpstr>
      <vt:lpstr>PowerPoint Presentation</vt:lpstr>
      <vt:lpstr>LEARNING OBJECTIVES</vt:lpstr>
      <vt:lpstr>CONCEPTUAL FRAMEWORK</vt:lpstr>
      <vt:lpstr>CONCEPTUAL FRAMEWORK</vt:lpstr>
      <vt:lpstr>PowerPoint Presentation</vt:lpstr>
      <vt:lpstr>LEARNING OBJECTIVES</vt:lpstr>
      <vt:lpstr>FIRST LEVEL: BASIC OBJECTIVE</vt:lpstr>
      <vt:lpstr>LEARNING OBJECTIVES</vt:lpstr>
      <vt:lpstr>SECOND LEVEL: FUNDAMENTAL CONCEPTS</vt:lpstr>
      <vt:lpstr>SECOND LEVEL: FUNDAMENTAL CONCEPTS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OBJECTIVES</vt:lpstr>
      <vt:lpstr>THIRD LEVEL: RECOGNITION, MEASUREMENT, AND DISCLOSURE CONCEPTS</vt:lpstr>
      <vt:lpstr>THIRD LEVEL: ASSUMPTIONS</vt:lpstr>
      <vt:lpstr>THIRD LEVEL: ASSUMPTIONS</vt:lpstr>
      <vt:lpstr>LEARNING OBJECTIVES</vt:lpstr>
      <vt:lpstr>THIRD LEVEL: BASIC PRINCIPLES</vt:lpstr>
      <vt:lpstr>THIRD LEVEL: BASIC PRINCIPLES</vt:lpstr>
      <vt:lpstr>THIRD LEVEL: BASIC PRINCIPLES</vt:lpstr>
      <vt:lpstr>PowerPoint Presentation</vt:lpstr>
      <vt:lpstr>THIRD LEVEL: BASIC PRINCIPLES</vt:lpstr>
      <vt:lpstr>PowerPoint Presentation</vt:lpstr>
      <vt:lpstr>PowerPoint Presentation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Brislin, Ed - Hoboken</cp:lastModifiedBy>
  <cp:revision>722</cp:revision>
  <cp:lastPrinted>1999-09-16T17:08:20Z</cp:lastPrinted>
  <dcterms:created xsi:type="dcterms:W3CDTF">2014-07-02T03:04:35Z</dcterms:created>
  <dcterms:modified xsi:type="dcterms:W3CDTF">2014-07-04T00:40:19Z</dcterms:modified>
</cp:coreProperties>
</file>